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6" r:id="rId1"/>
    <p:sldMasterId id="2147484193" r:id="rId2"/>
    <p:sldMasterId id="2147484320" r:id="rId3"/>
  </p:sldMasterIdLst>
  <p:notesMasterIdLst>
    <p:notesMasterId r:id="rId42"/>
  </p:notesMasterIdLst>
  <p:handoutMasterIdLst>
    <p:handoutMasterId r:id="rId43"/>
  </p:handoutMasterIdLst>
  <p:sldIdLst>
    <p:sldId id="329" r:id="rId4"/>
    <p:sldId id="322" r:id="rId5"/>
    <p:sldId id="336" r:id="rId6"/>
    <p:sldId id="337" r:id="rId7"/>
    <p:sldId id="341" r:id="rId8"/>
    <p:sldId id="325" r:id="rId9"/>
    <p:sldId id="360" r:id="rId10"/>
    <p:sldId id="361" r:id="rId11"/>
    <p:sldId id="338" r:id="rId12"/>
    <p:sldId id="362" r:id="rId13"/>
    <p:sldId id="363" r:id="rId14"/>
    <p:sldId id="364" r:id="rId15"/>
    <p:sldId id="315" r:id="rId16"/>
    <p:sldId id="339" r:id="rId17"/>
    <p:sldId id="342" r:id="rId18"/>
    <p:sldId id="344" r:id="rId19"/>
    <p:sldId id="343" r:id="rId20"/>
    <p:sldId id="302" r:id="rId21"/>
    <p:sldId id="357" r:id="rId22"/>
    <p:sldId id="358" r:id="rId23"/>
    <p:sldId id="359" r:id="rId24"/>
    <p:sldId id="303" r:id="rId25"/>
    <p:sldId id="304" r:id="rId26"/>
    <p:sldId id="346" r:id="rId27"/>
    <p:sldId id="345" r:id="rId28"/>
    <p:sldId id="347" r:id="rId29"/>
    <p:sldId id="348" r:id="rId30"/>
    <p:sldId id="349" r:id="rId31"/>
    <p:sldId id="350" r:id="rId32"/>
    <p:sldId id="351" r:id="rId33"/>
    <p:sldId id="352" r:id="rId34"/>
    <p:sldId id="353" r:id="rId35"/>
    <p:sldId id="354" r:id="rId36"/>
    <p:sldId id="355" r:id="rId37"/>
    <p:sldId id="356" r:id="rId38"/>
    <p:sldId id="365" r:id="rId39"/>
    <p:sldId id="335" r:id="rId40"/>
    <p:sldId id="334" r:id="rId41"/>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073"/>
    <a:srgbClr val="595959"/>
    <a:srgbClr val="59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69059" autoAdjust="0"/>
  </p:normalViewPr>
  <p:slideViewPr>
    <p:cSldViewPr snapToGrid="0" snapToObjects="1">
      <p:cViewPr varScale="1">
        <p:scale>
          <a:sx n="65" d="100"/>
          <a:sy n="65" d="100"/>
        </p:scale>
        <p:origin x="-7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944" y="-84"/>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97902" y="8830659"/>
            <a:ext cx="2982418" cy="464205"/>
          </a:xfrm>
          <a:prstGeom prst="rect">
            <a:avLst/>
          </a:prstGeom>
        </p:spPr>
        <p:txBody>
          <a:bodyPr vert="horz" wrap="square" lIns="92437" tIns="46219" rIns="92437" bIns="46219" numCol="1" anchor="b" anchorCtr="0" compatLnSpc="1">
            <a:prstTxWarp prst="textNoShape">
              <a:avLst/>
            </a:prstTxWarp>
          </a:bodyPr>
          <a:lstStyle>
            <a:lvl1pPr algn="r">
              <a:defRPr sz="1100">
                <a:latin typeface="+mn-lt"/>
              </a:defRPr>
            </a:lvl1pPr>
          </a:lstStyle>
          <a:p>
            <a:pPr>
              <a:defRPr/>
            </a:pPr>
            <a:fld id="{42BED1E7-16E1-4195-B29D-2560BDBFA5F8}" type="slidenum">
              <a:rPr lang="en-US"/>
              <a:pPr>
                <a:defRPr/>
              </a:pPr>
              <a:t>‹#›</a:t>
            </a:fld>
            <a:endParaRPr lang="en-US" sz="1200" dirty="0"/>
          </a:p>
        </p:txBody>
      </p:sp>
      <p:pic>
        <p:nvPicPr>
          <p:cNvPr id="2150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998" y="189064"/>
            <a:ext cx="2256601" cy="20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347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464205"/>
          </a:xfrm>
          <a:prstGeom prst="rect">
            <a:avLst/>
          </a:prstGeom>
        </p:spPr>
        <p:txBody>
          <a:bodyPr vert="horz" lIns="92437" tIns="46219" rIns="92437" bIns="46219"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97902" y="1"/>
            <a:ext cx="2982418" cy="464205"/>
          </a:xfrm>
          <a:prstGeom prst="rect">
            <a:avLst/>
          </a:prstGeom>
        </p:spPr>
        <p:txBody>
          <a:bodyPr vert="horz" wrap="square" lIns="92437" tIns="46219" rIns="92437" bIns="46219" numCol="1" anchor="t" anchorCtr="0" compatLnSpc="1">
            <a:prstTxWarp prst="textNoShape">
              <a:avLst/>
            </a:prstTxWarp>
          </a:bodyPr>
          <a:lstStyle>
            <a:lvl1pPr algn="r">
              <a:defRPr sz="1200"/>
            </a:lvl1pPr>
          </a:lstStyle>
          <a:p>
            <a:pPr>
              <a:defRPr/>
            </a:pPr>
            <a:fld id="{66DC12C0-79C2-44F6-8046-E66B80E92074}" type="datetimeFigureOut">
              <a:rPr lang="en-US"/>
              <a:pPr>
                <a:defRPr/>
              </a:pPr>
              <a:t>12/12/2016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437" tIns="46219" rIns="92437" bIns="46219" rtlCol="0" anchor="ctr"/>
          <a:lstStyle/>
          <a:p>
            <a:pPr lvl="0"/>
            <a:endParaRPr lang="en-US" noProof="0" dirty="0" smtClean="0"/>
          </a:p>
        </p:txBody>
      </p:sp>
      <p:sp>
        <p:nvSpPr>
          <p:cNvPr id="5" name="Notes Placeholder 4"/>
          <p:cNvSpPr>
            <a:spLocks noGrp="1"/>
          </p:cNvSpPr>
          <p:nvPr>
            <p:ph type="body" sz="quarter" idx="3"/>
          </p:nvPr>
        </p:nvSpPr>
        <p:spPr>
          <a:xfrm>
            <a:off x="688481" y="4416099"/>
            <a:ext cx="5504853" cy="4182457"/>
          </a:xfrm>
          <a:prstGeom prst="rect">
            <a:avLst/>
          </a:prstGeom>
        </p:spPr>
        <p:txBody>
          <a:bodyPr vert="horz" lIns="92437" tIns="46219" rIns="92437" bIns="46219"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830659"/>
            <a:ext cx="2982418" cy="464205"/>
          </a:xfrm>
          <a:prstGeom prst="rect">
            <a:avLst/>
          </a:prstGeom>
        </p:spPr>
        <p:txBody>
          <a:bodyPr vert="horz" lIns="92437" tIns="46219" rIns="92437" bIns="46219"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97902" y="8830659"/>
            <a:ext cx="2982418" cy="464205"/>
          </a:xfrm>
          <a:prstGeom prst="rect">
            <a:avLst/>
          </a:prstGeom>
        </p:spPr>
        <p:txBody>
          <a:bodyPr vert="horz" wrap="square" lIns="92437" tIns="46219" rIns="92437" bIns="46219" numCol="1" anchor="b" anchorCtr="0" compatLnSpc="1">
            <a:prstTxWarp prst="textNoShape">
              <a:avLst/>
            </a:prstTxWarp>
          </a:bodyPr>
          <a:lstStyle>
            <a:lvl1pPr algn="r">
              <a:defRPr sz="1200"/>
            </a:lvl1pPr>
          </a:lstStyle>
          <a:p>
            <a:pPr>
              <a:defRPr/>
            </a:pPr>
            <a:fld id="{6DC16C53-4053-4397-B888-0B4D2A00F653}" type="slidenum">
              <a:rPr lang="en-US"/>
              <a:pPr>
                <a:defRPr/>
              </a:pPr>
              <a:t>‹#›</a:t>
            </a:fld>
            <a:endParaRPr lang="en-US" dirty="0"/>
          </a:p>
        </p:txBody>
      </p:sp>
    </p:spTree>
    <p:extLst>
      <p:ext uri="{BB962C8B-B14F-4D97-AF65-F5344CB8AC3E}">
        <p14:creationId xmlns:p14="http://schemas.microsoft.com/office/powerpoint/2010/main" val="2567493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00782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Font typeface="+mj-lt"/>
              <a:buAutoNum type="arabicPeriod"/>
            </a:pPr>
            <a:r>
              <a:rPr lang="en-US" u="none" dirty="0" smtClean="0"/>
              <a:t>Illegal = contrary to muni</a:t>
            </a:r>
            <a:r>
              <a:rPr lang="en-US" u="none" baseline="0" dirty="0" smtClean="0"/>
              <a:t>cipal bylaws</a:t>
            </a:r>
          </a:p>
          <a:p>
            <a:pPr marL="218610" indent="-218610">
              <a:buFont typeface="+mj-lt"/>
              <a:buAutoNum type="arabicPeriod"/>
            </a:pPr>
            <a:r>
              <a:rPr lang="en-US" u="none" baseline="0" dirty="0" smtClean="0"/>
              <a:t>Residential versus commercial use – What does residential mean – </a:t>
            </a:r>
          </a:p>
          <a:p>
            <a:pPr marL="218610" indent="-218610">
              <a:buFont typeface="+mj-lt"/>
              <a:buAutoNum type="arabicPeriod"/>
            </a:pPr>
            <a:r>
              <a:rPr lang="en-US" u="none" baseline="0" dirty="0" smtClean="0"/>
              <a:t>Section 1 of the SPA – residential means a strata lot designed or intended to be used primarily as a residence.</a:t>
            </a:r>
          </a:p>
          <a:p>
            <a:pPr marL="218610" indent="-218610">
              <a:buFont typeface="+mj-lt"/>
              <a:buAutoNum type="arabicPeriod"/>
            </a:pPr>
            <a:endParaRPr lang="en-US" u="none" baseline="0" dirty="0" smtClean="0"/>
          </a:p>
          <a:p>
            <a:pPr marL="218610" indent="-218610">
              <a:buFont typeface="+mj-lt"/>
              <a:buAutoNum type="arabicPeriod"/>
            </a:pPr>
            <a:r>
              <a:rPr lang="en-US" u="none" baseline="0" dirty="0" smtClean="0"/>
              <a:t>Residence is not defined</a:t>
            </a:r>
            <a:endParaRPr lang="en-US" u="none"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13</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Font typeface="+mj-lt"/>
              <a:buAutoNum type="arabicPeriod"/>
            </a:pPr>
            <a:r>
              <a:rPr lang="en-US" u="none" dirty="0" smtClean="0"/>
              <a:t>Case law does not really help</a:t>
            </a:r>
          </a:p>
          <a:p>
            <a:pPr marL="218610" indent="-218610">
              <a:buFont typeface="+mj-lt"/>
              <a:buAutoNum type="arabicPeriod"/>
            </a:pPr>
            <a:r>
              <a:rPr lang="en-US" u="none" dirty="0" smtClean="0"/>
              <a:t>Can</a:t>
            </a:r>
            <a:r>
              <a:rPr lang="en-US" u="none" baseline="0" dirty="0" smtClean="0"/>
              <a:t> use Louis case to argue that the purpose is to provide residence – some permanent type of place</a:t>
            </a:r>
          </a:p>
          <a:p>
            <a:pPr marL="218610" indent="-218610">
              <a:buFont typeface="+mj-lt"/>
              <a:buAutoNum type="arabicPeriod"/>
            </a:pPr>
            <a:r>
              <a:rPr lang="en-US" u="none" baseline="0" dirty="0" smtClean="0"/>
              <a:t>Therefore vacation rentals do not provide a residence, just a place to stay while not in your residence.</a:t>
            </a:r>
          </a:p>
          <a:p>
            <a:pPr marL="218610" indent="-218610">
              <a:buFont typeface="+mj-lt"/>
              <a:buAutoNum type="arabicPeriod"/>
            </a:pPr>
            <a:r>
              <a:rPr lang="en-US" u="none" baseline="0" dirty="0" smtClean="0"/>
              <a:t>So perhaps can argue that violation of standard bylaw</a:t>
            </a:r>
            <a:endParaRPr lang="en-US" u="none"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14</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Font typeface="+mj-lt"/>
              <a:buAutoNum type="arabicPeriod"/>
            </a:pPr>
            <a:r>
              <a:rPr lang="en-US" u="none" dirty="0" smtClean="0"/>
              <a:t>We</a:t>
            </a:r>
            <a:r>
              <a:rPr lang="en-US" u="none" baseline="0" dirty="0" smtClean="0"/>
              <a:t> think we have it, right?</a:t>
            </a:r>
          </a:p>
          <a:p>
            <a:pPr marL="218610" indent="-218610">
              <a:buFont typeface="+mj-lt"/>
              <a:buAutoNum type="arabicPeriod"/>
            </a:pPr>
            <a:r>
              <a:rPr lang="en-US" u="none" baseline="0" dirty="0" smtClean="0"/>
              <a:t>No more nightly or weekly rentals or do we?</a:t>
            </a:r>
            <a:endParaRPr lang="en-US" u="none"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15</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u="none"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16</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Font typeface="+mj-lt"/>
              <a:buAutoNum type="arabicPeriod"/>
            </a:pPr>
            <a:r>
              <a:rPr lang="en-US" u="none" dirty="0" smtClean="0"/>
              <a:t>No tenancy agreement</a:t>
            </a:r>
          </a:p>
          <a:p>
            <a:pPr marL="218610" indent="-218610">
              <a:buFont typeface="+mj-lt"/>
              <a:buAutoNum type="arabicPeriod"/>
            </a:pPr>
            <a:r>
              <a:rPr lang="en-US" u="none" dirty="0" smtClean="0"/>
              <a:t>Licensing</a:t>
            </a:r>
            <a:r>
              <a:rPr lang="en-US" u="none" baseline="0" dirty="0" smtClean="0"/>
              <a:t> agreement</a:t>
            </a:r>
          </a:p>
          <a:p>
            <a:pPr marL="218610" indent="-218610">
              <a:buFont typeface="+mj-lt"/>
              <a:buAutoNum type="arabicPeriod"/>
            </a:pPr>
            <a:r>
              <a:rPr lang="en-US" u="none" baseline="0" dirty="0" smtClean="0"/>
              <a:t>Therefore, no Form K or move in fees (which referred to change in tenancy)</a:t>
            </a:r>
          </a:p>
          <a:p>
            <a:pPr marL="218610" indent="-218610">
              <a:buFont typeface="+mj-lt"/>
              <a:buAutoNum type="arabicPeriod"/>
            </a:pPr>
            <a:r>
              <a:rPr lang="en-US" u="none" baseline="0" dirty="0" smtClean="0"/>
              <a:t>Also, SPA and bylaws distinguish between tenants and occupants</a:t>
            </a:r>
            <a:endParaRPr lang="en-US" u="none"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17</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body of case law to distinguish</a:t>
            </a:r>
            <a:r>
              <a:rPr lang="en-US" baseline="0" dirty="0" smtClean="0"/>
              <a:t> between two</a:t>
            </a:r>
          </a:p>
          <a:p>
            <a:r>
              <a:rPr lang="en-US" baseline="0" dirty="0" smtClean="0"/>
              <a:t>Cell tower agreements use a </a:t>
            </a:r>
            <a:r>
              <a:rPr lang="en-US" baseline="0" dirty="0" err="1" smtClean="0"/>
              <a:t>licence</a:t>
            </a:r>
            <a:r>
              <a:rPr lang="en-US" baseline="0" dirty="0" smtClean="0"/>
              <a:t> rather than a lease to avoid unanimous vote and subdivision</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18</a:t>
            </a:fld>
            <a:endParaRPr lang="en-US" dirty="0"/>
          </a:p>
        </p:txBody>
      </p:sp>
    </p:spTree>
    <p:extLst>
      <p:ext uri="{BB962C8B-B14F-4D97-AF65-F5344CB8AC3E}">
        <p14:creationId xmlns:p14="http://schemas.microsoft.com/office/powerpoint/2010/main" val="24803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alone,</a:t>
            </a:r>
            <a:r>
              <a:rPr lang="en-US" baseline="0" dirty="0" smtClean="0"/>
              <a:t> this would be interpreted to mean no bylaws regarding rentals</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19</a:t>
            </a:fld>
            <a:endParaRPr lang="en-US" dirty="0"/>
          </a:p>
        </p:txBody>
      </p:sp>
    </p:spTree>
    <p:extLst>
      <p:ext uri="{BB962C8B-B14F-4D97-AF65-F5344CB8AC3E}">
        <p14:creationId xmlns:p14="http://schemas.microsoft.com/office/powerpoint/2010/main" val="248034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with section 121(1)(c),</a:t>
            </a:r>
            <a:r>
              <a:rPr lang="en-US" baseline="0" dirty="0" smtClean="0"/>
              <a:t> this would be interpreted to mean no bylaws regarding rentals</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20</a:t>
            </a:fld>
            <a:endParaRPr lang="en-US" dirty="0"/>
          </a:p>
        </p:txBody>
      </p:sp>
    </p:spTree>
    <p:extLst>
      <p:ext uri="{BB962C8B-B14F-4D97-AF65-F5344CB8AC3E}">
        <p14:creationId xmlns:p14="http://schemas.microsoft.com/office/powerpoint/2010/main" val="248034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limited ability to have</a:t>
            </a:r>
            <a:r>
              <a:rPr lang="en-US" baseline="0" dirty="0" smtClean="0"/>
              <a:t> bylaws regarding rentals, but no such limitations regarding licensing.</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21</a:t>
            </a:fld>
            <a:endParaRPr lang="en-US" dirty="0"/>
          </a:p>
        </p:txBody>
      </p:sp>
    </p:spTree>
    <p:extLst>
      <p:ext uri="{BB962C8B-B14F-4D97-AF65-F5344CB8AC3E}">
        <p14:creationId xmlns:p14="http://schemas.microsoft.com/office/powerpoint/2010/main" val="24803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22</a:t>
            </a:fld>
            <a:endParaRPr lang="en-US" dirty="0"/>
          </a:p>
        </p:txBody>
      </p:sp>
    </p:spTree>
    <p:extLst>
      <p:ext uri="{BB962C8B-B14F-4D97-AF65-F5344CB8AC3E}">
        <p14:creationId xmlns:p14="http://schemas.microsoft.com/office/powerpoint/2010/main" val="333972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a:t>
            </a:fld>
            <a:endParaRPr lang="en-US" dirty="0"/>
          </a:p>
        </p:txBody>
      </p:sp>
    </p:spTree>
    <p:extLst>
      <p:ext uri="{BB962C8B-B14F-4D97-AF65-F5344CB8AC3E}">
        <p14:creationId xmlns:p14="http://schemas.microsoft.com/office/powerpoint/2010/main" val="1420956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knows everyone – don’t want strangers</a:t>
            </a:r>
            <a:r>
              <a:rPr lang="en-US" baseline="0" dirty="0" smtClean="0"/>
              <a:t> or would welcome a few and be able to keep an eye on things</a:t>
            </a:r>
          </a:p>
          <a:p>
            <a:r>
              <a:rPr lang="en-US" baseline="0" dirty="0" smtClean="0"/>
              <a:t>Downtown – very touristy, lots of visitors, already an expected noise level </a:t>
            </a:r>
          </a:p>
          <a:p>
            <a:r>
              <a:rPr lang="en-US" baseline="0" dirty="0" smtClean="0"/>
              <a:t>Quiet townhouse complex – normal day to day life not </a:t>
            </a:r>
          </a:p>
          <a:p>
            <a:endParaRPr lang="en-US" baseline="0" dirty="0" smtClean="0"/>
          </a:p>
          <a:p>
            <a:r>
              <a:rPr lang="en-US" baseline="0" dirty="0" smtClean="0"/>
              <a:t>Do you really want to through the baby out with the bath water?</a:t>
            </a:r>
          </a:p>
          <a:p>
            <a:r>
              <a:rPr lang="en-US" baseline="0" dirty="0" smtClean="0"/>
              <a:t>Homestays – students</a:t>
            </a:r>
          </a:p>
          <a:p>
            <a:r>
              <a:rPr lang="en-US" baseline="0" dirty="0" smtClean="0"/>
              <a:t>Home swaps – cheap vacations</a:t>
            </a:r>
          </a:p>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23</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swaps yes, Air </a:t>
            </a:r>
            <a:r>
              <a:rPr lang="en-US" dirty="0" err="1" smtClean="0"/>
              <a:t>bnb</a:t>
            </a:r>
            <a:r>
              <a:rPr lang="en-US" dirty="0" smtClean="0"/>
              <a:t>/VRBO</a:t>
            </a:r>
            <a:r>
              <a:rPr lang="en-US" baseline="0" dirty="0" smtClean="0"/>
              <a:t> no, High Street Accommodations yes – skin in the game?</a:t>
            </a:r>
          </a:p>
          <a:p>
            <a:endParaRPr lang="en-US" baseline="0" dirty="0" smtClean="0"/>
          </a:p>
          <a:p>
            <a:r>
              <a:rPr lang="en-US" baseline="0" dirty="0" smtClean="0"/>
              <a:t>Minimum of a month – no more nightly or weekly, expect a commitment</a:t>
            </a:r>
          </a:p>
          <a:p>
            <a:endParaRPr lang="en-US" baseline="0" dirty="0" smtClean="0"/>
          </a:p>
          <a:p>
            <a:r>
              <a:rPr lang="en-US" baseline="0" dirty="0" smtClean="0"/>
              <a:t>Maximum number in complex – ensure community feel is not broken, prevents turning some complexes into effectively motels</a:t>
            </a:r>
          </a:p>
          <a:p>
            <a:endParaRPr lang="en-US" baseline="0" dirty="0" smtClean="0"/>
          </a:p>
          <a:p>
            <a:r>
              <a:rPr lang="en-US" baseline="0" dirty="0" smtClean="0"/>
              <a:t>Specific time of year – perhaps only summer when people spend more time outside and seeing the sights?</a:t>
            </a:r>
          </a:p>
          <a:p>
            <a:endParaRPr lang="en-US" baseline="0" dirty="0" smtClean="0"/>
          </a:p>
          <a:p>
            <a:r>
              <a:rPr lang="en-US" baseline="0" dirty="0" smtClean="0"/>
              <a:t>Regulate advertising – to ensure it does not appeal to wrong clientele</a:t>
            </a:r>
          </a:p>
          <a:p>
            <a:endParaRPr lang="en-US" baseline="0" dirty="0" smtClean="0"/>
          </a:p>
          <a:p>
            <a:r>
              <a:rPr lang="en-US" baseline="0" dirty="0" smtClean="0"/>
              <a:t>Terms of license agreement – ensure bylaw compliance</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24</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25</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26</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really need the occupant information? If so, why?</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27</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other security issues unique to that complex?</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28</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29</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really need the occupant information? If so, why?</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30</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really need the occupant information? If so, why?</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31</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a:t>
            </a:r>
            <a:r>
              <a:rPr lang="en-US" baseline="0" dirty="0" smtClean="0"/>
              <a:t> is reasonable?</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32</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a:t>
            </a:fld>
            <a:endParaRPr lang="en-US" dirty="0"/>
          </a:p>
        </p:txBody>
      </p:sp>
    </p:spTree>
    <p:extLst>
      <p:ext uri="{BB962C8B-B14F-4D97-AF65-F5344CB8AC3E}">
        <p14:creationId xmlns:p14="http://schemas.microsoft.com/office/powerpoint/2010/main" val="1420956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a:t>
            </a:r>
            <a:r>
              <a:rPr lang="en-US" baseline="0" dirty="0" smtClean="0"/>
              <a:t> is reasonable?</a:t>
            </a: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33</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Strata</a:t>
            </a:r>
            <a:r>
              <a:rPr lang="en-US" baseline="0" dirty="0" smtClean="0"/>
              <a:t> insurance – talk to broker – now permitting business in strata corporation – likely not a big issue, but non-disclosure of risk, good reason to deny coverage.</a:t>
            </a:r>
          </a:p>
          <a:p>
            <a:endParaRPr lang="en-US" baseline="0" dirty="0" smtClean="0"/>
          </a:p>
          <a:p>
            <a:r>
              <a:rPr lang="en-US" baseline="0" dirty="0" smtClean="0"/>
              <a:t>Unit owner’s insurance policy – unit owner making profit, use unit owner’s insurance to cover off initial risk of a client suing strata corporation – by bylaw likely most effective</a:t>
            </a:r>
          </a:p>
          <a:p>
            <a:endParaRPr lang="en-US" baseline="0" dirty="0" smtClean="0"/>
          </a:p>
          <a:p>
            <a:r>
              <a:rPr lang="en-US" baseline="0" dirty="0" smtClean="0"/>
              <a:t>Indemnity and responsibility bylaw – strata corporation’s current bylaws may already cover this off, but should be checked to ensure it would apply to damage caused by occupant.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34</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Strata</a:t>
            </a:r>
            <a:r>
              <a:rPr lang="en-US" baseline="0" dirty="0" smtClean="0"/>
              <a:t> insurance – talk to broker – now permitting business in strata corporation – likely not a big issue, but non-disclosure of risk, good reason to deny coverage.</a:t>
            </a:r>
          </a:p>
          <a:p>
            <a:endParaRPr lang="en-US" baseline="0" dirty="0" smtClean="0"/>
          </a:p>
          <a:p>
            <a:r>
              <a:rPr lang="en-US" baseline="0" dirty="0" smtClean="0"/>
              <a:t>Unit owner’s insurance policy – unit owner making profit, use unit owner’s insurance to cover off initial risk of a client suing strata corporation – by bylaw likely most effective</a:t>
            </a:r>
          </a:p>
          <a:p>
            <a:endParaRPr lang="en-US" baseline="0" dirty="0" smtClean="0"/>
          </a:p>
          <a:p>
            <a:r>
              <a:rPr lang="en-US" baseline="0" dirty="0" smtClean="0"/>
              <a:t>Indemnity and responsibility bylaw – strata corporation’s </a:t>
            </a:r>
            <a:r>
              <a:rPr lang="en-US" baseline="0" smtClean="0"/>
              <a:t>current bylaws </a:t>
            </a:r>
            <a:r>
              <a:rPr lang="en-US" baseline="0" dirty="0" smtClean="0"/>
              <a:t>may already cover this off, but should be checked to ensure it would apply to damage caused </a:t>
            </a:r>
            <a:r>
              <a:rPr lang="en-US" baseline="0" smtClean="0"/>
              <a:t>by occupant.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35</a:t>
            </a:fld>
            <a:endParaRPr lang="en-US" dirty="0"/>
          </a:p>
        </p:txBody>
      </p:sp>
    </p:spTree>
    <p:extLst>
      <p:ext uri="{BB962C8B-B14F-4D97-AF65-F5344CB8AC3E}">
        <p14:creationId xmlns:p14="http://schemas.microsoft.com/office/powerpoint/2010/main" val="28543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4</a:t>
            </a:fld>
            <a:endParaRPr lang="en-US" dirty="0"/>
          </a:p>
        </p:txBody>
      </p:sp>
    </p:spTree>
    <p:extLst>
      <p:ext uri="{BB962C8B-B14F-4D97-AF65-F5344CB8AC3E}">
        <p14:creationId xmlns:p14="http://schemas.microsoft.com/office/powerpoint/2010/main" val="142095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5</a:t>
            </a:fld>
            <a:endParaRPr lang="en-US" dirty="0"/>
          </a:p>
        </p:txBody>
      </p:sp>
    </p:spTree>
    <p:extLst>
      <p:ext uri="{BB962C8B-B14F-4D97-AF65-F5344CB8AC3E}">
        <p14:creationId xmlns:p14="http://schemas.microsoft.com/office/powerpoint/2010/main" val="142095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6</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7</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8</a:t>
            </a:fld>
            <a:endParaRPr lang="en-US" dirty="0"/>
          </a:p>
        </p:txBody>
      </p:sp>
    </p:spTree>
    <p:extLst>
      <p:ext uri="{BB962C8B-B14F-4D97-AF65-F5344CB8AC3E}">
        <p14:creationId xmlns:p14="http://schemas.microsoft.com/office/powerpoint/2010/main" val="246686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6DC16C53-4053-4397-B888-0B4D2A00F653}" type="slidenum">
              <a:rPr lang="en-US" smtClean="0"/>
              <a:pPr>
                <a:defRPr/>
              </a:pPr>
              <a:t>9</a:t>
            </a:fld>
            <a:endParaRPr lang="en-US" dirty="0"/>
          </a:p>
        </p:txBody>
      </p:sp>
    </p:spTree>
    <p:extLst>
      <p:ext uri="{BB962C8B-B14F-4D97-AF65-F5344CB8AC3E}">
        <p14:creationId xmlns:p14="http://schemas.microsoft.com/office/powerpoint/2010/main" val="1420956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04849" y="2079627"/>
            <a:ext cx="7381875" cy="1320798"/>
          </a:xfrm>
          <a:prstGeom prst="rect">
            <a:avLst/>
          </a:prstGeom>
        </p:spPr>
        <p:txBody>
          <a:bodyPr/>
          <a:lstStyle>
            <a:lvl1pPr algn="r">
              <a:defRPr sz="4000" b="1">
                <a:solidFill>
                  <a:schemeClr val="bg1"/>
                </a:solidFill>
                <a:latin typeface="Calibri" pitchFamily="34" charset="0"/>
                <a:cs typeface="Calibri" pitchFamily="34" charset="0"/>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704850" y="3581400"/>
            <a:ext cx="7362825" cy="882119"/>
          </a:xfrm>
          <a:prstGeom prst="rect">
            <a:avLst/>
          </a:prstGeom>
        </p:spPr>
        <p:txBody>
          <a:bodyPr>
            <a:normAutofit/>
          </a:bodyPr>
          <a:lstStyle>
            <a:lvl1pPr marL="0" indent="0" algn="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0"/>
          </p:nvPr>
        </p:nvSpPr>
        <p:spPr>
          <a:xfrm>
            <a:off x="704849" y="5651500"/>
            <a:ext cx="7362826" cy="293687"/>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dirty="0" smtClean="0"/>
              <a:t>Click to edit Master text styles</a:t>
            </a:r>
          </a:p>
        </p:txBody>
      </p:sp>
      <p:sp>
        <p:nvSpPr>
          <p:cNvPr id="7" name="Text Placeholder 5"/>
          <p:cNvSpPr>
            <a:spLocks noGrp="1"/>
          </p:cNvSpPr>
          <p:nvPr>
            <p:ph type="body" sz="quarter" idx="11"/>
          </p:nvPr>
        </p:nvSpPr>
        <p:spPr>
          <a:xfrm>
            <a:off x="704849" y="5945188"/>
            <a:ext cx="7362826" cy="268288"/>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smtClean="0"/>
              <a:t>Click to edit Master text styles</a:t>
            </a:r>
          </a:p>
        </p:txBody>
      </p:sp>
      <p:sp>
        <p:nvSpPr>
          <p:cNvPr id="8" name="Text Placeholder 5"/>
          <p:cNvSpPr>
            <a:spLocks noGrp="1"/>
          </p:cNvSpPr>
          <p:nvPr>
            <p:ph type="body" sz="quarter" idx="12"/>
          </p:nvPr>
        </p:nvSpPr>
        <p:spPr>
          <a:xfrm>
            <a:off x="704849" y="6213475"/>
            <a:ext cx="7362826" cy="309563"/>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pitchFamily="34" charset="0"/>
              <a:buNone/>
              <a:tabLst/>
              <a:defRPr sz="1600" baseline="0">
                <a:solidFill>
                  <a:srgbClr val="717073"/>
                </a:solidFill>
              </a:defRPr>
            </a:lvl1pPr>
          </a:lstStyle>
          <a:p>
            <a:pPr lvl="0"/>
            <a:r>
              <a:rPr lang="en-US" smtClean="0"/>
              <a:t>Click to edit Master text styles</a:t>
            </a:r>
          </a:p>
        </p:txBody>
      </p:sp>
    </p:spTree>
    <p:extLst>
      <p:ext uri="{BB962C8B-B14F-4D97-AF65-F5344CB8AC3E}">
        <p14:creationId xmlns:p14="http://schemas.microsoft.com/office/powerpoint/2010/main" val="199140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_Multiple Presenters">
    <p:spTree>
      <p:nvGrpSpPr>
        <p:cNvPr id="1" name=""/>
        <p:cNvGrpSpPr/>
        <p:nvPr/>
      </p:nvGrpSpPr>
      <p:grpSpPr>
        <a:xfrm>
          <a:off x="0" y="0"/>
          <a:ext cx="0" cy="0"/>
          <a:chOff x="0" y="0"/>
          <a:chExt cx="0" cy="0"/>
        </a:xfrm>
      </p:grpSpPr>
      <p:sp>
        <p:nvSpPr>
          <p:cNvPr id="3"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4" name="TextBox 3"/>
          <p:cNvSpPr txBox="1">
            <a:spLocks noChangeArrowheads="1"/>
          </p:cNvSpPr>
          <p:nvPr userDrawn="1"/>
        </p:nvSpPr>
        <p:spPr bwMode="auto">
          <a:xfrm>
            <a:off x="647700" y="1733550"/>
            <a:ext cx="7239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defRPr/>
            </a:pPr>
            <a:r>
              <a:rPr lang="en-CA" sz="3000" b="1" dirty="0" smtClean="0">
                <a:solidFill>
                  <a:schemeClr val="bg1"/>
                </a:solidFill>
                <a:latin typeface="Calibri" pitchFamily="34" charset="0"/>
              </a:rPr>
              <a:t>Presented By:</a:t>
            </a:r>
          </a:p>
        </p:txBody>
      </p:sp>
      <p:sp>
        <p:nvSpPr>
          <p:cNvPr id="7" name="Text Placeholder 5"/>
          <p:cNvSpPr>
            <a:spLocks noGrp="1"/>
          </p:cNvSpPr>
          <p:nvPr>
            <p:ph type="body" sz="quarter" idx="10"/>
          </p:nvPr>
        </p:nvSpPr>
        <p:spPr>
          <a:xfrm>
            <a:off x="647700" y="2276475"/>
            <a:ext cx="7239000" cy="2133600"/>
          </a:xfrm>
          <a:prstGeom prst="rect">
            <a:avLst/>
          </a:prstGeom>
        </p:spPr>
        <p:txBody>
          <a:bodyPr/>
          <a:lstStyle>
            <a:lvl1pPr marL="0" indent="0">
              <a:buNone/>
              <a:defRPr sz="2400" b="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81285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_One Presenter">
    <p:spTree>
      <p:nvGrpSpPr>
        <p:cNvPr id="1" name=""/>
        <p:cNvGrpSpPr/>
        <p:nvPr/>
      </p:nvGrpSpPr>
      <p:grpSpPr>
        <a:xfrm>
          <a:off x="0" y="0"/>
          <a:ext cx="0" cy="0"/>
          <a:chOff x="0" y="0"/>
          <a:chExt cx="0" cy="0"/>
        </a:xfrm>
      </p:grpSpPr>
      <p:sp>
        <p:nvSpPr>
          <p:cNvPr id="5"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7" name="TextBox 6"/>
          <p:cNvSpPr txBox="1">
            <a:spLocks noChangeArrowheads="1"/>
          </p:cNvSpPr>
          <p:nvPr userDrawn="1"/>
        </p:nvSpPr>
        <p:spPr bwMode="auto">
          <a:xfrm>
            <a:off x="695325" y="358140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defRPr/>
            </a:pPr>
            <a:r>
              <a:rPr lang="en-CA" sz="2400" dirty="0" smtClean="0">
                <a:solidFill>
                  <a:schemeClr val="bg1"/>
                </a:solidFill>
                <a:latin typeface="Calibri" pitchFamily="34" charset="0"/>
              </a:rPr>
              <a:t>www.cwilson.com</a:t>
            </a:r>
          </a:p>
        </p:txBody>
      </p:sp>
      <p:sp>
        <p:nvSpPr>
          <p:cNvPr id="4" name="Text Placeholder 3"/>
          <p:cNvSpPr>
            <a:spLocks noGrp="1"/>
          </p:cNvSpPr>
          <p:nvPr>
            <p:ph type="body" sz="quarter" idx="10"/>
          </p:nvPr>
        </p:nvSpPr>
        <p:spPr>
          <a:xfrm>
            <a:off x="695325" y="2066925"/>
            <a:ext cx="4524375" cy="476250"/>
          </a:xfrm>
          <a:prstGeom prst="rect">
            <a:avLst/>
          </a:prstGeom>
        </p:spPr>
        <p:txBody>
          <a:bodyPr/>
          <a:lstStyle>
            <a:lvl1pPr marL="0" indent="0">
              <a:buNone/>
              <a:defRPr sz="2400" b="1" baseline="0">
                <a:solidFill>
                  <a:schemeClr val="bg1"/>
                </a:solidFill>
              </a:defRPr>
            </a:lvl1pPr>
          </a:lstStyle>
          <a:p>
            <a:pPr lvl="0"/>
            <a:r>
              <a:rPr lang="en-US" smtClean="0"/>
              <a:t>Click to edit Master text styles</a:t>
            </a:r>
          </a:p>
        </p:txBody>
      </p:sp>
      <p:sp>
        <p:nvSpPr>
          <p:cNvPr id="6" name="Text Placeholder 5"/>
          <p:cNvSpPr>
            <a:spLocks noGrp="1"/>
          </p:cNvSpPr>
          <p:nvPr>
            <p:ph type="body" sz="quarter" idx="11"/>
          </p:nvPr>
        </p:nvSpPr>
        <p:spPr>
          <a:xfrm>
            <a:off x="685800" y="2543175"/>
            <a:ext cx="4524375" cy="523875"/>
          </a:xfrm>
          <a:prstGeom prst="rect">
            <a:avLst/>
          </a:prstGeom>
        </p:spPr>
        <p:txBody>
          <a:bodyPr/>
          <a:lstStyle>
            <a:lvl1pPr marL="0" indent="0">
              <a:buNone/>
              <a:defRPr sz="2400" b="0">
                <a:solidFill>
                  <a:schemeClr val="bg1"/>
                </a:solidFill>
              </a:defRPr>
            </a:lvl1pPr>
            <a:lvl2pPr marL="457200" indent="0">
              <a:buNone/>
              <a:defRPr sz="2400">
                <a:solidFill>
                  <a:schemeClr val="bg1"/>
                </a:solidFill>
              </a:defRPr>
            </a:lvl2pPr>
          </a:lstStyle>
          <a:p>
            <a:pPr lvl="0"/>
            <a:r>
              <a:rPr lang="en-US" smtClean="0"/>
              <a:t>Click to edit Master text styles</a:t>
            </a:r>
          </a:p>
        </p:txBody>
      </p:sp>
      <p:sp>
        <p:nvSpPr>
          <p:cNvPr id="10" name="Text Placeholder 9"/>
          <p:cNvSpPr>
            <a:spLocks noGrp="1"/>
          </p:cNvSpPr>
          <p:nvPr>
            <p:ph type="body" sz="quarter" idx="12"/>
          </p:nvPr>
        </p:nvSpPr>
        <p:spPr>
          <a:xfrm>
            <a:off x="695325" y="3067050"/>
            <a:ext cx="4524375" cy="514350"/>
          </a:xfrm>
          <a:prstGeom prst="rect">
            <a:avLst/>
          </a:prstGeom>
        </p:spPr>
        <p:txBody>
          <a:bodyPr/>
          <a:lstStyle>
            <a:lvl1pPr marL="0" indent="0">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986697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_Disclaimer">
    <p:spTree>
      <p:nvGrpSpPr>
        <p:cNvPr id="1" name=""/>
        <p:cNvGrpSpPr/>
        <p:nvPr/>
      </p:nvGrpSpPr>
      <p:grpSpPr>
        <a:xfrm>
          <a:off x="0" y="0"/>
          <a:ext cx="0" cy="0"/>
          <a:chOff x="0" y="0"/>
          <a:chExt cx="0" cy="0"/>
        </a:xfrm>
      </p:grpSpPr>
      <p:sp>
        <p:nvSpPr>
          <p:cNvPr id="3" name="Text Placeholder 12"/>
          <p:cNvSpPr txBox="1">
            <a:spLocks/>
          </p:cNvSpPr>
          <p:nvPr userDrawn="1"/>
        </p:nvSpPr>
        <p:spPr>
          <a:xfrm>
            <a:off x="695325" y="5842000"/>
            <a:ext cx="7362825" cy="682625"/>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71707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CA" sz="3000" b="1" dirty="0" smtClean="0"/>
              <a:t>THANK YOU</a:t>
            </a:r>
          </a:p>
        </p:txBody>
      </p:sp>
      <p:sp>
        <p:nvSpPr>
          <p:cNvPr id="5" name="TextBox 4"/>
          <p:cNvSpPr txBox="1">
            <a:spLocks noChangeArrowheads="1"/>
          </p:cNvSpPr>
          <p:nvPr userDrawn="1"/>
        </p:nvSpPr>
        <p:spPr bwMode="auto">
          <a:xfrm>
            <a:off x="695325" y="1828800"/>
            <a:ext cx="60674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spcBef>
                <a:spcPts val="500"/>
              </a:spcBef>
              <a:spcAft>
                <a:spcPts val="500"/>
              </a:spcAft>
              <a:defRPr/>
            </a:pPr>
            <a:r>
              <a:rPr lang="en-US" sz="2000" dirty="0" smtClean="0">
                <a:solidFill>
                  <a:schemeClr val="bg1"/>
                </a:solidFill>
                <a:latin typeface="Calibri" pitchFamily="34" charset="0"/>
              </a:rPr>
              <a:t>These materials are necessarily of a general nature and do not take into consideration any specific matter, client or fact pattern.  </a:t>
            </a:r>
          </a:p>
          <a:p>
            <a:pPr eaLnBrk="1" hangingPunct="1">
              <a:spcBef>
                <a:spcPts val="500"/>
              </a:spcBef>
              <a:spcAft>
                <a:spcPts val="500"/>
              </a:spcAft>
              <a:defRPr/>
            </a:pPr>
            <a:r>
              <a:rPr lang="en-US" sz="2000" dirty="0" smtClean="0">
                <a:solidFill>
                  <a:schemeClr val="bg1"/>
                </a:solidFill>
                <a:latin typeface="Calibri" pitchFamily="34" charset="0"/>
              </a:rPr>
              <a:t>Please direct inquiries or comments to:</a:t>
            </a:r>
          </a:p>
        </p:txBody>
      </p:sp>
      <p:sp>
        <p:nvSpPr>
          <p:cNvPr id="4" name="Text Placeholder 3"/>
          <p:cNvSpPr>
            <a:spLocks noGrp="1"/>
          </p:cNvSpPr>
          <p:nvPr>
            <p:ph type="body" sz="quarter" idx="10"/>
          </p:nvPr>
        </p:nvSpPr>
        <p:spPr>
          <a:xfrm>
            <a:off x="695325" y="3286125"/>
            <a:ext cx="6067425" cy="476250"/>
          </a:xfrm>
          <a:prstGeom prst="rect">
            <a:avLst/>
          </a:prstGeom>
        </p:spPr>
        <p:txBody>
          <a:bodyPr/>
          <a:lstStyle>
            <a:lvl1pPr marL="0" indent="0">
              <a:buNone/>
              <a:defRPr sz="2000" b="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66772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pic>
        <p:nvPicPr>
          <p:cNvPr id="2" name="Picture 5" descr="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7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sp>
        <p:nvSpPr>
          <p:cNvPr id="8" name="Title 1"/>
          <p:cNvSpPr>
            <a:spLocks noGrp="1"/>
          </p:cNvSpPr>
          <p:nvPr>
            <p:ph type="title"/>
          </p:nvPr>
        </p:nvSpPr>
        <p:spPr>
          <a:xfrm>
            <a:off x="333375" y="92075"/>
            <a:ext cx="7951788" cy="784225"/>
          </a:xfrm>
          <a:prstGeom prst="rect">
            <a:avLst/>
          </a:prstGeom>
        </p:spPr>
        <p:txBody>
          <a:bodyPr/>
          <a:lstStyle>
            <a:lvl1pPr>
              <a:defRPr b="1"/>
            </a:lvl1pPr>
          </a:lstStyle>
          <a:p>
            <a:r>
              <a:rPr lang="en-US" dirty="0" smtClean="0"/>
              <a:t>Click to edit Master title style</a:t>
            </a:r>
            <a:endParaRPr lang="en-US" dirty="0"/>
          </a:p>
        </p:txBody>
      </p:sp>
      <p:sp>
        <p:nvSpPr>
          <p:cNvPr id="5" name="Text Placeholder 2"/>
          <p:cNvSpPr>
            <a:spLocks noGrp="1"/>
          </p:cNvSpPr>
          <p:nvPr>
            <p:ph idx="1"/>
          </p:nvPr>
        </p:nvSpPr>
        <p:spPr>
          <a:xfrm>
            <a:off x="323850" y="1312863"/>
            <a:ext cx="7961313" cy="4525963"/>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CA" sz="2600" kern="1200" noProof="0" dirty="0" smtClean="0">
                <a:solidFill>
                  <a:srgbClr val="595959"/>
                </a:solidFill>
                <a:latin typeface="+mn-lt"/>
                <a:ea typeface="+mn-ea"/>
                <a:cs typeface="+mn-cs"/>
              </a:defRPr>
            </a:lvl4pPr>
          </a:lstStyle>
          <a:p>
            <a:pPr lvl="0"/>
            <a:r>
              <a:rPr lang="en-CA" noProof="0" dirty="0" smtClean="0"/>
              <a:t>First Level</a:t>
            </a:r>
          </a:p>
          <a:p>
            <a:pPr lvl="1"/>
            <a:r>
              <a:rPr lang="en-CA" noProof="0" dirty="0" smtClean="0"/>
              <a:t>Second level</a:t>
            </a:r>
          </a:p>
          <a:p>
            <a:pPr lvl="2"/>
            <a:r>
              <a:rPr lang="en-CA" noProof="0" dirty="0" smtClean="0"/>
              <a:t>Third level</a:t>
            </a:r>
          </a:p>
          <a:p>
            <a:pPr lvl="3"/>
            <a:r>
              <a:rPr lang="en-CA" noProof="0" dirty="0" smtClean="0"/>
              <a:t>Fourth level</a:t>
            </a:r>
          </a:p>
          <a:p>
            <a:pPr lvl="0"/>
            <a:endParaRPr lang="en-CA" noProof="0" dirty="0"/>
          </a:p>
        </p:txBody>
      </p:sp>
      <p:sp>
        <p:nvSpPr>
          <p:cNvPr id="4" name="Slide Number Placeholder 5"/>
          <p:cNvSpPr>
            <a:spLocks noGrp="1"/>
          </p:cNvSpPr>
          <p:nvPr>
            <p:ph type="sldNum" sz="quarter" idx="10"/>
          </p:nvPr>
        </p:nvSpPr>
        <p:spPr/>
        <p:txBody>
          <a:bodyPr/>
          <a:lstStyle>
            <a:lvl1pPr>
              <a:defRPr/>
            </a:lvl1pPr>
          </a:lstStyle>
          <a:p>
            <a:pPr>
              <a:defRPr/>
            </a:pPr>
            <a:fld id="{09F78489-C7FB-4B89-AF0B-B95BEB90BED9}" type="slidenum">
              <a:rPr lang="en-US"/>
              <a:pPr>
                <a:defRPr/>
              </a:pPr>
              <a:t>‹#›</a:t>
            </a:fld>
            <a:endParaRPr lang="en-US" dirty="0"/>
          </a:p>
        </p:txBody>
      </p:sp>
    </p:spTree>
    <p:extLst>
      <p:ext uri="{BB962C8B-B14F-4D97-AF65-F5344CB8AC3E}">
        <p14:creationId xmlns:p14="http://schemas.microsoft.com/office/powerpoint/2010/main" val="422219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162"/>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409156"/>
            <a:ext cx="7772400" cy="1500187"/>
          </a:xfrm>
          <a:prstGeom prst="rect">
            <a:avLst/>
          </a:prstGeom>
        </p:spPr>
        <p:txBody>
          <a:bodyPr/>
          <a:lstStyle>
            <a:lvl1pPr marL="0" indent="0">
              <a:buNone/>
              <a:defRPr sz="2400">
                <a:solidFill>
                  <a:srgbClr val="71707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5A185C5-06C7-45F6-83ED-BDBC2C103BDF}" type="slidenum">
              <a:rPr lang="en-US"/>
              <a:pPr>
                <a:defRPr/>
              </a:pPr>
              <a:t>‹#›</a:t>
            </a:fld>
            <a:endParaRPr lang="en-US" dirty="0"/>
          </a:p>
        </p:txBody>
      </p:sp>
    </p:spTree>
    <p:extLst>
      <p:ext uri="{BB962C8B-B14F-4D97-AF65-F5344CB8AC3E}">
        <p14:creationId xmlns:p14="http://schemas.microsoft.com/office/powerpoint/2010/main" val="139725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2425" y="1314450"/>
            <a:ext cx="4038600" cy="4525963"/>
          </a:xfrm>
          <a:prstGeom prst="rect">
            <a:avLst/>
          </a:prstGeom>
        </p:spPr>
        <p:txBody>
          <a:bodyPr/>
          <a:lstStyle>
            <a:lvl1pPr>
              <a:defRPr sz="2600"/>
            </a:lvl1pPr>
            <a:lvl2pPr>
              <a:defRPr sz="2600"/>
            </a:lvl2pPr>
            <a:lvl3pPr>
              <a:defRPr sz="2600"/>
            </a:lvl3pPr>
            <a:lvl4pPr>
              <a:defRPr sz="2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743450" y="1323975"/>
            <a:ext cx="4038600" cy="4525963"/>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p:nvPr>
        </p:nvSpPr>
        <p:spPr>
          <a:xfrm>
            <a:off x="333375" y="92075"/>
            <a:ext cx="8229600" cy="784225"/>
          </a:xfrm>
          <a:prstGeom prst="rect">
            <a:avLst/>
          </a:prstGeom>
        </p:spPr>
        <p:txBody>
          <a:bodyPr/>
          <a:lstStyle>
            <a:lvl1pPr>
              <a:defRPr b="1"/>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FDC150D-DB89-4D08-B2EF-3090A30919CC}" type="slidenum">
              <a:rPr lang="en-US"/>
              <a:pPr>
                <a:defRPr/>
              </a:pPr>
              <a:t>‹#›</a:t>
            </a:fld>
            <a:endParaRPr lang="en-US" dirty="0"/>
          </a:p>
        </p:txBody>
      </p:sp>
    </p:spTree>
    <p:extLst>
      <p:ext uri="{BB962C8B-B14F-4D97-AF65-F5344CB8AC3E}">
        <p14:creationId xmlns:p14="http://schemas.microsoft.com/office/powerpoint/2010/main" val="368483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3375" y="1316038"/>
            <a:ext cx="4048125" cy="639762"/>
          </a:xfrm>
          <a:prstGeom prst="rect">
            <a:avLst/>
          </a:prstGeo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33375" y="1955800"/>
            <a:ext cx="4048125" cy="3951288"/>
          </a:xfrm>
          <a:prstGeom prst="rect">
            <a:avLst/>
          </a:prstGeom>
        </p:spPr>
        <p:txBody>
          <a:bodyPr/>
          <a:lstStyle>
            <a:lvl1pPr>
              <a:defRPr sz="2600"/>
            </a:lvl1pPr>
            <a:lvl2pPr>
              <a:defRPr sz="2600"/>
            </a:lvl2pPr>
            <a:lvl3pPr>
              <a:defRPr sz="2600"/>
            </a:lvl3pPr>
            <a:lvl4pPr>
              <a:defRPr sz="2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724399" y="1317626"/>
            <a:ext cx="4048125" cy="639762"/>
          </a:xfrm>
          <a:prstGeom prst="rect">
            <a:avLst/>
          </a:prstGeo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399" y="1960563"/>
            <a:ext cx="4048126" cy="3951288"/>
          </a:xfrm>
          <a:prstGeom prst="rect">
            <a:avLst/>
          </a:prstGeom>
        </p:spPr>
        <p:txBody>
          <a:bodyPr/>
          <a:lstStyle>
            <a:lvl1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1pPr>
            <a:lvl2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2pPr>
            <a:lvl3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3pPr>
            <a:lvl4pPr algn="l" rtl="0" eaLnBrk="0" fontAlgn="base" hangingPunct="0">
              <a:spcBef>
                <a:spcPts val="1200"/>
              </a:spcBef>
              <a:spcAft>
                <a:spcPct val="0"/>
              </a:spcAft>
              <a:buClr>
                <a:srgbClr val="5981BD"/>
              </a:buClr>
              <a:buFont typeface="Arial" pitchFamily="34" charset="0"/>
              <a:defRPr lang="en-US" sz="2600" kern="1200" dirty="0" smtClean="0">
                <a:solidFill>
                  <a:srgbClr val="595959"/>
                </a:solidFill>
                <a:latin typeface="+mn-lt"/>
                <a:ea typeface="+mn-ea"/>
                <a:cs typeface="+mn-cs"/>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p:nvPr>
        </p:nvSpPr>
        <p:spPr>
          <a:xfrm>
            <a:off x="333375" y="92075"/>
            <a:ext cx="7951788" cy="784225"/>
          </a:xfrm>
          <a:prstGeom prst="rect">
            <a:avLst/>
          </a:prstGeom>
        </p:spPr>
        <p:txBody>
          <a:bodyPr/>
          <a:lstStyle>
            <a:lvl1pPr>
              <a:defRPr b="1"/>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4640B233-2FDD-43A0-9C6C-98AD182C7CD5}" type="slidenum">
              <a:rPr lang="en-US"/>
              <a:pPr>
                <a:defRPr/>
              </a:pPr>
              <a:t>‹#›</a:t>
            </a:fld>
            <a:endParaRPr lang="en-US" dirty="0"/>
          </a:p>
        </p:txBody>
      </p:sp>
    </p:spTree>
    <p:extLst>
      <p:ext uri="{BB962C8B-B14F-4D97-AF65-F5344CB8AC3E}">
        <p14:creationId xmlns:p14="http://schemas.microsoft.com/office/powerpoint/2010/main" val="299736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B20FD14-DB63-4A85-9794-0B7E1348B19D}" type="slidenum">
              <a:rPr lang="en-US"/>
              <a:pPr>
                <a:defRPr/>
              </a:pPr>
              <a:t>‹#›</a:t>
            </a:fld>
            <a:endParaRPr lang="en-US" dirty="0"/>
          </a:p>
        </p:txBody>
      </p:sp>
    </p:spTree>
    <p:extLst>
      <p:ext uri="{BB962C8B-B14F-4D97-AF65-F5344CB8AC3E}">
        <p14:creationId xmlns:p14="http://schemas.microsoft.com/office/powerpoint/2010/main" val="114726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475" y="1303338"/>
            <a:ext cx="4991100" cy="4918075"/>
          </a:xfrm>
          <a:prstGeom prst="rect">
            <a:avLst/>
          </a:prstGeom>
        </p:spPr>
        <p:txBody>
          <a:bodyPr/>
          <a:lstStyle>
            <a:lvl1pPr>
              <a:defRPr sz="2600"/>
            </a:lvl1pPr>
            <a:lvl2pPr>
              <a:defRPr sz="2600"/>
            </a:lvl2pPr>
            <a:lvl3pPr>
              <a:defRPr sz="2600"/>
            </a:lvl3pPr>
            <a:lvl4pPr>
              <a:defRPr sz="26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342900" y="2370138"/>
            <a:ext cx="3152775" cy="3756025"/>
          </a:xfrm>
          <a:prstGeom prst="rect">
            <a:avLst/>
          </a:prstGeom>
        </p:spPr>
        <p:txBody>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333476" y="30915"/>
            <a:ext cx="8083665" cy="751509"/>
          </a:xfrm>
          <a:prstGeom prst="rect">
            <a:avLst/>
          </a:prstGeom>
        </p:spPr>
        <p:txBody>
          <a:bodyPr anchor="b"/>
          <a:lstStyle>
            <a:lvl1pPr algn="l">
              <a:defRPr sz="3200" b="1"/>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42900" y="1303338"/>
            <a:ext cx="3152775" cy="939800"/>
          </a:xfrm>
        </p:spPr>
        <p:txBody>
          <a:bodyPr/>
          <a:lstStyle>
            <a:lvl1pPr marL="0" indent="0">
              <a:buNone/>
              <a:defRPr b="1"/>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7FEC7C9E-AF7D-448C-A2F1-A05BF18AECDE}" type="slidenum">
              <a:rPr lang="en-US"/>
              <a:pPr>
                <a:defRPr/>
              </a:pPr>
              <a:t>‹#›</a:t>
            </a:fld>
            <a:endParaRPr lang="en-US" dirty="0"/>
          </a:p>
        </p:txBody>
      </p:sp>
    </p:spTree>
    <p:extLst>
      <p:ext uri="{BB962C8B-B14F-4D97-AF65-F5344CB8AC3E}">
        <p14:creationId xmlns:p14="http://schemas.microsoft.com/office/powerpoint/2010/main" val="299363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1132" y="56561"/>
            <a:ext cx="7954032" cy="810705"/>
          </a:xfrm>
          <a:prstGeom prst="rect">
            <a:avLst/>
          </a:prstGeom>
        </p:spPr>
        <p:txBody>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819151" y="1047750"/>
            <a:ext cx="7466012" cy="40417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687399" y="5757863"/>
            <a:ext cx="5759776" cy="528637"/>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1" name="Text Placeholder 20"/>
          <p:cNvSpPr>
            <a:spLocks noGrp="1"/>
          </p:cNvSpPr>
          <p:nvPr>
            <p:ph type="body" sz="quarter" idx="11"/>
          </p:nvPr>
        </p:nvSpPr>
        <p:spPr>
          <a:xfrm>
            <a:off x="1687399" y="5232400"/>
            <a:ext cx="5759776" cy="525463"/>
          </a:xfrm>
        </p:spPr>
        <p:txBody>
          <a:bodyPr/>
          <a:lstStyle>
            <a:lvl1pPr marL="0" indent="0">
              <a:buNone/>
              <a:defRPr b="1"/>
            </a:lvl1pPr>
          </a:lstStyle>
          <a:p>
            <a:pPr lvl="0"/>
            <a:r>
              <a:rPr lang="en-US" dirty="0" smtClean="0"/>
              <a:t>Click to edit Master text styles</a:t>
            </a: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4B2EDBE-2777-47C7-877B-5A160631D3D3}" type="slidenum">
              <a:rPr lang="en-US"/>
              <a:pPr>
                <a:defRPr/>
              </a:pPr>
              <a:t>‹#›</a:t>
            </a:fld>
            <a:endParaRPr lang="en-US" dirty="0"/>
          </a:p>
        </p:txBody>
      </p:sp>
    </p:spTree>
    <p:extLst>
      <p:ext uri="{BB962C8B-B14F-4D97-AF65-F5344CB8AC3E}">
        <p14:creationId xmlns:p14="http://schemas.microsoft.com/office/powerpoint/2010/main" val="1100486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ppt_cov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0" r:id="rId1"/>
    <p:sldLayoutId id="214748460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22238" y="6423025"/>
            <a:ext cx="8918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2713" y="801688"/>
            <a:ext cx="89185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23850" y="112713"/>
            <a:ext cx="79613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Text Placeholder 2"/>
          <p:cNvSpPr>
            <a:spLocks noGrp="1"/>
          </p:cNvSpPr>
          <p:nvPr>
            <p:ph type="body" idx="1"/>
          </p:nvPr>
        </p:nvSpPr>
        <p:spPr bwMode="auto">
          <a:xfrm>
            <a:off x="323850" y="1331913"/>
            <a:ext cx="79613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First Level</a:t>
            </a:r>
          </a:p>
          <a:p>
            <a:pPr lvl="1"/>
            <a:r>
              <a:rPr lang="en-CA" smtClean="0"/>
              <a:t>Second level</a:t>
            </a:r>
          </a:p>
          <a:p>
            <a:pPr lvl="2"/>
            <a:r>
              <a:rPr lang="en-CA" smtClean="0"/>
              <a:t>Third level</a:t>
            </a:r>
          </a:p>
          <a:p>
            <a:pPr lvl="3"/>
            <a:r>
              <a:rPr lang="en-CA" smtClean="0"/>
              <a:t>Fourth level</a:t>
            </a:r>
          </a:p>
          <a:p>
            <a:pPr lvl="0"/>
            <a:endParaRPr lang="en-CA" smtClean="0"/>
          </a:p>
        </p:txBody>
      </p:sp>
      <p:sp>
        <p:nvSpPr>
          <p:cNvPr id="7" name="Slide Number Placeholder 5"/>
          <p:cNvSpPr>
            <a:spLocks noGrp="1"/>
          </p:cNvSpPr>
          <p:nvPr>
            <p:ph type="sldNum" sz="quarter" idx="4"/>
          </p:nvPr>
        </p:nvSpPr>
        <p:spPr>
          <a:xfrm>
            <a:off x="8285163" y="6440488"/>
            <a:ext cx="709612" cy="268287"/>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FFFFFF"/>
                </a:solidFill>
                <a:latin typeface="Calibri" pitchFamily="34" charset="0"/>
                <a:cs typeface="Calibri" pitchFamily="34" charset="0"/>
              </a:defRPr>
            </a:lvl1pPr>
          </a:lstStyle>
          <a:p>
            <a:pPr>
              <a:defRPr/>
            </a:pPr>
            <a:fld id="{A0288644-C873-4F73-896B-D9EE5DA03B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kern="1200">
          <a:solidFill>
            <a:srgbClr val="717073"/>
          </a:solidFill>
          <a:latin typeface="Calibri" pitchFamily="34" charset="0"/>
          <a:ea typeface="+mj-ea"/>
          <a:cs typeface="Calibri" pitchFamily="34" charset="0"/>
        </a:defRPr>
      </a:lvl1pPr>
      <a:lvl2pPr algn="l" rtl="0" eaLnBrk="0" fontAlgn="base" hangingPunct="0">
        <a:spcBef>
          <a:spcPct val="0"/>
        </a:spcBef>
        <a:spcAft>
          <a:spcPct val="0"/>
        </a:spcAft>
        <a:defRPr sz="3200" b="1">
          <a:solidFill>
            <a:srgbClr val="717073"/>
          </a:solidFill>
          <a:latin typeface="Calibri" pitchFamily="34" charset="0"/>
          <a:cs typeface="Calibri" pitchFamily="34" charset="0"/>
        </a:defRPr>
      </a:lvl2pPr>
      <a:lvl3pPr algn="l" rtl="0" eaLnBrk="0" fontAlgn="base" hangingPunct="0">
        <a:spcBef>
          <a:spcPct val="0"/>
        </a:spcBef>
        <a:spcAft>
          <a:spcPct val="0"/>
        </a:spcAft>
        <a:defRPr sz="3200" b="1">
          <a:solidFill>
            <a:srgbClr val="717073"/>
          </a:solidFill>
          <a:latin typeface="Calibri" pitchFamily="34" charset="0"/>
          <a:cs typeface="Calibri" pitchFamily="34" charset="0"/>
        </a:defRPr>
      </a:lvl3pPr>
      <a:lvl4pPr algn="l" rtl="0" eaLnBrk="0" fontAlgn="base" hangingPunct="0">
        <a:spcBef>
          <a:spcPct val="0"/>
        </a:spcBef>
        <a:spcAft>
          <a:spcPct val="0"/>
        </a:spcAft>
        <a:defRPr sz="3200" b="1">
          <a:solidFill>
            <a:srgbClr val="717073"/>
          </a:solidFill>
          <a:latin typeface="Calibri" pitchFamily="34" charset="0"/>
          <a:cs typeface="Calibri" pitchFamily="34" charset="0"/>
        </a:defRPr>
      </a:lvl4pPr>
      <a:lvl5pPr algn="l" rtl="0" eaLnBrk="0" fontAlgn="base" hangingPunct="0">
        <a:spcBef>
          <a:spcPct val="0"/>
        </a:spcBef>
        <a:spcAft>
          <a:spcPct val="0"/>
        </a:spcAft>
        <a:defRPr sz="3200" b="1">
          <a:solidFill>
            <a:srgbClr val="717073"/>
          </a:solidFill>
          <a:latin typeface="Calibri" pitchFamily="34" charset="0"/>
          <a:cs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1pPr>
      <a:lvl2pPr marL="742950" indent="-28575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2pPr>
      <a:lvl3pPr marL="1143000" indent="-2286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3pPr>
      <a:lvl4pPr marL="1600200" indent="-228600" algn="l" rtl="0" eaLnBrk="0" fontAlgn="base" hangingPunct="0">
        <a:spcBef>
          <a:spcPts val="1200"/>
        </a:spcBef>
        <a:spcAft>
          <a:spcPct val="0"/>
        </a:spcAft>
        <a:buClr>
          <a:srgbClr val="5981BD"/>
        </a:buClr>
        <a:buFont typeface="Arial" pitchFamily="34" charset="0"/>
        <a:buChar char="–"/>
        <a:defRPr sz="2600" kern="1200">
          <a:solidFill>
            <a:srgbClr val="59595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5" descr="ppt_cove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1763" y="325438"/>
            <a:ext cx="8880475"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airbnb.c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04850" y="2079625"/>
            <a:ext cx="7381875"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Air </a:t>
            </a:r>
            <a:r>
              <a:rPr lang="en-US" dirty="0" err="1" smtClean="0"/>
              <a:t>BnB</a:t>
            </a:r>
            <a:r>
              <a:rPr lang="en-US" dirty="0" smtClean="0"/>
              <a:t> in Strata Corporations</a:t>
            </a:r>
            <a:endParaRPr lang="en-CA" dirty="0" smtClean="0"/>
          </a:p>
        </p:txBody>
      </p:sp>
      <p:sp>
        <p:nvSpPr>
          <p:cNvPr id="8195" name="Subtitle 2"/>
          <p:cNvSpPr>
            <a:spLocks noGrp="1"/>
          </p:cNvSpPr>
          <p:nvPr>
            <p:ph type="subTitle" idx="1"/>
          </p:nvPr>
        </p:nvSpPr>
        <p:spPr bwMode="auto">
          <a:xfrm>
            <a:off x="704850" y="3581400"/>
            <a:ext cx="7362825" cy="88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Presented by Veronica P. Franco</a:t>
            </a:r>
          </a:p>
        </p:txBody>
      </p:sp>
      <p:sp>
        <p:nvSpPr>
          <p:cNvPr id="8196" name="Text Placeholder 3"/>
          <p:cNvSpPr>
            <a:spLocks noGrp="1"/>
          </p:cNvSpPr>
          <p:nvPr>
            <p:ph type="body" sz="quarter" idx="10"/>
          </p:nvPr>
        </p:nvSpPr>
        <p:spPr bwMode="auto">
          <a:xfrm>
            <a:off x="704850" y="5651500"/>
            <a:ext cx="7362825"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smtClean="0"/>
          </a:p>
        </p:txBody>
      </p:sp>
      <p:sp>
        <p:nvSpPr>
          <p:cNvPr id="8197" name="Text Placeholder 4"/>
          <p:cNvSpPr>
            <a:spLocks noGrp="1"/>
          </p:cNvSpPr>
          <p:nvPr>
            <p:ph type="body" sz="quarter" idx="11"/>
          </p:nvPr>
        </p:nvSpPr>
        <p:spPr bwMode="auto">
          <a:xfrm>
            <a:off x="704850" y="5945188"/>
            <a:ext cx="73628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dirty="0" smtClean="0"/>
              <a:t>October 13, 2016</a:t>
            </a:r>
          </a:p>
        </p:txBody>
      </p:sp>
      <p:sp>
        <p:nvSpPr>
          <p:cNvPr id="8198" name="Text Placeholder 5"/>
          <p:cNvSpPr>
            <a:spLocks noGrp="1"/>
          </p:cNvSpPr>
          <p:nvPr>
            <p:ph type="body" sz="quarter" idx="12"/>
          </p:nvPr>
        </p:nvSpPr>
        <p:spPr bwMode="auto">
          <a:xfrm>
            <a:off x="704850" y="6213475"/>
            <a:ext cx="7362825" cy="309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smtClean="0"/>
          </a:p>
        </p:txBody>
      </p:sp>
    </p:spTree>
    <p:extLst>
      <p:ext uri="{BB962C8B-B14F-4D97-AF65-F5344CB8AC3E}">
        <p14:creationId xmlns:p14="http://schemas.microsoft.com/office/powerpoint/2010/main" val="417217678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Vancouver Study</a:t>
            </a:r>
            <a:endParaRPr lang="en-US" dirty="0"/>
          </a:p>
        </p:txBody>
      </p:sp>
      <p:sp>
        <p:nvSpPr>
          <p:cNvPr id="3" name="Content Placeholder 2"/>
          <p:cNvSpPr>
            <a:spLocks noGrp="1"/>
          </p:cNvSpPr>
          <p:nvPr>
            <p:ph idx="1"/>
          </p:nvPr>
        </p:nvSpPr>
        <p:spPr/>
        <p:txBody>
          <a:bodyPr/>
          <a:lstStyle/>
          <a:p>
            <a:pPr marL="0" indent="0">
              <a:buNone/>
            </a:pPr>
            <a:r>
              <a:rPr lang="en-US" dirty="0" smtClean="0"/>
              <a:t>Impacts of Short-Term Rentals:</a:t>
            </a:r>
          </a:p>
          <a:p>
            <a:pPr marL="514350" indent="-514350">
              <a:buAutoNum type="arabicPeriod"/>
            </a:pPr>
            <a:r>
              <a:rPr lang="en-US" dirty="0" smtClean="0"/>
              <a:t>Lucrative business – there is incentive to rent short-term rather than a traditional rental</a:t>
            </a:r>
          </a:p>
          <a:p>
            <a:pPr marL="514350" indent="-514350">
              <a:buAutoNum type="arabicPeriod"/>
            </a:pPr>
            <a:r>
              <a:rPr lang="en-US" dirty="0" smtClean="0"/>
              <a:t>In June 2016, short term rentals reduced traditional rental stock by about 1,000 units;</a:t>
            </a:r>
          </a:p>
          <a:p>
            <a:pPr marL="514350" indent="-514350">
              <a:buAutoNum type="arabicPeriod"/>
            </a:pPr>
            <a:r>
              <a:rPr lang="en-US" dirty="0" smtClean="0"/>
              <a:t>Short term rentals allow tourists to visit despite fully booked hotels;</a:t>
            </a:r>
          </a:p>
          <a:p>
            <a:pPr marL="514350" indent="-514350">
              <a:buAutoNum type="arabicPeriod"/>
            </a:pPr>
            <a:r>
              <a:rPr lang="en-US" dirty="0" smtClean="0"/>
              <a:t>Short term rental income is being used to cover housing costs</a:t>
            </a:r>
          </a:p>
          <a:p>
            <a:pPr marL="514350" indent="-514350">
              <a:buAutoNum type="arabicPeriod"/>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10</a:t>
            </a:fld>
            <a:endParaRPr lang="en-US" dirty="0"/>
          </a:p>
        </p:txBody>
      </p:sp>
    </p:spTree>
    <p:extLst>
      <p:ext uri="{BB962C8B-B14F-4D97-AF65-F5344CB8AC3E}">
        <p14:creationId xmlns:p14="http://schemas.microsoft.com/office/powerpoint/2010/main" val="145396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Vancouver – Moving Forward</a:t>
            </a:r>
            <a:endParaRPr lang="en-US" dirty="0"/>
          </a:p>
        </p:txBody>
      </p:sp>
      <p:sp>
        <p:nvSpPr>
          <p:cNvPr id="3" name="Content Placeholder 2"/>
          <p:cNvSpPr>
            <a:spLocks noGrp="1"/>
          </p:cNvSpPr>
          <p:nvPr>
            <p:ph idx="1"/>
          </p:nvPr>
        </p:nvSpPr>
        <p:spPr/>
        <p:txBody>
          <a:bodyPr/>
          <a:lstStyle/>
          <a:p>
            <a:r>
              <a:rPr lang="en-US" dirty="0" smtClean="0"/>
              <a:t>Grant </a:t>
            </a:r>
            <a:r>
              <a:rPr lang="en-US" dirty="0" err="1" smtClean="0"/>
              <a:t>licences</a:t>
            </a:r>
            <a:r>
              <a:rPr lang="en-US" dirty="0" smtClean="0"/>
              <a:t> to allow owner/tenants to do short - term rentals of their principle residences (i.e. rent part of unit or while owner/tenant is away) – license # to be posted in the rental advertisement</a:t>
            </a:r>
          </a:p>
          <a:p>
            <a:r>
              <a:rPr lang="en-US" dirty="0" smtClean="0"/>
              <a:t>Short – term rentals of investment properties will remain illegal</a:t>
            </a:r>
          </a:p>
          <a:p>
            <a:r>
              <a:rPr lang="en-US" dirty="0" smtClean="0"/>
              <a:t>Taxing (GST/PST and Municipal and Regional District Tax) not required yet.</a:t>
            </a:r>
          </a:p>
          <a:p>
            <a:r>
              <a:rPr lang="en-US" dirty="0" smtClean="0"/>
              <a:t>The use of the property for short-term rental must not violate strata bylaws</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11</a:t>
            </a:fld>
            <a:endParaRPr lang="en-US" dirty="0"/>
          </a:p>
        </p:txBody>
      </p:sp>
    </p:spTree>
    <p:extLst>
      <p:ext uri="{BB962C8B-B14F-4D97-AF65-F5344CB8AC3E}">
        <p14:creationId xmlns:p14="http://schemas.microsoft.com/office/powerpoint/2010/main" val="375277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Vancouver – Implementation</a:t>
            </a:r>
            <a:endParaRPr lang="en-US" dirty="0"/>
          </a:p>
        </p:txBody>
      </p:sp>
      <p:sp>
        <p:nvSpPr>
          <p:cNvPr id="3" name="Content Placeholder 2"/>
          <p:cNvSpPr>
            <a:spLocks noGrp="1"/>
          </p:cNvSpPr>
          <p:nvPr>
            <p:ph idx="1"/>
          </p:nvPr>
        </p:nvSpPr>
        <p:spPr/>
        <p:txBody>
          <a:bodyPr/>
          <a:lstStyle/>
          <a:p>
            <a:r>
              <a:rPr lang="en-US" dirty="0" smtClean="0"/>
              <a:t>Must prove principle residence (</a:t>
            </a:r>
            <a:r>
              <a:rPr lang="en-US" dirty="0" err="1" smtClean="0"/>
              <a:t>eg</a:t>
            </a:r>
            <a:r>
              <a:rPr lang="en-US" dirty="0" smtClean="0"/>
              <a:t>. Title search and utility bill or valid government ID with address)</a:t>
            </a:r>
          </a:p>
          <a:p>
            <a:r>
              <a:rPr lang="en-US" dirty="0" smtClean="0"/>
              <a:t>Step up enforcement with help from websites (by requiring license # field) with high penalties and swift legal action</a:t>
            </a:r>
          </a:p>
          <a:p>
            <a:r>
              <a:rPr lang="en-US" dirty="0" smtClean="0"/>
              <a:t>If Council adopts recommendations, next steps include taxing revenue, additional regulations, </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12</a:t>
            </a:fld>
            <a:endParaRPr lang="en-US" dirty="0"/>
          </a:p>
        </p:txBody>
      </p:sp>
    </p:spTree>
    <p:extLst>
      <p:ext uri="{BB962C8B-B14F-4D97-AF65-F5344CB8AC3E}">
        <p14:creationId xmlns:p14="http://schemas.microsoft.com/office/powerpoint/2010/main" val="190281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Bylaws:</a:t>
            </a:r>
          </a:p>
          <a:p>
            <a:pPr marL="0" indent="0">
              <a:buNone/>
            </a:pPr>
            <a:r>
              <a:rPr lang="en-US" dirty="0" smtClean="0"/>
              <a:t>Standard Bylaw 3(1)</a:t>
            </a:r>
          </a:p>
          <a:p>
            <a:pPr marL="0" indent="0">
              <a:buNone/>
            </a:pPr>
            <a:r>
              <a:rPr lang="en-US" dirty="0" smtClean="0"/>
              <a:t>An owner, tenant, occupant or visitor must not use a strata lot…in a way that is </a:t>
            </a:r>
          </a:p>
          <a:p>
            <a:pPr marL="0" indent="0">
              <a:buNone/>
            </a:pPr>
            <a:r>
              <a:rPr lang="en-US" dirty="0" smtClean="0"/>
              <a:t>(d) illegal; or</a:t>
            </a:r>
          </a:p>
          <a:p>
            <a:pPr marL="0" indent="0">
              <a:buNone/>
            </a:pPr>
            <a:r>
              <a:rPr lang="en-US" dirty="0" smtClean="0"/>
              <a:t>(e) Contrary to a purpose for which the strata lot or common property is intended as shown expressly or by implication on or by the strata plan</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13</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Permitted Use at the Strata Corporation Level</a:t>
            </a:r>
            <a:endParaRPr lang="en-US" sz="2500" dirty="0"/>
          </a:p>
        </p:txBody>
      </p:sp>
    </p:spTree>
    <p:extLst>
      <p:ext uri="{BB962C8B-B14F-4D97-AF65-F5344CB8AC3E}">
        <p14:creationId xmlns:p14="http://schemas.microsoft.com/office/powerpoint/2010/main" val="357345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smtClean="0"/>
              <a:t>Louis v. Strata Plan LMS 499</a:t>
            </a:r>
            <a:r>
              <a:rPr lang="en-US" dirty="0" smtClean="0"/>
              <a:t>, 2009 BCCA 54</a:t>
            </a:r>
          </a:p>
          <a:p>
            <a:pPr marL="0" indent="0">
              <a:buNone/>
            </a:pPr>
            <a:endParaRPr lang="en-US" dirty="0" smtClean="0"/>
          </a:p>
          <a:p>
            <a:pPr marL="0" indent="0">
              <a:buNone/>
            </a:pPr>
            <a:r>
              <a:rPr lang="en-US" dirty="0" smtClean="0"/>
              <a:t>Residence = a man’s abode or continuance in a place</a:t>
            </a:r>
          </a:p>
          <a:p>
            <a:pPr marL="0" indent="0">
              <a:buNone/>
            </a:pPr>
            <a:endParaRPr lang="en-US" dirty="0" smtClean="0"/>
          </a:p>
          <a:p>
            <a:pPr marL="0" indent="0">
              <a:buNone/>
            </a:pPr>
            <a:r>
              <a:rPr lang="en-US" dirty="0" smtClean="0"/>
              <a:t>While in the context of an age restriction bylaw and section 123(2), the discussion was that there was some degree of permanence rather the transience of a </a:t>
            </a:r>
            <a:r>
              <a:rPr lang="en-US" dirty="0" err="1" smtClean="0"/>
              <a:t>traveller</a:t>
            </a:r>
            <a:r>
              <a:rPr lang="en-US" dirty="0" smtClean="0"/>
              <a:t> or tourist.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14</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Definition of residence (cont’d)</a:t>
            </a:r>
            <a:endParaRPr lang="en-US" sz="2500" dirty="0"/>
          </a:p>
        </p:txBody>
      </p:sp>
    </p:spTree>
    <p:extLst>
      <p:ext uri="{BB962C8B-B14F-4D97-AF65-F5344CB8AC3E}">
        <p14:creationId xmlns:p14="http://schemas.microsoft.com/office/powerpoint/2010/main" val="174585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Bylaws:</a:t>
            </a:r>
          </a:p>
          <a:p>
            <a:pPr marL="0" indent="0">
              <a:buNone/>
            </a:pPr>
            <a:r>
              <a:rPr lang="en-US" dirty="0" smtClean="0"/>
              <a:t>Common rental bylaw (but not standard)</a:t>
            </a:r>
          </a:p>
          <a:p>
            <a:pPr marL="400050" lvl="1" indent="0">
              <a:buNone/>
            </a:pPr>
            <a:endParaRPr lang="en-US" dirty="0" smtClean="0"/>
          </a:p>
          <a:p>
            <a:pPr marL="400050" lvl="1" indent="0">
              <a:buNone/>
            </a:pPr>
            <a:r>
              <a:rPr lang="en-US" dirty="0" smtClean="0"/>
              <a:t>The minimum period of time a strata lot must be rented is one month/six months/one year (you pick).</a:t>
            </a:r>
          </a:p>
          <a:p>
            <a:pPr marL="400050" lvl="1" indent="0">
              <a:buNone/>
            </a:pPr>
            <a:endParaRPr lang="en-US" dirty="0"/>
          </a:p>
          <a:p>
            <a:pPr marL="400050" lvl="1" indent="0">
              <a:buNone/>
            </a:pP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15</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Rental Bylaws to Ban Short-Term Rentals? </a:t>
            </a:r>
            <a:endParaRPr lang="en-US" sz="2500" dirty="0"/>
          </a:p>
        </p:txBody>
      </p:sp>
    </p:spTree>
    <p:extLst>
      <p:ext uri="{BB962C8B-B14F-4D97-AF65-F5344CB8AC3E}">
        <p14:creationId xmlns:p14="http://schemas.microsoft.com/office/powerpoint/2010/main" val="14836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smtClean="0"/>
              <a:t>The Owners, Strata Plan VR 2213 v. Duncan &amp; Owen</a:t>
            </a:r>
            <a:r>
              <a:rPr lang="en-US" dirty="0" smtClean="0"/>
              <a:t>, 2010 BCPC 123</a:t>
            </a:r>
          </a:p>
          <a:p>
            <a:r>
              <a:rPr lang="en-US" dirty="0" smtClean="0"/>
              <a:t>Owners, Duncan and Owen, rented unit to their company </a:t>
            </a:r>
            <a:r>
              <a:rPr lang="en-US" dirty="0" err="1" smtClean="0"/>
              <a:t>Dunowen</a:t>
            </a:r>
            <a:r>
              <a:rPr lang="en-US" dirty="0" smtClean="0"/>
              <a:t> Properties Ltd.</a:t>
            </a:r>
          </a:p>
          <a:p>
            <a:r>
              <a:rPr lang="en-US" dirty="0" err="1" smtClean="0"/>
              <a:t>Dunowen</a:t>
            </a:r>
            <a:r>
              <a:rPr lang="en-US" dirty="0" smtClean="0"/>
              <a:t> Properties Ltd. then “rented” the units out.</a:t>
            </a:r>
          </a:p>
          <a:p>
            <a:r>
              <a:rPr lang="en-US" dirty="0" smtClean="0"/>
              <a:t>Strata Corporation demanded Form K and move in fees for each new “tenant”.</a:t>
            </a:r>
          </a:p>
          <a:p>
            <a:r>
              <a:rPr lang="en-US" dirty="0" err="1" smtClean="0"/>
              <a:t>Dunowen</a:t>
            </a:r>
            <a:r>
              <a:rPr lang="en-US" dirty="0" smtClean="0"/>
              <a:t> denied tenancy.</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16</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Rental bylaws are ineffective to ban short term rentals</a:t>
            </a:r>
            <a:endParaRPr lang="en-US" sz="2500" dirty="0"/>
          </a:p>
        </p:txBody>
      </p:sp>
    </p:spTree>
    <p:extLst>
      <p:ext uri="{BB962C8B-B14F-4D97-AF65-F5344CB8AC3E}">
        <p14:creationId xmlns:p14="http://schemas.microsoft.com/office/powerpoint/2010/main" val="280831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smtClean="0"/>
              <a:t>The Owners, Strata Plan VR 2213 v. Duncan &amp; Owen</a:t>
            </a:r>
            <a:r>
              <a:rPr lang="en-US" dirty="0" smtClean="0"/>
              <a:t>, 2010 BCPC 123</a:t>
            </a:r>
          </a:p>
          <a:p>
            <a:pPr marL="0" indent="0">
              <a:buNone/>
            </a:pPr>
            <a:endParaRPr lang="en-US" dirty="0"/>
          </a:p>
          <a:p>
            <a:pPr marL="0" indent="0">
              <a:buNone/>
            </a:pPr>
            <a:r>
              <a:rPr lang="en-US" dirty="0" smtClean="0"/>
              <a:t>Court said: Not a tenancy! They are occupants not tenants.</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17</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a:t>Rental bylaws are ineffective to ban short term rentals</a:t>
            </a:r>
            <a:endParaRPr lang="en-US" sz="2500" dirty="0"/>
          </a:p>
        </p:txBody>
      </p:sp>
    </p:spTree>
    <p:extLst>
      <p:ext uri="{BB962C8B-B14F-4D97-AF65-F5344CB8AC3E}">
        <p14:creationId xmlns:p14="http://schemas.microsoft.com/office/powerpoint/2010/main" val="14836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Common Law definitions</a:t>
            </a:r>
            <a:endParaRPr lang="en-US" sz="2800" dirty="0"/>
          </a:p>
        </p:txBody>
      </p:sp>
      <p:sp>
        <p:nvSpPr>
          <p:cNvPr id="3" name="Content Placeholder 2"/>
          <p:cNvSpPr>
            <a:spLocks noGrp="1"/>
          </p:cNvSpPr>
          <p:nvPr>
            <p:ph idx="1"/>
          </p:nvPr>
        </p:nvSpPr>
        <p:spPr/>
        <p:txBody>
          <a:bodyPr/>
          <a:lstStyle/>
          <a:p>
            <a:pPr marL="457200" lvl="1" indent="0">
              <a:buNone/>
            </a:pPr>
            <a:endParaRPr lang="en-US" dirty="0" smtClean="0"/>
          </a:p>
          <a:p>
            <a:pPr marL="457200" lvl="1" indent="0">
              <a:buNone/>
            </a:pPr>
            <a:r>
              <a:rPr lang="en-US" dirty="0" smtClean="0"/>
              <a:t>Lease = grant of exclusive possession over property. It creates an interest in land</a:t>
            </a:r>
          </a:p>
          <a:p>
            <a:pPr marL="457200" lvl="1" indent="0">
              <a:buNone/>
            </a:pPr>
            <a:endParaRPr lang="en-US" dirty="0"/>
          </a:p>
          <a:p>
            <a:pPr marL="457200" lvl="1" indent="0">
              <a:buNone/>
            </a:pPr>
            <a:r>
              <a:rPr lang="en-US" dirty="0" smtClean="0"/>
              <a:t>License = permission to use or do something on property without having an interest in land and usually revocable at will and not assignable.</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18</a:t>
            </a:fld>
            <a:endParaRPr lang="en-US" dirty="0"/>
          </a:p>
        </p:txBody>
      </p:sp>
    </p:spTree>
    <p:extLst>
      <p:ext uri="{BB962C8B-B14F-4D97-AF65-F5344CB8AC3E}">
        <p14:creationId xmlns:p14="http://schemas.microsoft.com/office/powerpoint/2010/main" val="208450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Options for Strata Corporations</a:t>
            </a:r>
            <a:endParaRPr lang="en-US" sz="2800" dirty="0"/>
          </a:p>
        </p:txBody>
      </p:sp>
      <p:sp>
        <p:nvSpPr>
          <p:cNvPr id="3" name="Content Placeholder 2"/>
          <p:cNvSpPr>
            <a:spLocks noGrp="1"/>
          </p:cNvSpPr>
          <p:nvPr>
            <p:ph idx="1"/>
          </p:nvPr>
        </p:nvSpPr>
        <p:spPr/>
        <p:txBody>
          <a:bodyPr/>
          <a:lstStyle/>
          <a:p>
            <a:pPr marL="57150" indent="0">
              <a:buNone/>
            </a:pPr>
            <a:r>
              <a:rPr lang="en-US" dirty="0" smtClean="0"/>
              <a:t>Not a rental, what now, is this bad?</a:t>
            </a:r>
          </a:p>
          <a:p>
            <a:pPr marL="57150" indent="0">
              <a:buNone/>
            </a:pPr>
            <a:endParaRPr lang="en-US" dirty="0" smtClean="0"/>
          </a:p>
          <a:p>
            <a:pPr marL="57150" indent="0">
              <a:buNone/>
            </a:pPr>
            <a:r>
              <a:rPr lang="en-US" dirty="0" smtClean="0"/>
              <a:t>SPA, s. 121(1)(c)</a:t>
            </a:r>
          </a:p>
          <a:p>
            <a:pPr marL="57150" indent="0">
              <a:buNone/>
            </a:pPr>
            <a:r>
              <a:rPr lang="en-US" dirty="0" smtClean="0"/>
              <a:t>A bylaw is not enforceable to the extent that it prohibits or restricts the right of an owner of a strata lot to freely sell, lease, mortgage or otherwise dispose of the strata lot or an interest in land</a:t>
            </a:r>
          </a:p>
          <a:p>
            <a:pPr marL="57150" indent="0">
              <a:buNone/>
            </a:pP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19</a:t>
            </a:fld>
            <a:endParaRPr lang="en-US" dirty="0"/>
          </a:p>
        </p:txBody>
      </p:sp>
    </p:spTree>
    <p:extLst>
      <p:ext uri="{BB962C8B-B14F-4D97-AF65-F5344CB8AC3E}">
        <p14:creationId xmlns:p14="http://schemas.microsoft.com/office/powerpoint/2010/main" val="84388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Air </a:t>
            </a:r>
            <a:r>
              <a:rPr lang="en-CA" dirty="0" err="1" smtClean="0"/>
              <a:t>BnB</a:t>
            </a:r>
            <a:endParaRPr lang="en-US" dirty="0"/>
          </a:p>
        </p:txBody>
      </p:sp>
      <p:sp>
        <p:nvSpPr>
          <p:cNvPr id="3" name="Content Placeholder 2"/>
          <p:cNvSpPr>
            <a:spLocks noGrp="1"/>
          </p:cNvSpPr>
          <p:nvPr>
            <p:ph idx="1"/>
          </p:nvPr>
        </p:nvSpPr>
        <p:spPr/>
        <p:txBody>
          <a:bodyPr/>
          <a:lstStyle/>
          <a:p>
            <a:pPr marL="0" indent="0">
              <a:buNone/>
            </a:pPr>
            <a:r>
              <a:rPr lang="en-CA" dirty="0" smtClean="0">
                <a:hlinkClick r:id="rId3"/>
              </a:rPr>
              <a:t>www.airbnb.ca</a:t>
            </a:r>
            <a:r>
              <a:rPr lang="en-CA" dirty="0"/>
              <a:t> </a:t>
            </a:r>
            <a:r>
              <a:rPr lang="en-CA" dirty="0" smtClean="0"/>
              <a:t>- allows travellers to find accommodations</a:t>
            </a:r>
          </a:p>
          <a:p>
            <a:r>
              <a:rPr lang="en-US" dirty="0" smtClean="0"/>
              <a:t>designed </a:t>
            </a:r>
            <a:r>
              <a:rPr lang="en-US" dirty="0"/>
              <a:t>for people who want to travel cheaply and meet locals from the places they are travelling to.  </a:t>
            </a:r>
            <a:endParaRPr lang="en-US" dirty="0" smtClean="0"/>
          </a:p>
          <a:p>
            <a:r>
              <a:rPr lang="en-US" dirty="0" smtClean="0"/>
              <a:t>Like </a:t>
            </a:r>
            <a:r>
              <a:rPr lang="en-US" dirty="0" err="1" smtClean="0"/>
              <a:t>TripAdvisor</a:t>
            </a:r>
            <a:r>
              <a:rPr lang="en-US" dirty="0" smtClean="0"/>
              <a:t> it </a:t>
            </a:r>
            <a:r>
              <a:rPr lang="en-US" dirty="0"/>
              <a:t>allows tourists to rate and comment on the places they stay.</a:t>
            </a:r>
          </a:p>
          <a:p>
            <a:r>
              <a:rPr lang="en-US" dirty="0" smtClean="0"/>
              <a:t>It </a:t>
            </a:r>
            <a:r>
              <a:rPr lang="en-US" dirty="0"/>
              <a:t>also lets the hosts rate the </a:t>
            </a:r>
            <a:r>
              <a:rPr lang="en-US" dirty="0" smtClean="0"/>
              <a:t>guests, so in theory, it can give hosts some comfort.</a:t>
            </a:r>
          </a:p>
          <a:p>
            <a:r>
              <a:rPr lang="en-US" dirty="0" smtClean="0"/>
              <a:t>Rent entire units or just rooms or shared rooms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a:t>
            </a:fld>
            <a:endParaRPr lang="en-US" dirty="0"/>
          </a:p>
        </p:txBody>
      </p:sp>
    </p:spTree>
    <p:extLst>
      <p:ext uri="{BB962C8B-B14F-4D97-AF65-F5344CB8AC3E}">
        <p14:creationId xmlns:p14="http://schemas.microsoft.com/office/powerpoint/2010/main" val="232137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Options for Strata Corporations</a:t>
            </a:r>
            <a:endParaRPr lang="en-US" sz="2800" dirty="0"/>
          </a:p>
        </p:txBody>
      </p:sp>
      <p:sp>
        <p:nvSpPr>
          <p:cNvPr id="3" name="Content Placeholder 2"/>
          <p:cNvSpPr>
            <a:spLocks noGrp="1"/>
          </p:cNvSpPr>
          <p:nvPr>
            <p:ph idx="1"/>
          </p:nvPr>
        </p:nvSpPr>
        <p:spPr/>
        <p:txBody>
          <a:bodyPr/>
          <a:lstStyle/>
          <a:p>
            <a:pPr marL="57150" indent="0">
              <a:buNone/>
            </a:pPr>
            <a:r>
              <a:rPr lang="en-US" dirty="0" smtClean="0"/>
              <a:t>SPA, s.141(1)</a:t>
            </a:r>
          </a:p>
          <a:p>
            <a:pPr marL="57150" indent="0">
              <a:buNone/>
            </a:pPr>
            <a:endParaRPr lang="en-US" dirty="0" smtClean="0"/>
          </a:p>
          <a:p>
            <a:pPr marL="57150" indent="0">
              <a:buNone/>
            </a:pPr>
            <a:r>
              <a:rPr lang="en-US" dirty="0" smtClean="0"/>
              <a:t>The strata corporation must not screen tenants, establish screening criteria, require the approval of tenants, require the insertion of terms in tenancy agreements, or otherwise restrict the rental of a strata lot except as provided in subsection (2)</a:t>
            </a:r>
          </a:p>
          <a:p>
            <a:pPr marL="57150" indent="0">
              <a:buNone/>
            </a:pP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20</a:t>
            </a:fld>
            <a:endParaRPr lang="en-US" dirty="0"/>
          </a:p>
        </p:txBody>
      </p:sp>
    </p:spTree>
    <p:extLst>
      <p:ext uri="{BB962C8B-B14F-4D97-AF65-F5344CB8AC3E}">
        <p14:creationId xmlns:p14="http://schemas.microsoft.com/office/powerpoint/2010/main" val="345790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Options for Strata Corporations</a:t>
            </a:r>
            <a:endParaRPr lang="en-US" sz="2800" dirty="0"/>
          </a:p>
        </p:txBody>
      </p:sp>
      <p:sp>
        <p:nvSpPr>
          <p:cNvPr id="3" name="Content Placeholder 2"/>
          <p:cNvSpPr>
            <a:spLocks noGrp="1"/>
          </p:cNvSpPr>
          <p:nvPr>
            <p:ph idx="1"/>
          </p:nvPr>
        </p:nvSpPr>
        <p:spPr/>
        <p:txBody>
          <a:bodyPr/>
          <a:lstStyle/>
          <a:p>
            <a:pPr marL="57150" indent="0">
              <a:buNone/>
            </a:pPr>
            <a:r>
              <a:rPr lang="en-US" dirty="0" smtClean="0"/>
              <a:t>SPA, s.141(2)</a:t>
            </a:r>
          </a:p>
          <a:p>
            <a:pPr marL="57150" indent="0">
              <a:buNone/>
            </a:pPr>
            <a:r>
              <a:rPr lang="en-US" dirty="0" smtClean="0"/>
              <a:t>The strata corporation may only restrict the rental of a strata lot by a bylaw that:</a:t>
            </a:r>
          </a:p>
          <a:p>
            <a:pPr marL="571500" indent="-514350">
              <a:buAutoNum type="alphaLcParenBoth"/>
            </a:pPr>
            <a:r>
              <a:rPr lang="en-US" dirty="0" smtClean="0"/>
              <a:t>Prohibits the rental of residential strata lots;</a:t>
            </a:r>
          </a:p>
          <a:p>
            <a:pPr marL="571500" indent="-514350">
              <a:buAutoNum type="alphaLcParenBoth"/>
            </a:pPr>
            <a:r>
              <a:rPr lang="en-US" dirty="0" smtClean="0"/>
              <a:t>Limits one or more of the following:</a:t>
            </a:r>
          </a:p>
          <a:p>
            <a:pPr marL="1428750" lvl="2" indent="-571500">
              <a:buAutoNum type="romanLcParenBoth"/>
            </a:pPr>
            <a:r>
              <a:rPr lang="en-US" dirty="0"/>
              <a:t>t</a:t>
            </a:r>
            <a:r>
              <a:rPr lang="en-US" dirty="0" smtClean="0"/>
              <a:t>he number or percentage of residential strata lots that may be rented; </a:t>
            </a:r>
          </a:p>
          <a:p>
            <a:pPr marL="1428750" lvl="2" indent="-571500">
              <a:buAutoNum type="romanLcParenBoth"/>
            </a:pPr>
            <a:r>
              <a:rPr lang="en-US" dirty="0" smtClean="0"/>
              <a:t>the period of time for which residential strata lots may be rented</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21</a:t>
            </a:fld>
            <a:endParaRPr lang="en-US" dirty="0"/>
          </a:p>
        </p:txBody>
      </p:sp>
    </p:spTree>
    <p:extLst>
      <p:ext uri="{BB962C8B-B14F-4D97-AF65-F5344CB8AC3E}">
        <p14:creationId xmlns:p14="http://schemas.microsoft.com/office/powerpoint/2010/main" val="86950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Options for Strata Corporations</a:t>
            </a:r>
            <a:endParaRPr lang="en-US" sz="2600" dirty="0"/>
          </a:p>
        </p:txBody>
      </p:sp>
      <p:sp>
        <p:nvSpPr>
          <p:cNvPr id="3" name="Content Placeholder 2"/>
          <p:cNvSpPr>
            <a:spLocks noGrp="1"/>
          </p:cNvSpPr>
          <p:nvPr>
            <p:ph idx="1"/>
          </p:nvPr>
        </p:nvSpPr>
        <p:spPr/>
        <p:txBody>
          <a:bodyPr/>
          <a:lstStyle/>
          <a:p>
            <a:endParaRPr lang="en-US" i="1" dirty="0" smtClean="0"/>
          </a:p>
          <a:p>
            <a:r>
              <a:rPr lang="en-US" dirty="0" smtClean="0"/>
              <a:t>Create new bylaws</a:t>
            </a:r>
            <a:endParaRPr lang="en-US" dirty="0"/>
          </a:p>
          <a:p>
            <a:endParaRPr lang="en-US" dirty="0"/>
          </a:p>
          <a:p>
            <a:r>
              <a:rPr lang="en-US" dirty="0" smtClean="0"/>
              <a:t>What does the strata corporation want to accomplish?</a:t>
            </a:r>
          </a:p>
          <a:p>
            <a:endParaRPr lang="en-US" dirty="0"/>
          </a:p>
          <a:p>
            <a:r>
              <a:rPr lang="en-US" dirty="0" smtClean="0"/>
              <a:t>Not necessarily a one size fits all solution.</a:t>
            </a:r>
          </a:p>
          <a:p>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22</a:t>
            </a:fld>
            <a:endParaRPr lang="en-US" dirty="0"/>
          </a:p>
        </p:txBody>
      </p:sp>
    </p:spTree>
    <p:extLst>
      <p:ext uri="{BB962C8B-B14F-4D97-AF65-F5344CB8AC3E}">
        <p14:creationId xmlns:p14="http://schemas.microsoft.com/office/powerpoint/2010/main" val="128115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Banning bylaws:</a:t>
            </a:r>
          </a:p>
          <a:p>
            <a:r>
              <a:rPr lang="en-US" dirty="0" smtClean="0"/>
              <a:t>Does </a:t>
            </a:r>
            <a:r>
              <a:rPr lang="en-US" dirty="0"/>
              <a:t>it suit our community? Downtown versus quiet townhouse complex? What sort of client will it attract?</a:t>
            </a:r>
          </a:p>
          <a:p>
            <a:r>
              <a:rPr lang="en-US" dirty="0" smtClean="0"/>
              <a:t>What to ban?</a:t>
            </a:r>
          </a:p>
          <a:p>
            <a:pPr lvl="1"/>
            <a:r>
              <a:rPr lang="en-US" dirty="0"/>
              <a:t>a</a:t>
            </a:r>
            <a:r>
              <a:rPr lang="en-US" dirty="0" smtClean="0"/>
              <a:t>ll licensing, </a:t>
            </a:r>
          </a:p>
          <a:p>
            <a:pPr lvl="1"/>
            <a:r>
              <a:rPr lang="en-US" dirty="0"/>
              <a:t>a</a:t>
            </a:r>
            <a:r>
              <a:rPr lang="en-US" dirty="0" smtClean="0"/>
              <a:t>ll short term rentals,</a:t>
            </a:r>
          </a:p>
          <a:p>
            <a:pPr lvl="1"/>
            <a:r>
              <a:rPr lang="en-US" dirty="0" smtClean="0"/>
              <a:t>Homestays</a:t>
            </a:r>
          </a:p>
          <a:p>
            <a:pPr lvl="1"/>
            <a:r>
              <a:rPr lang="en-US" dirty="0" smtClean="0"/>
              <a:t>Bed and breakfast</a:t>
            </a:r>
          </a:p>
          <a:p>
            <a:pPr lvl="1"/>
            <a:r>
              <a:rPr lang="en-US" dirty="0" smtClean="0"/>
              <a:t>Home swaps</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23</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3019191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smtClean="0"/>
              <a:t>Regulation: </a:t>
            </a:r>
          </a:p>
          <a:p>
            <a:r>
              <a:rPr lang="en-CA" dirty="0" smtClean="0"/>
              <a:t>permit some short term rentals</a:t>
            </a:r>
          </a:p>
          <a:p>
            <a:r>
              <a:rPr lang="en-CA" dirty="0" smtClean="0"/>
              <a:t>set a minimum length of stay, </a:t>
            </a:r>
          </a:p>
          <a:p>
            <a:r>
              <a:rPr lang="en-CA" dirty="0" smtClean="0"/>
              <a:t>allow a maximum number in complex, </a:t>
            </a:r>
          </a:p>
          <a:p>
            <a:r>
              <a:rPr lang="en-CA" dirty="0" smtClean="0"/>
              <a:t>permit only during a specific time of year, </a:t>
            </a:r>
          </a:p>
          <a:p>
            <a:r>
              <a:rPr lang="en-CA" dirty="0" smtClean="0"/>
              <a:t>Regulate advertising and terms of license agreement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24</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2762012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smtClean="0"/>
              <a:t>Regulation (cont’d): </a:t>
            </a:r>
          </a:p>
          <a:p>
            <a:r>
              <a:rPr lang="en-CA" dirty="0" smtClean="0"/>
              <a:t>Bylaw </a:t>
            </a:r>
            <a:r>
              <a:rPr lang="en-CA" dirty="0"/>
              <a:t>to collect occupant </a:t>
            </a:r>
            <a:r>
              <a:rPr lang="en-CA" dirty="0" smtClean="0"/>
              <a:t>information – PIPA considerations</a:t>
            </a:r>
            <a:endParaRPr lang="en-CA" dirty="0"/>
          </a:p>
          <a:p>
            <a:r>
              <a:rPr lang="en-CA" dirty="0"/>
              <a:t>Regulate number of key fobs allocated – cancel old ones</a:t>
            </a:r>
          </a:p>
          <a:p>
            <a:r>
              <a:rPr lang="en-CA" dirty="0"/>
              <a:t>Move fees</a:t>
            </a:r>
          </a:p>
          <a:p>
            <a:r>
              <a:rPr lang="en-CA" dirty="0" smtClean="0"/>
              <a:t>Require Insurance</a:t>
            </a:r>
            <a:endParaRPr lang="en-CA"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25</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292655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smtClean="0"/>
              <a:t>PIPA (</a:t>
            </a:r>
            <a:r>
              <a:rPr lang="en-CA" i="1" dirty="0" smtClean="0"/>
              <a:t>Personal Information Protection Act</a:t>
            </a:r>
            <a:r>
              <a:rPr lang="en-CA" dirty="0"/>
              <a:t>)</a:t>
            </a:r>
            <a:endParaRPr lang="en-CA" dirty="0" smtClean="0"/>
          </a:p>
          <a:p>
            <a:pPr marL="0" indent="0">
              <a:buNone/>
            </a:pPr>
            <a:r>
              <a:rPr lang="en-US" dirty="0" smtClean="0"/>
              <a:t>11.	Subject </a:t>
            </a:r>
            <a:r>
              <a:rPr lang="en-US" dirty="0"/>
              <a:t>to this Act, an organization may collect personal information only for purposes that a reasonable person would consider appropriate in the circumstances and that</a:t>
            </a:r>
          </a:p>
          <a:p>
            <a:pPr marL="800100" lvl="2" indent="0">
              <a:buNone/>
            </a:pPr>
            <a:r>
              <a:rPr lang="en-US" dirty="0"/>
              <a:t>(a) fulfill the purposes that the organization discloses under section 10 (1), or</a:t>
            </a:r>
          </a:p>
          <a:p>
            <a:pPr marL="800100" lvl="2" indent="0">
              <a:buNone/>
            </a:pPr>
            <a:r>
              <a:rPr lang="en-US" dirty="0"/>
              <a:t>(b) are otherwise permitted under this Act.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26</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1926722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smtClean="0"/>
              <a:t>PIPA (</a:t>
            </a:r>
            <a:r>
              <a:rPr lang="en-CA" i="1" dirty="0" smtClean="0"/>
              <a:t>Personal Information Protection Act</a:t>
            </a:r>
            <a:r>
              <a:rPr lang="en-CA" dirty="0"/>
              <a:t>)</a:t>
            </a:r>
            <a:endParaRPr lang="en-CA" dirty="0" smtClean="0"/>
          </a:p>
          <a:p>
            <a:pPr marL="0" indent="0">
              <a:buNone/>
            </a:pPr>
            <a:r>
              <a:rPr lang="en-US" b="1" dirty="0"/>
              <a:t>10</a:t>
            </a:r>
            <a:r>
              <a:rPr lang="en-US" dirty="0"/>
              <a:t>  (1) On or before collecting personal information about an individual from the individual, an organization must disclose to the individual verbally or in writing</a:t>
            </a:r>
          </a:p>
          <a:p>
            <a:pPr marL="400050" lvl="1" indent="0">
              <a:buNone/>
            </a:pPr>
            <a:r>
              <a:rPr lang="en-US" dirty="0" smtClean="0"/>
              <a:t>(</a:t>
            </a:r>
            <a:r>
              <a:rPr lang="en-US" dirty="0"/>
              <a:t>a) the purposes for the collection of the information, and</a:t>
            </a:r>
          </a:p>
          <a:p>
            <a:pPr marL="400050" lvl="1" indent="0">
              <a:buNone/>
            </a:pPr>
            <a:r>
              <a:rPr lang="en-US" dirty="0"/>
              <a:t>(b) on request by the individual, the position name or title and the contact information for an officer or employee of the organization who is able to answer the individual's questions about the collection.</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27</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246089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Security and Key Fobs:</a:t>
            </a:r>
          </a:p>
          <a:p>
            <a:r>
              <a:rPr lang="en-US" dirty="0" smtClean="0"/>
              <a:t>Require list of key security bylaws that must be left with occupants – garage gate closures, reporting to concierge, don’t open to strangers, video surveillance and key fobs</a:t>
            </a:r>
          </a:p>
          <a:p>
            <a:r>
              <a:rPr lang="en-US" dirty="0" smtClean="0"/>
              <a:t>Regular audits of key fobs to ensure only current occupant and owner/tenant has the rest</a:t>
            </a:r>
          </a:p>
          <a:p>
            <a:r>
              <a:rPr lang="en-US" dirty="0" smtClean="0"/>
              <a:t>Limit the number of key fobs</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28</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2140844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Move Fees:</a:t>
            </a:r>
          </a:p>
          <a:p>
            <a:pPr marL="0" indent="0">
              <a:buNone/>
            </a:pPr>
            <a:endParaRPr lang="en-US" dirty="0" smtClean="0"/>
          </a:p>
          <a:p>
            <a:r>
              <a:rPr lang="en-US" dirty="0" smtClean="0"/>
              <a:t>Flat rate of between $100 and $350 is common.</a:t>
            </a:r>
            <a:endParaRPr lang="en-US" dirty="0"/>
          </a:p>
          <a:p>
            <a:r>
              <a:rPr lang="en-US" dirty="0" smtClean="0"/>
              <a:t>No distinction between whether elevator is used or unit is furnished</a:t>
            </a:r>
          </a:p>
          <a:p>
            <a:r>
              <a:rPr lang="en-US" dirty="0" smtClean="0"/>
              <a:t>Problem?</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29</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214084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we talking about?</a:t>
            </a:r>
            <a:endParaRPr lang="en-US" dirty="0"/>
          </a:p>
        </p:txBody>
      </p:sp>
      <p:sp>
        <p:nvSpPr>
          <p:cNvPr id="3" name="Content Placeholder 2"/>
          <p:cNvSpPr>
            <a:spLocks noGrp="1"/>
          </p:cNvSpPr>
          <p:nvPr>
            <p:ph idx="1"/>
          </p:nvPr>
        </p:nvSpPr>
        <p:spPr/>
        <p:txBody>
          <a:bodyPr/>
          <a:lstStyle/>
          <a:p>
            <a:pPr marL="0" indent="0" algn="ctr">
              <a:buNone/>
            </a:pPr>
            <a:r>
              <a:rPr lang="en-CA" dirty="0" smtClean="0"/>
              <a:t>Short Term Rentals! </a:t>
            </a:r>
          </a:p>
          <a:p>
            <a:pPr marL="0" indent="0">
              <a:buNone/>
            </a:pPr>
            <a:r>
              <a:rPr lang="en-CA" dirty="0" smtClean="0"/>
              <a:t>Many shapes and sizes:</a:t>
            </a:r>
          </a:p>
          <a:p>
            <a:r>
              <a:rPr lang="en-CA" dirty="0" smtClean="0"/>
              <a:t>Craigslist</a:t>
            </a:r>
          </a:p>
          <a:p>
            <a:r>
              <a:rPr lang="en-CA" dirty="0" smtClean="0"/>
              <a:t>Air </a:t>
            </a:r>
            <a:r>
              <a:rPr lang="en-CA" dirty="0" err="1" smtClean="0"/>
              <a:t>Bnb</a:t>
            </a:r>
            <a:r>
              <a:rPr lang="en-CA" dirty="0" smtClean="0"/>
              <a:t>, VRBO (Vacation Rental By Owner) – accommodation website</a:t>
            </a:r>
            <a:endParaRPr lang="en-CA" dirty="0"/>
          </a:p>
          <a:p>
            <a:r>
              <a:rPr lang="en-CA" dirty="0" smtClean="0"/>
              <a:t>Companies that rent out furnished units such as High Street Accommodations, Premiere Suites and Corporate Stays</a:t>
            </a:r>
          </a:p>
          <a:p>
            <a:endParaRPr lang="en-CA"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a:t>
            </a:fld>
            <a:endParaRPr lang="en-US" dirty="0"/>
          </a:p>
        </p:txBody>
      </p:sp>
    </p:spTree>
    <p:extLst>
      <p:ext uri="{BB962C8B-B14F-4D97-AF65-F5344CB8AC3E}">
        <p14:creationId xmlns:p14="http://schemas.microsoft.com/office/powerpoint/2010/main" val="498342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Move Fees = user fee</a:t>
            </a:r>
          </a:p>
          <a:p>
            <a:pPr marL="0" indent="0">
              <a:buNone/>
            </a:pPr>
            <a:endParaRPr lang="en-US" dirty="0" smtClean="0"/>
          </a:p>
          <a:p>
            <a:pPr marL="0" indent="0">
              <a:buNone/>
            </a:pPr>
            <a:r>
              <a:rPr lang="en-US" dirty="0" smtClean="0"/>
              <a:t>SPA, s. 110</a:t>
            </a:r>
          </a:p>
          <a:p>
            <a:pPr marL="0" indent="0">
              <a:buNone/>
            </a:pPr>
            <a:r>
              <a:rPr lang="en-US" dirty="0" smtClean="0"/>
              <a:t>A strata corporation must not impose user fees for the use of common property or common assets by owners, tenants or occupants, or their visitors, other than as set out in the regulations.</a:t>
            </a:r>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30</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3871003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SPA Regulations, s. 6.9</a:t>
            </a:r>
          </a:p>
          <a:p>
            <a:pPr marL="0" indent="0">
              <a:buNone/>
            </a:pPr>
            <a:r>
              <a:rPr lang="en-US" dirty="0" smtClean="0"/>
              <a:t>For the purpose of section 110 of the Act, a strata corporation may impose user fees for the use of common property or common assets only if all of the following requirements are met:</a:t>
            </a:r>
          </a:p>
          <a:p>
            <a:pPr marL="514350" indent="-514350">
              <a:buAutoNum type="alphaLcParenBoth"/>
            </a:pPr>
            <a:r>
              <a:rPr lang="en-US" dirty="0" smtClean="0"/>
              <a:t>The amount of the fee is reasonable;</a:t>
            </a:r>
          </a:p>
          <a:p>
            <a:pPr marL="514350" indent="-514350">
              <a:buAutoNum type="alphaLcParenBoth"/>
            </a:pPr>
            <a:r>
              <a:rPr lang="en-US" dirty="0" smtClean="0"/>
              <a:t>The fee is set out</a:t>
            </a:r>
            <a:endParaRPr lang="en-US" dirty="0"/>
          </a:p>
          <a:p>
            <a:pPr marL="400050" lvl="1" indent="0">
              <a:buNone/>
            </a:pPr>
            <a:r>
              <a:rPr lang="en-US" dirty="0" smtClean="0"/>
              <a:t>(</a:t>
            </a:r>
            <a:r>
              <a:rPr lang="en-US" dirty="0" err="1" smtClean="0"/>
              <a:t>i</a:t>
            </a:r>
            <a:r>
              <a:rPr lang="en-US" dirty="0" smtClean="0"/>
              <a:t>) in a bylaw, or</a:t>
            </a:r>
          </a:p>
          <a:p>
            <a:pPr marL="400050" lvl="1" indent="0">
              <a:buNone/>
            </a:pPr>
            <a:r>
              <a:rPr lang="en-US" dirty="0" smtClean="0"/>
              <a:t>(ii) in a rule and the rule has been ratified under section 125(6) of the Act.</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31</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825467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a:t>The Owners, Strata Plan VR 2213 v. Duncan &amp; Owen</a:t>
            </a:r>
            <a:r>
              <a:rPr lang="en-US" dirty="0"/>
              <a:t>, 2010 BCPC </a:t>
            </a:r>
            <a:r>
              <a:rPr lang="en-US" dirty="0" smtClean="0"/>
              <a:t>123</a:t>
            </a:r>
          </a:p>
          <a:p>
            <a:pPr marL="0" indent="0">
              <a:buNone/>
            </a:pPr>
            <a:endParaRPr lang="en-US" dirty="0"/>
          </a:p>
          <a:p>
            <a:pPr marL="0" indent="0">
              <a:buNone/>
            </a:pPr>
            <a:r>
              <a:rPr lang="en-US" dirty="0" smtClean="0"/>
              <a:t>Suggests that $75 may be reasonable.</a:t>
            </a: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32</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2456729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a:t>The Owners, Strata Plan </a:t>
            </a:r>
            <a:r>
              <a:rPr lang="en-US" i="1" dirty="0" smtClean="0"/>
              <a:t>LMS 3883 v. De </a:t>
            </a:r>
            <a:r>
              <a:rPr lang="en-US" i="1" dirty="0" err="1" smtClean="0"/>
              <a:t>Vuyst</a:t>
            </a:r>
            <a:r>
              <a:rPr lang="en-US" dirty="0" smtClean="0"/>
              <a:t>, 2011 BCSC 1252</a:t>
            </a:r>
          </a:p>
          <a:p>
            <a:r>
              <a:rPr lang="en-US" dirty="0" smtClean="0"/>
              <a:t>Must be objectively reasonable, so look at:</a:t>
            </a:r>
          </a:p>
          <a:p>
            <a:pPr marL="914400" lvl="1" indent="-514350">
              <a:buFont typeface="+mj-lt"/>
              <a:buAutoNum type="arabicPeriod"/>
            </a:pPr>
            <a:r>
              <a:rPr lang="en-US" dirty="0" smtClean="0"/>
              <a:t>Prevailing market conditions at the time; and/or</a:t>
            </a:r>
          </a:p>
          <a:p>
            <a:pPr marL="914400" lvl="1" indent="-514350">
              <a:buFont typeface="+mj-lt"/>
              <a:buAutoNum type="arabicPeriod"/>
            </a:pPr>
            <a:r>
              <a:rPr lang="en-US" dirty="0" smtClean="0"/>
              <a:t>The costs incurred by the strata corporation in facilitating moves in/out of the property.</a:t>
            </a:r>
          </a:p>
          <a:p>
            <a:pPr marL="0" indent="0">
              <a:buNone/>
            </a:pPr>
            <a:r>
              <a:rPr lang="en-US" dirty="0" smtClean="0"/>
              <a:t>$200 was unreasonable because of Mr. De </a:t>
            </a:r>
            <a:r>
              <a:rPr lang="en-US" dirty="0" err="1" smtClean="0"/>
              <a:t>Vuyst’s</a:t>
            </a:r>
            <a:r>
              <a:rPr lang="en-US" dirty="0" smtClean="0"/>
              <a:t> evidence of other comparable buildings charging less.</a:t>
            </a:r>
          </a:p>
          <a:p>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33</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989998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dirty="0" smtClean="0"/>
              <a:t>Insurance</a:t>
            </a:r>
          </a:p>
          <a:p>
            <a:r>
              <a:rPr lang="en-CA" dirty="0" smtClean="0"/>
              <a:t>Change in risk in strata corporation’s policy – contact broker</a:t>
            </a:r>
          </a:p>
          <a:p>
            <a:r>
              <a:rPr lang="en-CA" dirty="0" smtClean="0"/>
              <a:t>Change in risk in unit owner’s policy – YES – probably need a commercial policy</a:t>
            </a:r>
          </a:p>
          <a:p>
            <a:r>
              <a:rPr lang="en-CA" dirty="0" smtClean="0"/>
              <a:t>Consider bylaws requiring strata corporation be a named insured under their commercial operations policy</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34</a:t>
            </a:fld>
            <a:endParaRPr lang="en-US" dirty="0"/>
          </a:p>
        </p:txBody>
      </p:sp>
      <p:sp>
        <p:nvSpPr>
          <p:cNvPr id="5" name="Title 1"/>
          <p:cNvSpPr>
            <a:spLocks noGrp="1"/>
          </p:cNvSpPr>
          <p:nvPr>
            <p:ph type="title"/>
          </p:nvPr>
        </p:nvSpPr>
        <p:spPr/>
        <p:txBody>
          <a:bodyPr/>
          <a:lstStyle/>
          <a:p>
            <a:r>
              <a:rPr lang="en-CA" sz="2400" dirty="0" smtClean="0"/>
              <a:t>Issues to Consider</a:t>
            </a:r>
            <a:endParaRPr lang="en-US" sz="2400" dirty="0"/>
          </a:p>
        </p:txBody>
      </p:sp>
    </p:spTree>
    <p:extLst>
      <p:ext uri="{BB962C8B-B14F-4D97-AF65-F5344CB8AC3E}">
        <p14:creationId xmlns:p14="http://schemas.microsoft.com/office/powerpoint/2010/main" val="3819788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Short term rentals are:</a:t>
            </a:r>
          </a:p>
          <a:p>
            <a:r>
              <a:rPr lang="en-US" dirty="0"/>
              <a:t>a</a:t>
            </a:r>
            <a:r>
              <a:rPr lang="en-US" dirty="0" smtClean="0"/>
              <a:t>re generally based on a license agreement.</a:t>
            </a:r>
          </a:p>
          <a:p>
            <a:r>
              <a:rPr lang="en-US" dirty="0" smtClean="0"/>
              <a:t>are not rentals so will be treated differently under the SPA.</a:t>
            </a:r>
          </a:p>
          <a:p>
            <a:r>
              <a:rPr lang="en-US" dirty="0" smtClean="0"/>
              <a:t>allow for more flexibility in creating bylaws to limit and regulate than traditional rentals.</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35</a:t>
            </a:fld>
            <a:endParaRPr lang="en-US" dirty="0"/>
          </a:p>
        </p:txBody>
      </p:sp>
      <p:sp>
        <p:nvSpPr>
          <p:cNvPr id="5" name="Title 1"/>
          <p:cNvSpPr>
            <a:spLocks noGrp="1"/>
          </p:cNvSpPr>
          <p:nvPr>
            <p:ph type="title"/>
          </p:nvPr>
        </p:nvSpPr>
        <p:spPr/>
        <p:txBody>
          <a:bodyPr/>
          <a:lstStyle/>
          <a:p>
            <a:r>
              <a:rPr lang="en-CA" sz="2400" dirty="0" smtClean="0"/>
              <a:t>Conclusion</a:t>
            </a:r>
            <a:endParaRPr lang="en-US" sz="2400" dirty="0"/>
          </a:p>
        </p:txBody>
      </p:sp>
    </p:spTree>
    <p:extLst>
      <p:ext uri="{BB962C8B-B14F-4D97-AF65-F5344CB8AC3E}">
        <p14:creationId xmlns:p14="http://schemas.microsoft.com/office/powerpoint/2010/main" val="1077473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Consider </a:t>
            </a:r>
            <a:r>
              <a:rPr lang="en-US" dirty="0"/>
              <a:t>whether to ban or regulation?</a:t>
            </a:r>
          </a:p>
          <a:p>
            <a:pPr marL="0" indent="0">
              <a:buNone/>
            </a:pPr>
            <a:endParaRPr lang="en-US" dirty="0" smtClean="0"/>
          </a:p>
          <a:p>
            <a:pPr marL="0" indent="0">
              <a:buNone/>
            </a:pPr>
            <a:endParaRPr lang="en-US" smtClean="0"/>
          </a:p>
          <a:p>
            <a:pPr marL="0" indent="0">
              <a:buNone/>
            </a:pPr>
            <a:r>
              <a:rPr lang="en-US" smtClean="0"/>
              <a:t>Whether </a:t>
            </a:r>
            <a:r>
              <a:rPr lang="en-US" dirty="0"/>
              <a:t>banning or regulating, consider the extent of the ban or regulation?</a:t>
            </a:r>
          </a:p>
          <a:p>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36</a:t>
            </a:fld>
            <a:endParaRPr lang="en-US" dirty="0"/>
          </a:p>
        </p:txBody>
      </p:sp>
    </p:spTree>
    <p:extLst>
      <p:ext uri="{BB962C8B-B14F-4D97-AF65-F5344CB8AC3E}">
        <p14:creationId xmlns:p14="http://schemas.microsoft.com/office/powerpoint/2010/main" val="3695446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2238" y="2397211"/>
            <a:ext cx="6104238" cy="923330"/>
          </a:xfrm>
          <a:prstGeom prst="rect">
            <a:avLst/>
          </a:prstGeom>
          <a:noFill/>
        </p:spPr>
        <p:txBody>
          <a:bodyPr wrap="square" rtlCol="0">
            <a:spAutoFit/>
          </a:bodyPr>
          <a:lstStyle/>
          <a:p>
            <a:pPr algn="ctr"/>
            <a:r>
              <a:rPr lang="en-CA" sz="5400" b="1" dirty="0" smtClean="0">
                <a:solidFill>
                  <a:schemeClr val="bg1"/>
                </a:solidFill>
                <a:latin typeface="+mn-lt"/>
              </a:rPr>
              <a:t>Questions</a:t>
            </a:r>
            <a:endParaRPr lang="en-US" sz="5400" b="1" dirty="0">
              <a:solidFill>
                <a:schemeClr val="bg1"/>
              </a:solidFill>
              <a:latin typeface="+mn-lt"/>
            </a:endParaRPr>
          </a:p>
        </p:txBody>
      </p:sp>
    </p:spTree>
    <p:extLst>
      <p:ext uri="{BB962C8B-B14F-4D97-AF65-F5344CB8AC3E}">
        <p14:creationId xmlns:p14="http://schemas.microsoft.com/office/powerpoint/2010/main" val="1684557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5325" y="3286124"/>
            <a:ext cx="6067425" cy="1681291"/>
          </a:xfrm>
        </p:spPr>
        <p:txBody>
          <a:bodyPr/>
          <a:lstStyle/>
          <a:p>
            <a:r>
              <a:rPr lang="en-CA" dirty="0"/>
              <a:t>Veronica P. Franco</a:t>
            </a:r>
            <a:br>
              <a:rPr lang="en-CA" dirty="0"/>
            </a:br>
            <a:r>
              <a:rPr lang="en-CA" dirty="0"/>
              <a:t>vpf@cwilson.com </a:t>
            </a:r>
            <a:br>
              <a:rPr lang="en-CA" dirty="0"/>
            </a:br>
            <a:r>
              <a:rPr lang="en-CA" dirty="0"/>
              <a:t>604-891-7714</a:t>
            </a:r>
          </a:p>
          <a:p>
            <a:endParaRPr lang="en-CA" dirty="0"/>
          </a:p>
          <a:p>
            <a:r>
              <a:rPr lang="en-CA" dirty="0"/>
              <a:t>www.cwilson.com</a:t>
            </a:r>
            <a:endParaRPr lang="en-US" dirty="0"/>
          </a:p>
        </p:txBody>
      </p:sp>
    </p:spTree>
    <p:extLst>
      <p:ext uri="{BB962C8B-B14F-4D97-AF65-F5344CB8AC3E}">
        <p14:creationId xmlns:p14="http://schemas.microsoft.com/office/powerpoint/2010/main" val="413747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Companies</a:t>
            </a:r>
            <a:endParaRPr lang="en-US" dirty="0"/>
          </a:p>
        </p:txBody>
      </p:sp>
      <p:sp>
        <p:nvSpPr>
          <p:cNvPr id="3" name="Content Placeholder 2"/>
          <p:cNvSpPr>
            <a:spLocks noGrp="1"/>
          </p:cNvSpPr>
          <p:nvPr>
            <p:ph idx="1"/>
          </p:nvPr>
        </p:nvSpPr>
        <p:spPr/>
        <p:txBody>
          <a:bodyPr/>
          <a:lstStyle/>
          <a:p>
            <a:pPr marL="0" indent="0">
              <a:buNone/>
            </a:pPr>
            <a:r>
              <a:rPr lang="en-CA" dirty="0" smtClean="0"/>
              <a:t>High Street Accommodations: hospitality management company</a:t>
            </a:r>
          </a:p>
          <a:p>
            <a:r>
              <a:rPr lang="en-CA" dirty="0" smtClean="0"/>
              <a:t>offer furnished apartment strata lots and townhomes</a:t>
            </a:r>
          </a:p>
          <a:p>
            <a:r>
              <a:rPr lang="en-CA" dirty="0" smtClean="0"/>
              <a:t>Corporate housing</a:t>
            </a:r>
          </a:p>
          <a:p>
            <a:r>
              <a:rPr lang="en-CA" dirty="0" smtClean="0"/>
              <a:t>Extended vacation rental</a:t>
            </a:r>
          </a:p>
          <a:p>
            <a:r>
              <a:rPr lang="en-CA" dirty="0" smtClean="0"/>
              <a:t>Temporary relocations because of insurance claims</a:t>
            </a:r>
          </a:p>
          <a:p>
            <a:r>
              <a:rPr lang="en-CA" dirty="0" smtClean="0"/>
              <a:t>Used to offer nightly and weekly rates</a:t>
            </a:r>
          </a:p>
          <a:p>
            <a:r>
              <a:rPr lang="en-CA" dirty="0" smtClean="0"/>
              <a:t>Website says better suited to extended vacations</a:t>
            </a:r>
          </a:p>
          <a:p>
            <a:pPr marL="0" indent="0">
              <a:buNone/>
            </a:pPr>
            <a:endParaRPr lang="en-CA"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4</a:t>
            </a:fld>
            <a:endParaRPr lang="en-US" dirty="0"/>
          </a:p>
        </p:txBody>
      </p:sp>
    </p:spTree>
    <p:extLst>
      <p:ext uri="{BB962C8B-B14F-4D97-AF65-F5344CB8AC3E}">
        <p14:creationId xmlns:p14="http://schemas.microsoft.com/office/powerpoint/2010/main" val="42424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strata corporations care?</a:t>
            </a:r>
            <a:endParaRPr lang="en-US" dirty="0"/>
          </a:p>
        </p:txBody>
      </p:sp>
      <p:sp>
        <p:nvSpPr>
          <p:cNvPr id="3" name="Content Placeholder 2"/>
          <p:cNvSpPr>
            <a:spLocks noGrp="1"/>
          </p:cNvSpPr>
          <p:nvPr>
            <p:ph idx="1"/>
          </p:nvPr>
        </p:nvSpPr>
        <p:spPr/>
        <p:txBody>
          <a:bodyPr/>
          <a:lstStyle/>
          <a:p>
            <a:r>
              <a:rPr lang="en-CA" dirty="0" smtClean="0"/>
              <a:t>Frequent turnover</a:t>
            </a:r>
          </a:p>
          <a:p>
            <a:r>
              <a:rPr lang="en-CA" dirty="0" smtClean="0"/>
              <a:t>Who is using the facilities?</a:t>
            </a:r>
          </a:p>
          <a:p>
            <a:r>
              <a:rPr lang="en-CA" dirty="0" smtClean="0"/>
              <a:t>Security – keeping track of FOBs and keys</a:t>
            </a:r>
          </a:p>
          <a:p>
            <a:r>
              <a:rPr lang="en-CA" dirty="0" smtClean="0"/>
              <a:t>Impact on community;</a:t>
            </a:r>
          </a:p>
          <a:p>
            <a:r>
              <a:rPr lang="en-CA" dirty="0" smtClean="0"/>
              <a:t>Increase wear and tear?</a:t>
            </a:r>
          </a:p>
          <a:p>
            <a:r>
              <a:rPr lang="en-CA" dirty="0" smtClean="0"/>
              <a:t>Insurance – strata corporation, owner’s insurance</a:t>
            </a:r>
          </a:p>
          <a:p>
            <a:pPr marL="0" indent="0" algn="ctr">
              <a:buNone/>
            </a:pPr>
            <a:r>
              <a:rPr lang="en-CA" dirty="0" smtClean="0"/>
              <a:t>Many councils fear these short term rentals </a:t>
            </a:r>
            <a:br>
              <a:rPr lang="en-CA" dirty="0" smtClean="0"/>
            </a:br>
            <a:r>
              <a:rPr lang="en-CA" dirty="0" smtClean="0"/>
              <a:t>even more than traditional rentals.</a:t>
            </a:r>
          </a:p>
          <a:p>
            <a:pPr marL="0" indent="0">
              <a:buNone/>
            </a:pPr>
            <a:endParaRPr lang="en-CA"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5</a:t>
            </a:fld>
            <a:endParaRPr lang="en-US" dirty="0"/>
          </a:p>
        </p:txBody>
      </p:sp>
    </p:spTree>
    <p:extLst>
      <p:ext uri="{BB962C8B-B14F-4D97-AF65-F5344CB8AC3E}">
        <p14:creationId xmlns:p14="http://schemas.microsoft.com/office/powerpoint/2010/main" val="354282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City of Vancouver – </a:t>
            </a:r>
            <a:r>
              <a:rPr lang="en-CA" dirty="0" smtClean="0"/>
              <a:t>Zoning </a:t>
            </a:r>
            <a:r>
              <a:rPr lang="en-CA" dirty="0"/>
              <a:t>and Development </a:t>
            </a:r>
            <a:r>
              <a:rPr lang="en-CA" dirty="0" smtClean="0"/>
              <a:t>Bylaw</a:t>
            </a:r>
            <a:endParaRPr lang="en-US" dirty="0" smtClean="0"/>
          </a:p>
          <a:p>
            <a:pPr marL="0" indent="0">
              <a:buNone/>
            </a:pPr>
            <a:r>
              <a:rPr lang="en-CA" b="1" dirty="0" smtClean="0"/>
              <a:t>Section 10.21.6</a:t>
            </a:r>
            <a:endParaRPr lang="en-CA" b="1" dirty="0"/>
          </a:p>
          <a:p>
            <a:pPr marL="0" indent="0">
              <a:buNone/>
            </a:pPr>
            <a:r>
              <a:rPr lang="en-US" dirty="0"/>
              <a:t>No person shall use or permit to be used any dwelling unit for a period of less than one month </a:t>
            </a:r>
            <a:r>
              <a:rPr lang="en-US" dirty="0" smtClean="0"/>
              <a:t>unless </a:t>
            </a:r>
            <a:r>
              <a:rPr lang="en-US" dirty="0"/>
              <a:t>such unit forms part of a hotel or is </a:t>
            </a:r>
            <a:r>
              <a:rPr lang="en-US" dirty="0" smtClean="0"/>
              <a:t>used </a:t>
            </a:r>
            <a:r>
              <a:rPr lang="en-US" dirty="0"/>
              <a:t>for bed and breakfast accommodation.</a:t>
            </a:r>
          </a:p>
          <a:p>
            <a:pPr marL="0" indent="0">
              <a:buNone/>
            </a:pPr>
            <a:endParaRPr lang="en-CA" dirty="0" smtClean="0"/>
          </a:p>
          <a:p>
            <a:pPr marL="0" indent="0">
              <a:buNone/>
            </a:pPr>
            <a:r>
              <a:rPr lang="en-CA" b="1" dirty="0" smtClean="0"/>
              <a:t>Dwelling unit</a:t>
            </a:r>
            <a:r>
              <a:rPr lang="en-CA" dirty="0" smtClean="0"/>
              <a:t> = self-contained housekeeping unit</a:t>
            </a:r>
            <a:br>
              <a:rPr lang="en-CA" dirty="0" smtClean="0"/>
            </a:br>
            <a:endParaRPr lang="en-CA"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6</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Permitted Use?</a:t>
            </a:r>
            <a:endParaRPr lang="en-US" sz="2500" dirty="0"/>
          </a:p>
        </p:txBody>
      </p:sp>
    </p:spTree>
    <p:extLst>
      <p:ext uri="{BB962C8B-B14F-4D97-AF65-F5344CB8AC3E}">
        <p14:creationId xmlns:p14="http://schemas.microsoft.com/office/powerpoint/2010/main" val="299121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b="1" dirty="0" smtClean="0"/>
              <a:t>Hotel</a:t>
            </a:r>
            <a:r>
              <a:rPr lang="en-CA" dirty="0" smtClean="0"/>
              <a:t> = premises providing temporary accommodation by way of furnished sleeping, housekeeping or dwelling units, but does not include Bed and Breakfast Accommodation</a:t>
            </a:r>
          </a:p>
          <a:p>
            <a:pPr marL="0" indent="0">
              <a:buNone/>
            </a:pPr>
            <a:endParaRPr lang="en-CA" dirty="0"/>
          </a:p>
          <a:p>
            <a:pPr marL="0" indent="0">
              <a:buNone/>
            </a:pPr>
            <a:r>
              <a:rPr lang="en-CA" b="1" dirty="0" smtClean="0"/>
              <a:t>Bed and Breakfast Accommodation </a:t>
            </a:r>
            <a:r>
              <a:rPr lang="en-CA" dirty="0" smtClean="0"/>
              <a:t>= the use of one or two bedrooms in a dwelling unit as temporary accommodation where the room rate includes breakfast provided on the premises</a:t>
            </a:r>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7</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Permitted Use?</a:t>
            </a:r>
            <a:endParaRPr lang="en-US" sz="2500" dirty="0"/>
          </a:p>
        </p:txBody>
      </p:sp>
    </p:spTree>
    <p:extLst>
      <p:ext uri="{BB962C8B-B14F-4D97-AF65-F5344CB8AC3E}">
        <p14:creationId xmlns:p14="http://schemas.microsoft.com/office/powerpoint/2010/main" val="427140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Section 10.20.5</a:t>
            </a:r>
            <a:r>
              <a:rPr lang="en-US" dirty="0" smtClean="0"/>
              <a:t> </a:t>
            </a:r>
          </a:p>
          <a:p>
            <a:pPr marL="0" indent="0">
              <a:buNone/>
            </a:pPr>
            <a:r>
              <a:rPr lang="en-US" dirty="0" smtClean="0"/>
              <a:t>No person shall use or permit to be used any housekeeping unit for a period of </a:t>
            </a:r>
            <a:r>
              <a:rPr lang="en-US" dirty="0" smtClean="0">
                <a:solidFill>
                  <a:schemeClr val="tx1"/>
                </a:solidFill>
              </a:rPr>
              <a:t>less than one month </a:t>
            </a:r>
            <a:r>
              <a:rPr lang="en-US" dirty="0" smtClean="0"/>
              <a:t>unless such unit forms part of a hotel.</a:t>
            </a:r>
          </a:p>
          <a:p>
            <a:pPr marL="0" indent="0">
              <a:buNone/>
            </a:pPr>
            <a:endParaRPr lang="en-US" b="1" dirty="0" smtClean="0">
              <a:solidFill>
                <a:schemeClr val="tx1"/>
              </a:solidFill>
            </a:endParaRPr>
          </a:p>
          <a:p>
            <a:pPr marL="0" indent="0">
              <a:buNone/>
            </a:pPr>
            <a:r>
              <a:rPr lang="en-US" b="1" dirty="0" smtClean="0">
                <a:solidFill>
                  <a:schemeClr val="tx1"/>
                </a:solidFill>
              </a:rPr>
              <a:t>Housekeeping </a:t>
            </a:r>
            <a:r>
              <a:rPr lang="en-US" b="1" dirty="0">
                <a:solidFill>
                  <a:schemeClr val="tx1"/>
                </a:solidFill>
              </a:rPr>
              <a:t>Unit </a:t>
            </a:r>
            <a:r>
              <a:rPr lang="en-US" b="1" dirty="0" smtClean="0"/>
              <a:t>=</a:t>
            </a:r>
            <a:r>
              <a:rPr lang="en-US" dirty="0" smtClean="0"/>
              <a:t> a </a:t>
            </a:r>
            <a:r>
              <a:rPr lang="en-US" dirty="0"/>
              <a:t>sleeping unit containing facilities for cooking; </a:t>
            </a:r>
          </a:p>
          <a:p>
            <a:pPr marL="0" indent="0">
              <a:buNone/>
            </a:pPr>
            <a:r>
              <a:rPr lang="en-US" b="1" dirty="0" smtClean="0">
                <a:solidFill>
                  <a:schemeClr val="tx1"/>
                </a:solidFill>
              </a:rPr>
              <a:t>Sleeping </a:t>
            </a:r>
            <a:r>
              <a:rPr lang="en-US" b="1" dirty="0">
                <a:solidFill>
                  <a:schemeClr val="tx1"/>
                </a:solidFill>
              </a:rPr>
              <a:t>Unit</a:t>
            </a:r>
            <a:r>
              <a:rPr lang="en-US" dirty="0">
                <a:solidFill>
                  <a:schemeClr val="tx1"/>
                </a:solidFill>
              </a:rPr>
              <a:t> </a:t>
            </a:r>
            <a:r>
              <a:rPr lang="en-US" dirty="0" smtClean="0">
                <a:solidFill>
                  <a:schemeClr val="tx1"/>
                </a:solidFill>
              </a:rPr>
              <a:t>=</a:t>
            </a:r>
            <a:r>
              <a:rPr lang="en-US" dirty="0" smtClean="0">
                <a:solidFill>
                  <a:srgbClr val="FF0000"/>
                </a:solidFill>
              </a:rPr>
              <a:t> </a:t>
            </a:r>
            <a:r>
              <a:rPr lang="en-US" dirty="0" smtClean="0"/>
              <a:t>one </a:t>
            </a:r>
            <a:r>
              <a:rPr lang="en-US" dirty="0"/>
              <a:t>or more rooms equipped to be used for sleeping and sitting purposes; </a:t>
            </a:r>
          </a:p>
          <a:p>
            <a:pPr marL="0" indent="0">
              <a:buNone/>
            </a:pPr>
            <a:r>
              <a:rPr lang="en-CA" dirty="0" smtClean="0"/>
              <a:t/>
            </a:r>
            <a:br>
              <a:rPr lang="en-CA" dirty="0" smtClean="0"/>
            </a:br>
            <a:endParaRPr lang="en-CA" dirty="0" smtClean="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8</a:t>
            </a:fld>
            <a:endParaRPr lang="en-US" dirty="0"/>
          </a:p>
        </p:txBody>
      </p:sp>
      <p:sp>
        <p:nvSpPr>
          <p:cNvPr id="5" name="Title 1"/>
          <p:cNvSpPr>
            <a:spLocks noGrp="1"/>
          </p:cNvSpPr>
          <p:nvPr>
            <p:ph type="title"/>
          </p:nvPr>
        </p:nvSpPr>
        <p:spPr>
          <a:xfrm>
            <a:off x="138546" y="92075"/>
            <a:ext cx="9213272" cy="784225"/>
          </a:xfrm>
        </p:spPr>
        <p:txBody>
          <a:bodyPr/>
          <a:lstStyle/>
          <a:p>
            <a:r>
              <a:rPr lang="en-US" sz="2800" dirty="0" smtClean="0"/>
              <a:t>Permitted Use?</a:t>
            </a:r>
            <a:endParaRPr lang="en-US" sz="2500" dirty="0"/>
          </a:p>
        </p:txBody>
      </p:sp>
    </p:spTree>
    <p:extLst>
      <p:ext uri="{BB962C8B-B14F-4D97-AF65-F5344CB8AC3E}">
        <p14:creationId xmlns:p14="http://schemas.microsoft.com/office/powerpoint/2010/main" val="427140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Municipal Bylaw Enforcement</a:t>
            </a:r>
            <a:endParaRPr lang="en-US" dirty="0"/>
          </a:p>
        </p:txBody>
      </p:sp>
      <p:sp>
        <p:nvSpPr>
          <p:cNvPr id="3" name="Content Placeholder 2"/>
          <p:cNvSpPr>
            <a:spLocks noGrp="1"/>
          </p:cNvSpPr>
          <p:nvPr>
            <p:ph idx="1"/>
          </p:nvPr>
        </p:nvSpPr>
        <p:spPr/>
        <p:txBody>
          <a:bodyPr/>
          <a:lstStyle/>
          <a:p>
            <a:pPr marL="0" indent="0">
              <a:buNone/>
            </a:pPr>
            <a:r>
              <a:rPr lang="en-CA" dirty="0" smtClean="0"/>
              <a:t>In June 2016, 5,353 units listed across multiple platforms.</a:t>
            </a:r>
            <a:endParaRPr lang="en-CA" dirty="0"/>
          </a:p>
          <a:p>
            <a:pPr marL="0" indent="0">
              <a:buNone/>
            </a:pPr>
            <a:endParaRPr lang="en-CA" dirty="0" smtClean="0"/>
          </a:p>
          <a:p>
            <a:pPr marL="0" indent="0">
              <a:buNone/>
            </a:pPr>
            <a:r>
              <a:rPr lang="en-CA" dirty="0" smtClean="0"/>
              <a:t>85% of units are listed on </a:t>
            </a:r>
            <a:r>
              <a:rPr lang="en-CA" dirty="0" err="1" smtClean="0"/>
              <a:t>AirBnb</a:t>
            </a:r>
            <a:r>
              <a:rPr lang="en-CA" dirty="0" smtClean="0"/>
              <a:t>, 8% on </a:t>
            </a:r>
            <a:r>
              <a:rPr lang="en-CA" dirty="0" err="1" smtClean="0"/>
              <a:t>Homeaway</a:t>
            </a:r>
            <a:r>
              <a:rPr lang="en-CA" dirty="0" smtClean="0"/>
              <a:t> websites (VRBO), 4% on </a:t>
            </a:r>
            <a:r>
              <a:rPr lang="en-CA" dirty="0" err="1" smtClean="0"/>
              <a:t>Flipkey</a:t>
            </a:r>
            <a:r>
              <a:rPr lang="en-CA" dirty="0" smtClean="0"/>
              <a:t> (</a:t>
            </a:r>
            <a:r>
              <a:rPr lang="en-CA" dirty="0" err="1" smtClean="0"/>
              <a:t>Tripadvisor</a:t>
            </a:r>
            <a:r>
              <a:rPr lang="en-CA" dirty="0" smtClean="0"/>
              <a:t>).</a:t>
            </a:r>
          </a:p>
          <a:p>
            <a:pPr marL="0" indent="0">
              <a:buNone/>
            </a:pPr>
            <a:endParaRPr lang="en-CA" dirty="0" smtClean="0"/>
          </a:p>
          <a:p>
            <a:pPr marL="0" indent="0">
              <a:buNone/>
            </a:pPr>
            <a:r>
              <a:rPr lang="en-CA" dirty="0" smtClean="0"/>
              <a:t>74% were listed as entire units, only 3% were licensed under COV bylaws.</a:t>
            </a:r>
          </a:p>
          <a:p>
            <a:pPr marL="0" indent="0">
              <a:buNone/>
            </a:pPr>
            <a:endParaRPr lang="en-CA" dirty="0" smtClean="0"/>
          </a:p>
          <a:p>
            <a:pPr marL="0" indent="0">
              <a:buNone/>
            </a:pPr>
            <a:r>
              <a:rPr lang="en-CA" dirty="0" smtClean="0"/>
              <a:t>Until 2016, no real or significant enforcement.</a:t>
            </a:r>
          </a:p>
          <a:p>
            <a:pPr marL="0" indent="0">
              <a:buNone/>
            </a:pPr>
            <a:endParaRPr lang="en-CA"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F78489-C7FB-4B89-AF0B-B95BEB90BED9}" type="slidenum">
              <a:rPr lang="en-US" smtClean="0"/>
              <a:pPr>
                <a:defRPr/>
              </a:pPr>
              <a:t>9</a:t>
            </a:fld>
            <a:endParaRPr lang="en-US" dirty="0"/>
          </a:p>
        </p:txBody>
      </p:sp>
    </p:spTree>
    <p:extLst>
      <p:ext uri="{BB962C8B-B14F-4D97-AF65-F5344CB8AC3E}">
        <p14:creationId xmlns:p14="http://schemas.microsoft.com/office/powerpoint/2010/main" val="424245538"/>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4799</TotalTime>
  <Words>2388</Words>
  <Application>Microsoft Office PowerPoint</Application>
  <PresentationFormat>On-screen Show (4:3)</PresentationFormat>
  <Paragraphs>332</Paragraphs>
  <Slides>38</Slides>
  <Notes>32</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Title</vt:lpstr>
      <vt:lpstr>Text Slides</vt:lpstr>
      <vt:lpstr>Closing Slide</vt:lpstr>
      <vt:lpstr>Air BnB in Strata Corporations</vt:lpstr>
      <vt:lpstr>Air BnB</vt:lpstr>
      <vt:lpstr>What are we talking about?</vt:lpstr>
      <vt:lpstr>Companies</vt:lpstr>
      <vt:lpstr>Why do strata corporations care?</vt:lpstr>
      <vt:lpstr>Permitted Use?</vt:lpstr>
      <vt:lpstr>Permitted Use?</vt:lpstr>
      <vt:lpstr>Permitted Use?</vt:lpstr>
      <vt:lpstr>Municipal Bylaw Enforcement</vt:lpstr>
      <vt:lpstr>City of Vancouver Study</vt:lpstr>
      <vt:lpstr>City of Vancouver – Moving Forward</vt:lpstr>
      <vt:lpstr>City of Vancouver – Implementation</vt:lpstr>
      <vt:lpstr>Permitted Use at the Strata Corporation Level</vt:lpstr>
      <vt:lpstr>Definition of residence (cont’d)</vt:lpstr>
      <vt:lpstr>Rental Bylaws to Ban Short-Term Rentals? </vt:lpstr>
      <vt:lpstr>Rental bylaws are ineffective to ban short term rentals</vt:lpstr>
      <vt:lpstr>Rental bylaws are ineffective to ban short term rentals</vt:lpstr>
      <vt:lpstr>Common Law definitions</vt:lpstr>
      <vt:lpstr>Options for Strata Corporations</vt:lpstr>
      <vt:lpstr>Options for Strata Corporations</vt:lpstr>
      <vt:lpstr>Options for Strata Corporations</vt:lpstr>
      <vt:lpstr>Options for Strata Corporations</vt:lpstr>
      <vt:lpstr>Issues to Consider</vt:lpstr>
      <vt:lpstr>Issues to Consider</vt:lpstr>
      <vt:lpstr>Issues to Consider</vt:lpstr>
      <vt:lpstr>Issues to Consider</vt:lpstr>
      <vt:lpstr>Issues to Consider</vt:lpstr>
      <vt:lpstr>Issues to Consider</vt:lpstr>
      <vt:lpstr>Issues to Consider</vt:lpstr>
      <vt:lpstr>Issues to Consider</vt:lpstr>
      <vt:lpstr>Issues to Consider</vt:lpstr>
      <vt:lpstr>Issues to Consider</vt:lpstr>
      <vt:lpstr>Issues to Consider</vt:lpstr>
      <vt:lpstr>Issues to Consider</vt:lpstr>
      <vt:lpstr>Conclusion</vt:lpstr>
      <vt:lpstr>Conclusion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Sayaka Shibata</dc:creator>
  <cp:lastModifiedBy>Veronica Franco</cp:lastModifiedBy>
  <cp:revision>288</cp:revision>
  <cp:lastPrinted>2014-09-09T02:04:40Z</cp:lastPrinted>
  <dcterms:created xsi:type="dcterms:W3CDTF">2011-09-27T16:21:35Z</dcterms:created>
  <dcterms:modified xsi:type="dcterms:W3CDTF">2016-12-13T01:57:13Z</dcterms:modified>
</cp:coreProperties>
</file>