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4206" r:id="rId1"/>
    <p:sldMasterId id="2147484193" r:id="rId2"/>
    <p:sldMasterId id="2147484320" r:id="rId3"/>
  </p:sldMasterIdLst>
  <p:notesMasterIdLst>
    <p:notesMasterId r:id="rId54"/>
  </p:notesMasterIdLst>
  <p:handoutMasterIdLst>
    <p:handoutMasterId r:id="rId55"/>
  </p:handoutMasterIdLst>
  <p:sldIdLst>
    <p:sldId id="292" r:id="rId4"/>
    <p:sldId id="298" r:id="rId5"/>
    <p:sldId id="440" r:id="rId6"/>
    <p:sldId id="400" r:id="rId7"/>
    <p:sldId id="401" r:id="rId8"/>
    <p:sldId id="402" r:id="rId9"/>
    <p:sldId id="403" r:id="rId10"/>
    <p:sldId id="404" r:id="rId11"/>
    <p:sldId id="405" r:id="rId12"/>
    <p:sldId id="441" r:id="rId13"/>
    <p:sldId id="406" r:id="rId14"/>
    <p:sldId id="408" r:id="rId15"/>
    <p:sldId id="409" r:id="rId16"/>
    <p:sldId id="410" r:id="rId17"/>
    <p:sldId id="411" r:id="rId18"/>
    <p:sldId id="412" r:id="rId19"/>
    <p:sldId id="413" r:id="rId20"/>
    <p:sldId id="442" r:id="rId21"/>
    <p:sldId id="445" r:id="rId22"/>
    <p:sldId id="449" r:id="rId23"/>
    <p:sldId id="433" r:id="rId24"/>
    <p:sldId id="443" r:id="rId25"/>
    <p:sldId id="447" r:id="rId26"/>
    <p:sldId id="446" r:id="rId27"/>
    <p:sldId id="418" r:id="rId28"/>
    <p:sldId id="420" r:id="rId29"/>
    <p:sldId id="421" r:id="rId30"/>
    <p:sldId id="430" r:id="rId31"/>
    <p:sldId id="431" r:id="rId32"/>
    <p:sldId id="432" r:id="rId33"/>
    <p:sldId id="450" r:id="rId34"/>
    <p:sldId id="422" r:id="rId35"/>
    <p:sldId id="448" r:id="rId36"/>
    <p:sldId id="423" r:id="rId37"/>
    <p:sldId id="451" r:id="rId38"/>
    <p:sldId id="452" r:id="rId39"/>
    <p:sldId id="453" r:id="rId40"/>
    <p:sldId id="454" r:id="rId41"/>
    <p:sldId id="455" r:id="rId42"/>
    <p:sldId id="426" r:id="rId43"/>
    <p:sldId id="427" r:id="rId44"/>
    <p:sldId id="428" r:id="rId45"/>
    <p:sldId id="429" r:id="rId46"/>
    <p:sldId id="458" r:id="rId47"/>
    <p:sldId id="460" r:id="rId48"/>
    <p:sldId id="461" r:id="rId49"/>
    <p:sldId id="457" r:id="rId50"/>
    <p:sldId id="416" r:id="rId51"/>
    <p:sldId id="415" r:id="rId52"/>
    <p:sldId id="439" r:id="rId53"/>
  </p:sldIdLst>
  <p:sldSz cx="9144000" cy="6858000" type="screen4x3"/>
  <p:notesSz cx="6881813" cy="92964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7073"/>
    <a:srgbClr val="595959"/>
    <a:srgbClr val="59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61" autoAdjust="0"/>
    <p:restoredTop sz="85199" autoAdjust="0"/>
  </p:normalViewPr>
  <p:slideViewPr>
    <p:cSldViewPr snapToGrid="0" snapToObjects="1">
      <p:cViewPr>
        <p:scale>
          <a:sx n="87" d="100"/>
          <a:sy n="87" d="100"/>
        </p:scale>
        <p:origin x="-8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0" d="100"/>
          <a:sy n="80" d="100"/>
        </p:scale>
        <p:origin x="-1944" y="-84"/>
      </p:cViewPr>
      <p:guideLst>
        <p:guide orient="horz" pos="2928"/>
        <p:guide pos="216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97902" y="8830659"/>
            <a:ext cx="2982418" cy="464205"/>
          </a:xfrm>
          <a:prstGeom prst="rect">
            <a:avLst/>
          </a:prstGeom>
        </p:spPr>
        <p:txBody>
          <a:bodyPr vert="horz" wrap="square" lIns="92437" tIns="46219" rIns="92437" bIns="46219" numCol="1" anchor="b" anchorCtr="0" compatLnSpc="1">
            <a:prstTxWarp prst="textNoShape">
              <a:avLst/>
            </a:prstTxWarp>
          </a:bodyPr>
          <a:lstStyle>
            <a:lvl1pPr algn="r">
              <a:defRPr sz="1100">
                <a:latin typeface="+mn-lt"/>
              </a:defRPr>
            </a:lvl1pPr>
          </a:lstStyle>
          <a:p>
            <a:pPr>
              <a:defRPr/>
            </a:pPr>
            <a:fld id="{42BED1E7-16E1-4195-B29D-2560BDBFA5F8}" type="slidenum">
              <a:rPr lang="en-US"/>
              <a:pPr>
                <a:defRPr/>
              </a:pPr>
              <a:t>‹#›</a:t>
            </a:fld>
            <a:endParaRPr lang="en-US" sz="1200" dirty="0"/>
          </a:p>
        </p:txBody>
      </p:sp>
      <p:pic>
        <p:nvPicPr>
          <p:cNvPr id="2150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45998" y="189064"/>
            <a:ext cx="2256601" cy="20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73478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2418" cy="464205"/>
          </a:xfrm>
          <a:prstGeom prst="rect">
            <a:avLst/>
          </a:prstGeom>
        </p:spPr>
        <p:txBody>
          <a:bodyPr vert="horz" lIns="92437" tIns="46219" rIns="92437" bIns="46219" rtlCol="0"/>
          <a:lstStyle>
            <a:lvl1pPr algn="l">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97902" y="1"/>
            <a:ext cx="2982418" cy="464205"/>
          </a:xfrm>
          <a:prstGeom prst="rect">
            <a:avLst/>
          </a:prstGeom>
        </p:spPr>
        <p:txBody>
          <a:bodyPr vert="horz" wrap="square" lIns="92437" tIns="46219" rIns="92437" bIns="46219" numCol="1" anchor="t" anchorCtr="0" compatLnSpc="1">
            <a:prstTxWarp prst="textNoShape">
              <a:avLst/>
            </a:prstTxWarp>
          </a:bodyPr>
          <a:lstStyle>
            <a:lvl1pPr algn="r">
              <a:defRPr sz="1200"/>
            </a:lvl1pPr>
          </a:lstStyle>
          <a:p>
            <a:pPr>
              <a:defRPr/>
            </a:pPr>
            <a:fld id="{66DC12C0-79C2-44F6-8046-E66B80E92074}" type="datetimeFigureOut">
              <a:rPr lang="en-US"/>
              <a:pPr>
                <a:defRPr/>
              </a:pPr>
              <a:t>11/12/2015</a:t>
            </a:fld>
            <a:endParaRPr lang="en-US" dirty="0"/>
          </a:p>
        </p:txBody>
      </p:sp>
      <p:sp>
        <p:nvSpPr>
          <p:cNvPr id="4" name="Slide Image Placeholder 3"/>
          <p:cNvSpPr>
            <a:spLocks noGrp="1" noRot="1" noChangeAspect="1"/>
          </p:cNvSpPr>
          <p:nvPr>
            <p:ph type="sldImg" idx="2"/>
          </p:nvPr>
        </p:nvSpPr>
        <p:spPr>
          <a:xfrm>
            <a:off x="1117600" y="698500"/>
            <a:ext cx="4646613" cy="3486150"/>
          </a:xfrm>
          <a:prstGeom prst="rect">
            <a:avLst/>
          </a:prstGeom>
          <a:noFill/>
          <a:ln w="12700">
            <a:solidFill>
              <a:prstClr val="black"/>
            </a:solidFill>
          </a:ln>
        </p:spPr>
        <p:txBody>
          <a:bodyPr vert="horz" lIns="92437" tIns="46219" rIns="92437" bIns="46219" rtlCol="0" anchor="ctr"/>
          <a:lstStyle/>
          <a:p>
            <a:pPr lvl="0"/>
            <a:endParaRPr lang="en-US" noProof="0" dirty="0" smtClean="0"/>
          </a:p>
        </p:txBody>
      </p:sp>
      <p:sp>
        <p:nvSpPr>
          <p:cNvPr id="5" name="Notes Placeholder 4"/>
          <p:cNvSpPr>
            <a:spLocks noGrp="1"/>
          </p:cNvSpPr>
          <p:nvPr>
            <p:ph type="body" sz="quarter" idx="3"/>
          </p:nvPr>
        </p:nvSpPr>
        <p:spPr>
          <a:xfrm>
            <a:off x="688481" y="4416099"/>
            <a:ext cx="5504853" cy="4182457"/>
          </a:xfrm>
          <a:prstGeom prst="rect">
            <a:avLst/>
          </a:prstGeom>
        </p:spPr>
        <p:txBody>
          <a:bodyPr vert="horz" lIns="92437" tIns="46219" rIns="92437" bIns="46219" rtlCol="0"/>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endParaRPr lang="en-US" noProof="0" smtClean="0"/>
          </a:p>
        </p:txBody>
      </p:sp>
      <p:sp>
        <p:nvSpPr>
          <p:cNvPr id="6" name="Footer Placeholder 5"/>
          <p:cNvSpPr>
            <a:spLocks noGrp="1"/>
          </p:cNvSpPr>
          <p:nvPr>
            <p:ph type="ftr" sz="quarter" idx="4"/>
          </p:nvPr>
        </p:nvSpPr>
        <p:spPr>
          <a:xfrm>
            <a:off x="0" y="8830659"/>
            <a:ext cx="2982418" cy="464205"/>
          </a:xfrm>
          <a:prstGeom prst="rect">
            <a:avLst/>
          </a:prstGeom>
        </p:spPr>
        <p:txBody>
          <a:bodyPr vert="horz" lIns="92437" tIns="46219" rIns="92437" bIns="46219" rtlCol="0" anchor="b"/>
          <a:lstStyle>
            <a:lvl1pPr algn="l">
              <a:defRPr sz="1200">
                <a:latin typeface="Arial"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97902" y="8830659"/>
            <a:ext cx="2982418" cy="464205"/>
          </a:xfrm>
          <a:prstGeom prst="rect">
            <a:avLst/>
          </a:prstGeom>
        </p:spPr>
        <p:txBody>
          <a:bodyPr vert="horz" wrap="square" lIns="92437" tIns="46219" rIns="92437" bIns="46219" numCol="1" anchor="b" anchorCtr="0" compatLnSpc="1">
            <a:prstTxWarp prst="textNoShape">
              <a:avLst/>
            </a:prstTxWarp>
          </a:bodyPr>
          <a:lstStyle>
            <a:lvl1pPr algn="r">
              <a:defRPr sz="1200"/>
            </a:lvl1pPr>
          </a:lstStyle>
          <a:p>
            <a:pPr>
              <a:defRPr/>
            </a:pPr>
            <a:fld id="{6DC16C53-4053-4397-B888-0B4D2A00F653}" type="slidenum">
              <a:rPr lang="en-US"/>
              <a:pPr>
                <a:defRPr/>
              </a:pPr>
              <a:t>‹#›</a:t>
            </a:fld>
            <a:endParaRPr lang="en-US" dirty="0"/>
          </a:p>
        </p:txBody>
      </p:sp>
    </p:spTree>
    <p:extLst>
      <p:ext uri="{BB962C8B-B14F-4D97-AF65-F5344CB8AC3E}">
        <p14:creationId xmlns:p14="http://schemas.microsoft.com/office/powerpoint/2010/main" val="25674936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Recognition</a:t>
            </a:r>
            <a:r>
              <a:rPr lang="en-US" baseline="0" dirty="0" smtClean="0"/>
              <a:t> that nuisance and unreasonable interference bylaws could be used.</a:t>
            </a:r>
            <a:endParaRPr lang="en-US" dirty="0"/>
          </a:p>
        </p:txBody>
      </p:sp>
      <p:sp>
        <p:nvSpPr>
          <p:cNvPr id="4" name="Slide Number Placeholder 3"/>
          <p:cNvSpPr>
            <a:spLocks noGrp="1"/>
          </p:cNvSpPr>
          <p:nvPr>
            <p:ph type="sldNum" sz="quarter" idx="10"/>
          </p:nvPr>
        </p:nvSpPr>
        <p:spPr/>
        <p:txBody>
          <a:bodyPr/>
          <a:lstStyle/>
          <a:p>
            <a:pPr>
              <a:defRPr/>
            </a:pPr>
            <a:fld id="{6DC16C53-4053-4397-B888-0B4D2A00F653}" type="slidenum">
              <a:rPr lang="en-US" smtClean="0"/>
              <a:pPr>
                <a:defRPr/>
              </a:pPr>
              <a:t>22</a:t>
            </a:fld>
            <a:endParaRPr lang="en-US" dirty="0"/>
          </a:p>
        </p:txBody>
      </p:sp>
    </p:spTree>
    <p:extLst>
      <p:ext uri="{BB962C8B-B14F-4D97-AF65-F5344CB8AC3E}">
        <p14:creationId xmlns:p14="http://schemas.microsoft.com/office/powerpoint/2010/main" val="423289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Paul </a:t>
            </a:r>
            <a:r>
              <a:rPr lang="en-US" b="1" dirty="0" err="1" smtClean="0"/>
              <a:t>Aradi</a:t>
            </a:r>
            <a:r>
              <a:rPr lang="en-US" b="1" dirty="0" smtClean="0"/>
              <a:t> v. NW 1815</a:t>
            </a:r>
          </a:p>
          <a:p>
            <a:r>
              <a:rPr lang="en-US" dirty="0" smtClean="0"/>
              <a:t>Supreme Court – injunction to enforce smoking ban bylaw filed after Human</a:t>
            </a:r>
            <a:r>
              <a:rPr lang="en-US" baseline="0" dirty="0" smtClean="0"/>
              <a:t> Rights Complaint</a:t>
            </a:r>
          </a:p>
          <a:p>
            <a:r>
              <a:rPr lang="en-US" baseline="0" dirty="0" smtClean="0"/>
              <a:t>Human Rights Complaint – addicted to smoking and cannot physically go outside to smoke, smokes in unit with windows closed</a:t>
            </a:r>
          </a:p>
          <a:p>
            <a:r>
              <a:rPr lang="en-US" baseline="0" dirty="0" smtClean="0"/>
              <a:t>BCSC hearing in January 2015</a:t>
            </a:r>
            <a:endParaRPr lang="en-US" dirty="0"/>
          </a:p>
        </p:txBody>
      </p:sp>
      <p:sp>
        <p:nvSpPr>
          <p:cNvPr id="4" name="Slide Number Placeholder 3"/>
          <p:cNvSpPr>
            <a:spLocks noGrp="1"/>
          </p:cNvSpPr>
          <p:nvPr>
            <p:ph type="sldNum" sz="quarter" idx="10"/>
          </p:nvPr>
        </p:nvSpPr>
        <p:spPr/>
        <p:txBody>
          <a:bodyPr/>
          <a:lstStyle/>
          <a:p>
            <a:pPr>
              <a:defRPr/>
            </a:pPr>
            <a:fld id="{6DC16C53-4053-4397-B888-0B4D2A00F653}" type="slidenum">
              <a:rPr lang="en-US" smtClean="0"/>
              <a:pPr>
                <a:defRPr/>
              </a:pPr>
              <a:t>43</a:t>
            </a:fld>
            <a:endParaRPr lang="en-US" dirty="0"/>
          </a:p>
        </p:txBody>
      </p:sp>
    </p:spTree>
    <p:extLst>
      <p:ext uri="{BB962C8B-B14F-4D97-AF65-F5344CB8AC3E}">
        <p14:creationId xmlns:p14="http://schemas.microsoft.com/office/powerpoint/2010/main" val="1127141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704849" y="2079627"/>
            <a:ext cx="7381875" cy="1320798"/>
          </a:xfrm>
          <a:prstGeom prst="rect">
            <a:avLst/>
          </a:prstGeom>
        </p:spPr>
        <p:txBody>
          <a:bodyPr/>
          <a:lstStyle>
            <a:lvl1pPr algn="r">
              <a:defRPr sz="4000" b="1">
                <a:solidFill>
                  <a:schemeClr val="bg1"/>
                </a:solidFill>
                <a:latin typeface="Calibri" pitchFamily="34" charset="0"/>
                <a:cs typeface="Calibri" pitchFamily="34" charset="0"/>
              </a:defRPr>
            </a:lvl1pPr>
          </a:lstStyle>
          <a:p>
            <a:r>
              <a:rPr lang="en-US" dirty="0" smtClean="0"/>
              <a:t>Click to edit Master title style</a:t>
            </a:r>
            <a:endParaRPr lang="en-US" dirty="0"/>
          </a:p>
        </p:txBody>
      </p:sp>
      <p:sp>
        <p:nvSpPr>
          <p:cNvPr id="5" name="Subtitle 2"/>
          <p:cNvSpPr>
            <a:spLocks noGrp="1"/>
          </p:cNvSpPr>
          <p:nvPr>
            <p:ph type="subTitle" idx="1"/>
          </p:nvPr>
        </p:nvSpPr>
        <p:spPr>
          <a:xfrm>
            <a:off x="704850" y="3581400"/>
            <a:ext cx="7362825" cy="882119"/>
          </a:xfrm>
          <a:prstGeom prst="rect">
            <a:avLst/>
          </a:prstGeom>
        </p:spPr>
        <p:txBody>
          <a:bodyPr>
            <a:normAutofit/>
          </a:bodyPr>
          <a:lstStyle>
            <a:lvl1pPr marL="0" indent="0" algn="r">
              <a:buNone/>
              <a:defRPr sz="24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Text Placeholder 5"/>
          <p:cNvSpPr>
            <a:spLocks noGrp="1"/>
          </p:cNvSpPr>
          <p:nvPr>
            <p:ph type="body" sz="quarter" idx="10"/>
          </p:nvPr>
        </p:nvSpPr>
        <p:spPr>
          <a:xfrm>
            <a:off x="704849" y="5651500"/>
            <a:ext cx="7362826" cy="293687"/>
          </a:xfrm>
          <a:prstGeom prst="rect">
            <a:avLst/>
          </a:prstGeom>
        </p:spPr>
        <p:txBody>
          <a:bodyPr/>
          <a:lstStyle>
            <a:lvl1pPr marL="0" marR="0" indent="0" algn="r" defTabSz="914400" rtl="0" eaLnBrk="0" fontAlgn="base" latinLnBrk="0" hangingPunct="0">
              <a:lnSpc>
                <a:spcPct val="100000"/>
              </a:lnSpc>
              <a:spcBef>
                <a:spcPct val="20000"/>
              </a:spcBef>
              <a:spcAft>
                <a:spcPct val="0"/>
              </a:spcAft>
              <a:buClrTx/>
              <a:buSzTx/>
              <a:buFont typeface="Arial" pitchFamily="34" charset="0"/>
              <a:buNone/>
              <a:tabLst/>
              <a:defRPr sz="1600" baseline="0">
                <a:solidFill>
                  <a:srgbClr val="717073"/>
                </a:solidFill>
              </a:defRPr>
            </a:lvl1pPr>
          </a:lstStyle>
          <a:p>
            <a:pPr lvl="0"/>
            <a:r>
              <a:rPr lang="en-US" dirty="0" smtClean="0"/>
              <a:t>Click to edit Master text styles</a:t>
            </a:r>
          </a:p>
        </p:txBody>
      </p:sp>
      <p:sp>
        <p:nvSpPr>
          <p:cNvPr id="7" name="Text Placeholder 5"/>
          <p:cNvSpPr>
            <a:spLocks noGrp="1"/>
          </p:cNvSpPr>
          <p:nvPr>
            <p:ph type="body" sz="quarter" idx="11"/>
          </p:nvPr>
        </p:nvSpPr>
        <p:spPr>
          <a:xfrm>
            <a:off x="704849" y="5945188"/>
            <a:ext cx="7362826" cy="268288"/>
          </a:xfrm>
          <a:prstGeom prst="rect">
            <a:avLst/>
          </a:prstGeom>
        </p:spPr>
        <p:txBody>
          <a:bodyPr/>
          <a:lstStyle>
            <a:lvl1pPr marL="0" marR="0" indent="0" algn="r" defTabSz="914400" rtl="0" eaLnBrk="0" fontAlgn="base" latinLnBrk="0" hangingPunct="0">
              <a:lnSpc>
                <a:spcPct val="100000"/>
              </a:lnSpc>
              <a:spcBef>
                <a:spcPct val="20000"/>
              </a:spcBef>
              <a:spcAft>
                <a:spcPct val="0"/>
              </a:spcAft>
              <a:buClrTx/>
              <a:buSzTx/>
              <a:buFont typeface="Arial" pitchFamily="34" charset="0"/>
              <a:buNone/>
              <a:tabLst/>
              <a:defRPr sz="1600" baseline="0">
                <a:solidFill>
                  <a:srgbClr val="717073"/>
                </a:solidFill>
              </a:defRPr>
            </a:lvl1pPr>
          </a:lstStyle>
          <a:p>
            <a:pPr lvl="0"/>
            <a:r>
              <a:rPr lang="en-US" smtClean="0"/>
              <a:t>Click to edit Master text styles</a:t>
            </a:r>
          </a:p>
        </p:txBody>
      </p:sp>
      <p:sp>
        <p:nvSpPr>
          <p:cNvPr id="8" name="Text Placeholder 5"/>
          <p:cNvSpPr>
            <a:spLocks noGrp="1"/>
          </p:cNvSpPr>
          <p:nvPr>
            <p:ph type="body" sz="quarter" idx="12"/>
          </p:nvPr>
        </p:nvSpPr>
        <p:spPr>
          <a:xfrm>
            <a:off x="704849" y="6213475"/>
            <a:ext cx="7362826" cy="309563"/>
          </a:xfrm>
          <a:prstGeom prst="rect">
            <a:avLst/>
          </a:prstGeom>
        </p:spPr>
        <p:txBody>
          <a:bodyPr/>
          <a:lstStyle>
            <a:lvl1pPr marL="0" marR="0" indent="0" algn="r" defTabSz="914400" rtl="0" eaLnBrk="0" fontAlgn="base" latinLnBrk="0" hangingPunct="0">
              <a:lnSpc>
                <a:spcPct val="100000"/>
              </a:lnSpc>
              <a:spcBef>
                <a:spcPct val="20000"/>
              </a:spcBef>
              <a:spcAft>
                <a:spcPct val="0"/>
              </a:spcAft>
              <a:buClrTx/>
              <a:buSzTx/>
              <a:buFont typeface="Arial" pitchFamily="34" charset="0"/>
              <a:buNone/>
              <a:tabLst/>
              <a:defRPr sz="1600" baseline="0">
                <a:solidFill>
                  <a:srgbClr val="717073"/>
                </a:solidFill>
              </a:defRPr>
            </a:lvl1pPr>
          </a:lstStyle>
          <a:p>
            <a:pPr lvl="0"/>
            <a:r>
              <a:rPr lang="en-US" smtClean="0"/>
              <a:t>Click to edit Master text styles</a:t>
            </a:r>
          </a:p>
        </p:txBody>
      </p:sp>
    </p:spTree>
    <p:extLst>
      <p:ext uri="{BB962C8B-B14F-4D97-AF65-F5344CB8AC3E}">
        <p14:creationId xmlns:p14="http://schemas.microsoft.com/office/powerpoint/2010/main" val="1991408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685800"/>
          </a:xfrm>
        </p:spPr>
        <p:txBody>
          <a:bodyPr/>
          <a:lstStyle/>
          <a:p>
            <a:r>
              <a:rPr lang="en-CA" smtClean="0"/>
              <a:t>Click to edit Master title style</a:t>
            </a:r>
            <a:endParaRPr lang="en-US"/>
          </a:p>
        </p:txBody>
      </p:sp>
      <p:sp>
        <p:nvSpPr>
          <p:cNvPr id="3" name="Text Placeholder 2"/>
          <p:cNvSpPr>
            <a:spLocks noGrp="1"/>
          </p:cNvSpPr>
          <p:nvPr>
            <p:ph type="body" sz="half" idx="1"/>
          </p:nvPr>
        </p:nvSpPr>
        <p:spPr>
          <a:xfrm>
            <a:off x="685800" y="1600200"/>
            <a:ext cx="3810000" cy="41148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3810000" cy="41148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Rectangle 5"/>
          <p:cNvSpPr>
            <a:spLocks noGrp="1" noChangeArrowheads="1"/>
          </p:cNvSpPr>
          <p:nvPr>
            <p:ph type="ftr" sz="quarter" idx="10"/>
          </p:nvPr>
        </p:nvSpPr>
        <p:spPr>
          <a:xfrm>
            <a:off x="1143000" y="6302375"/>
            <a:ext cx="43434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fld id="{8672257D-4589-42DD-9CE6-DC9D8560DE39}" type="slidenum">
              <a:rPr lang="en-US"/>
              <a:pPr/>
              <a:t>‹#›</a:t>
            </a:fld>
            <a:endParaRPr lang="en-US" sz="1400">
              <a:solidFill>
                <a:schemeClr val="tx1"/>
              </a:solidFill>
            </a:endParaRPr>
          </a:p>
        </p:txBody>
      </p:sp>
    </p:spTree>
    <p:extLst>
      <p:ext uri="{BB962C8B-B14F-4D97-AF65-F5344CB8AC3E}">
        <p14:creationId xmlns:p14="http://schemas.microsoft.com/office/powerpoint/2010/main" val="2988170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1143000" y="6302375"/>
            <a:ext cx="4343400" cy="457200"/>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0914268F-03A3-445D-84F4-A8E35F50CEEB}" type="slidenum">
              <a:rPr lang="en-US"/>
              <a:pPr>
                <a:defRPr/>
              </a:pPr>
              <a:t>‹#›</a:t>
            </a:fld>
            <a:endParaRPr lang="en-US" sz="1400">
              <a:solidFill>
                <a:schemeClr val="tx1"/>
              </a:solidFill>
            </a:endParaRPr>
          </a:p>
        </p:txBody>
      </p:sp>
    </p:spTree>
    <p:extLst>
      <p:ext uri="{BB962C8B-B14F-4D97-AF65-F5344CB8AC3E}">
        <p14:creationId xmlns:p14="http://schemas.microsoft.com/office/powerpoint/2010/main" val="3679125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_Multiple Presenters">
    <p:spTree>
      <p:nvGrpSpPr>
        <p:cNvPr id="1" name=""/>
        <p:cNvGrpSpPr/>
        <p:nvPr/>
      </p:nvGrpSpPr>
      <p:grpSpPr>
        <a:xfrm>
          <a:off x="0" y="0"/>
          <a:ext cx="0" cy="0"/>
          <a:chOff x="0" y="0"/>
          <a:chExt cx="0" cy="0"/>
        </a:xfrm>
      </p:grpSpPr>
      <p:sp>
        <p:nvSpPr>
          <p:cNvPr id="3" name="Text Placeholder 12"/>
          <p:cNvSpPr txBox="1">
            <a:spLocks/>
          </p:cNvSpPr>
          <p:nvPr userDrawn="1"/>
        </p:nvSpPr>
        <p:spPr>
          <a:xfrm>
            <a:off x="695325" y="5842000"/>
            <a:ext cx="7362825" cy="682625"/>
          </a:xfrm>
          <a:prstGeom prst="rect">
            <a:avLst/>
          </a:prstGeom>
        </p:spPr>
        <p:txBody>
          <a:bodyPr/>
          <a:lstStyle>
            <a:lvl1pPr marL="0" indent="0" algn="l" defTabSz="914400" rtl="0" eaLnBrk="1" latinLnBrk="0" hangingPunct="1">
              <a:spcBef>
                <a:spcPct val="20000"/>
              </a:spcBef>
              <a:buFont typeface="Arial" pitchFamily="34" charset="0"/>
              <a:buNone/>
              <a:defRPr sz="3200" kern="1200">
                <a:solidFill>
                  <a:srgbClr val="717073"/>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CA" sz="3000" b="1" dirty="0" smtClean="0"/>
              <a:t>THANK YOU</a:t>
            </a:r>
          </a:p>
        </p:txBody>
      </p:sp>
      <p:sp>
        <p:nvSpPr>
          <p:cNvPr id="4" name="TextBox 3"/>
          <p:cNvSpPr txBox="1">
            <a:spLocks noChangeArrowheads="1"/>
          </p:cNvSpPr>
          <p:nvPr userDrawn="1"/>
        </p:nvSpPr>
        <p:spPr bwMode="auto">
          <a:xfrm>
            <a:off x="647700" y="1733550"/>
            <a:ext cx="72390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charset="-128"/>
              </a:defRPr>
            </a:lvl1pPr>
            <a:lvl2pPr marL="742950" indent="-285750" eaLnBrk="0" hangingPunct="0">
              <a:defRPr>
                <a:solidFill>
                  <a:schemeClr val="tx1"/>
                </a:solidFill>
                <a:latin typeface="Arial" pitchFamily="34" charset="0"/>
                <a:ea typeface="ＭＳ Ｐゴシック" charset="-128"/>
              </a:defRPr>
            </a:lvl2pPr>
            <a:lvl3pPr marL="1143000" indent="-228600" eaLnBrk="0" hangingPunct="0">
              <a:defRPr>
                <a:solidFill>
                  <a:schemeClr val="tx1"/>
                </a:solidFill>
                <a:latin typeface="Arial" pitchFamily="34" charset="0"/>
                <a:ea typeface="ＭＳ Ｐゴシック" charset="-128"/>
              </a:defRPr>
            </a:lvl3pPr>
            <a:lvl4pPr marL="1600200" indent="-228600" eaLnBrk="0" hangingPunct="0">
              <a:defRPr>
                <a:solidFill>
                  <a:schemeClr val="tx1"/>
                </a:solidFill>
                <a:latin typeface="Arial" pitchFamily="34" charset="0"/>
                <a:ea typeface="ＭＳ Ｐゴシック" charset="-128"/>
              </a:defRPr>
            </a:lvl4pPr>
            <a:lvl5pPr marL="2057400" indent="-228600" eaLnBrk="0" hangingPunct="0">
              <a:defRPr>
                <a:solidFill>
                  <a:schemeClr val="tx1"/>
                </a:solidFill>
                <a:latin typeface="Arial"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charset="-128"/>
              </a:defRPr>
            </a:lvl9pPr>
          </a:lstStyle>
          <a:p>
            <a:pPr eaLnBrk="1" hangingPunct="1">
              <a:defRPr/>
            </a:pPr>
            <a:r>
              <a:rPr lang="en-CA" sz="3000" b="1" dirty="0" smtClean="0">
                <a:solidFill>
                  <a:schemeClr val="bg1"/>
                </a:solidFill>
                <a:latin typeface="Calibri" pitchFamily="34" charset="0"/>
              </a:rPr>
              <a:t>Presented By:</a:t>
            </a:r>
          </a:p>
        </p:txBody>
      </p:sp>
      <p:sp>
        <p:nvSpPr>
          <p:cNvPr id="7" name="Text Placeholder 5"/>
          <p:cNvSpPr>
            <a:spLocks noGrp="1"/>
          </p:cNvSpPr>
          <p:nvPr>
            <p:ph type="body" sz="quarter" idx="10"/>
          </p:nvPr>
        </p:nvSpPr>
        <p:spPr>
          <a:xfrm>
            <a:off x="647700" y="2276475"/>
            <a:ext cx="7239000" cy="2133600"/>
          </a:xfrm>
          <a:prstGeom prst="rect">
            <a:avLst/>
          </a:prstGeom>
        </p:spPr>
        <p:txBody>
          <a:bodyPr/>
          <a:lstStyle>
            <a:lvl1pPr marL="0" indent="0">
              <a:buNone/>
              <a:defRPr sz="2400" b="0" baseline="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1812850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Slide_One Presenter">
    <p:spTree>
      <p:nvGrpSpPr>
        <p:cNvPr id="1" name=""/>
        <p:cNvGrpSpPr/>
        <p:nvPr/>
      </p:nvGrpSpPr>
      <p:grpSpPr>
        <a:xfrm>
          <a:off x="0" y="0"/>
          <a:ext cx="0" cy="0"/>
          <a:chOff x="0" y="0"/>
          <a:chExt cx="0" cy="0"/>
        </a:xfrm>
      </p:grpSpPr>
      <p:sp>
        <p:nvSpPr>
          <p:cNvPr id="5" name="Text Placeholder 12"/>
          <p:cNvSpPr txBox="1">
            <a:spLocks/>
          </p:cNvSpPr>
          <p:nvPr userDrawn="1"/>
        </p:nvSpPr>
        <p:spPr>
          <a:xfrm>
            <a:off x="695325" y="5842000"/>
            <a:ext cx="7362825" cy="682625"/>
          </a:xfrm>
          <a:prstGeom prst="rect">
            <a:avLst/>
          </a:prstGeom>
        </p:spPr>
        <p:txBody>
          <a:bodyPr/>
          <a:lstStyle>
            <a:lvl1pPr marL="0" indent="0" algn="l" defTabSz="914400" rtl="0" eaLnBrk="1" latinLnBrk="0" hangingPunct="1">
              <a:spcBef>
                <a:spcPct val="20000"/>
              </a:spcBef>
              <a:buFont typeface="Arial" pitchFamily="34" charset="0"/>
              <a:buNone/>
              <a:defRPr sz="3200" kern="1200">
                <a:solidFill>
                  <a:srgbClr val="717073"/>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CA" sz="3000" b="1" dirty="0" smtClean="0"/>
              <a:t>THANK YOU</a:t>
            </a:r>
          </a:p>
        </p:txBody>
      </p:sp>
      <p:sp>
        <p:nvSpPr>
          <p:cNvPr id="7" name="TextBox 6"/>
          <p:cNvSpPr txBox="1">
            <a:spLocks noChangeArrowheads="1"/>
          </p:cNvSpPr>
          <p:nvPr userDrawn="1"/>
        </p:nvSpPr>
        <p:spPr bwMode="auto">
          <a:xfrm>
            <a:off x="695325" y="3581400"/>
            <a:ext cx="4591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charset="-128"/>
              </a:defRPr>
            </a:lvl1pPr>
            <a:lvl2pPr marL="742950" indent="-285750" eaLnBrk="0" hangingPunct="0">
              <a:defRPr>
                <a:solidFill>
                  <a:schemeClr val="tx1"/>
                </a:solidFill>
                <a:latin typeface="Arial" pitchFamily="34" charset="0"/>
                <a:ea typeface="ＭＳ Ｐゴシック" charset="-128"/>
              </a:defRPr>
            </a:lvl2pPr>
            <a:lvl3pPr marL="1143000" indent="-228600" eaLnBrk="0" hangingPunct="0">
              <a:defRPr>
                <a:solidFill>
                  <a:schemeClr val="tx1"/>
                </a:solidFill>
                <a:latin typeface="Arial" pitchFamily="34" charset="0"/>
                <a:ea typeface="ＭＳ Ｐゴシック" charset="-128"/>
              </a:defRPr>
            </a:lvl3pPr>
            <a:lvl4pPr marL="1600200" indent="-228600" eaLnBrk="0" hangingPunct="0">
              <a:defRPr>
                <a:solidFill>
                  <a:schemeClr val="tx1"/>
                </a:solidFill>
                <a:latin typeface="Arial" pitchFamily="34" charset="0"/>
                <a:ea typeface="ＭＳ Ｐゴシック" charset="-128"/>
              </a:defRPr>
            </a:lvl4pPr>
            <a:lvl5pPr marL="2057400" indent="-228600" eaLnBrk="0" hangingPunct="0">
              <a:defRPr>
                <a:solidFill>
                  <a:schemeClr val="tx1"/>
                </a:solidFill>
                <a:latin typeface="Arial"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charset="-128"/>
              </a:defRPr>
            </a:lvl9pPr>
          </a:lstStyle>
          <a:p>
            <a:pPr eaLnBrk="1" hangingPunct="1">
              <a:defRPr/>
            </a:pPr>
            <a:r>
              <a:rPr lang="en-CA" sz="2400" dirty="0" smtClean="0">
                <a:solidFill>
                  <a:schemeClr val="bg1"/>
                </a:solidFill>
                <a:latin typeface="Calibri" pitchFamily="34" charset="0"/>
              </a:rPr>
              <a:t>www.cwilson.com</a:t>
            </a:r>
          </a:p>
        </p:txBody>
      </p:sp>
      <p:sp>
        <p:nvSpPr>
          <p:cNvPr id="4" name="Text Placeholder 3"/>
          <p:cNvSpPr>
            <a:spLocks noGrp="1"/>
          </p:cNvSpPr>
          <p:nvPr>
            <p:ph type="body" sz="quarter" idx="10"/>
          </p:nvPr>
        </p:nvSpPr>
        <p:spPr>
          <a:xfrm>
            <a:off x="695325" y="2066925"/>
            <a:ext cx="4524375" cy="476250"/>
          </a:xfrm>
          <a:prstGeom prst="rect">
            <a:avLst/>
          </a:prstGeom>
        </p:spPr>
        <p:txBody>
          <a:bodyPr/>
          <a:lstStyle>
            <a:lvl1pPr marL="0" indent="0">
              <a:buNone/>
              <a:defRPr sz="2400" b="1" baseline="0">
                <a:solidFill>
                  <a:schemeClr val="bg1"/>
                </a:solidFill>
              </a:defRPr>
            </a:lvl1pPr>
          </a:lstStyle>
          <a:p>
            <a:pPr lvl="0"/>
            <a:r>
              <a:rPr lang="en-US" smtClean="0"/>
              <a:t>Click to edit Master text styles</a:t>
            </a:r>
          </a:p>
        </p:txBody>
      </p:sp>
      <p:sp>
        <p:nvSpPr>
          <p:cNvPr id="6" name="Text Placeholder 5"/>
          <p:cNvSpPr>
            <a:spLocks noGrp="1"/>
          </p:cNvSpPr>
          <p:nvPr>
            <p:ph type="body" sz="quarter" idx="11"/>
          </p:nvPr>
        </p:nvSpPr>
        <p:spPr>
          <a:xfrm>
            <a:off x="685800" y="2543175"/>
            <a:ext cx="4524375" cy="523875"/>
          </a:xfrm>
          <a:prstGeom prst="rect">
            <a:avLst/>
          </a:prstGeom>
        </p:spPr>
        <p:txBody>
          <a:bodyPr/>
          <a:lstStyle>
            <a:lvl1pPr marL="0" indent="0">
              <a:buNone/>
              <a:defRPr sz="2400" b="0">
                <a:solidFill>
                  <a:schemeClr val="bg1"/>
                </a:solidFill>
              </a:defRPr>
            </a:lvl1pPr>
            <a:lvl2pPr marL="457200" indent="0">
              <a:buNone/>
              <a:defRPr sz="2400">
                <a:solidFill>
                  <a:schemeClr val="bg1"/>
                </a:solidFill>
              </a:defRPr>
            </a:lvl2pPr>
          </a:lstStyle>
          <a:p>
            <a:pPr lvl="0"/>
            <a:r>
              <a:rPr lang="en-US" smtClean="0"/>
              <a:t>Click to edit Master text styles</a:t>
            </a:r>
          </a:p>
        </p:txBody>
      </p:sp>
      <p:sp>
        <p:nvSpPr>
          <p:cNvPr id="10" name="Text Placeholder 9"/>
          <p:cNvSpPr>
            <a:spLocks noGrp="1"/>
          </p:cNvSpPr>
          <p:nvPr>
            <p:ph type="body" sz="quarter" idx="12"/>
          </p:nvPr>
        </p:nvSpPr>
        <p:spPr>
          <a:xfrm>
            <a:off x="695325" y="3067050"/>
            <a:ext cx="4524375" cy="514350"/>
          </a:xfrm>
          <a:prstGeom prst="rect">
            <a:avLst/>
          </a:prstGeom>
        </p:spPr>
        <p:txBody>
          <a:bodyPr/>
          <a:lstStyle>
            <a:lvl1pPr marL="0" indent="0">
              <a:buNone/>
              <a:defRPr sz="24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1986697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Slide_Disclaimer">
    <p:spTree>
      <p:nvGrpSpPr>
        <p:cNvPr id="1" name=""/>
        <p:cNvGrpSpPr/>
        <p:nvPr/>
      </p:nvGrpSpPr>
      <p:grpSpPr>
        <a:xfrm>
          <a:off x="0" y="0"/>
          <a:ext cx="0" cy="0"/>
          <a:chOff x="0" y="0"/>
          <a:chExt cx="0" cy="0"/>
        </a:xfrm>
      </p:grpSpPr>
      <p:sp>
        <p:nvSpPr>
          <p:cNvPr id="3" name="Text Placeholder 12"/>
          <p:cNvSpPr txBox="1">
            <a:spLocks/>
          </p:cNvSpPr>
          <p:nvPr userDrawn="1"/>
        </p:nvSpPr>
        <p:spPr>
          <a:xfrm>
            <a:off x="695325" y="5842000"/>
            <a:ext cx="7362825" cy="682625"/>
          </a:xfrm>
          <a:prstGeom prst="rect">
            <a:avLst/>
          </a:prstGeom>
        </p:spPr>
        <p:txBody>
          <a:bodyPr/>
          <a:lstStyle>
            <a:lvl1pPr marL="0" indent="0" algn="l" defTabSz="914400" rtl="0" eaLnBrk="1" latinLnBrk="0" hangingPunct="1">
              <a:spcBef>
                <a:spcPct val="20000"/>
              </a:spcBef>
              <a:buFont typeface="Arial" pitchFamily="34" charset="0"/>
              <a:buNone/>
              <a:defRPr sz="3200" kern="1200">
                <a:solidFill>
                  <a:srgbClr val="717073"/>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CA" sz="3000" b="1" dirty="0" smtClean="0"/>
              <a:t>THANK YOU</a:t>
            </a:r>
          </a:p>
        </p:txBody>
      </p:sp>
      <p:sp>
        <p:nvSpPr>
          <p:cNvPr id="5" name="TextBox 4"/>
          <p:cNvSpPr txBox="1">
            <a:spLocks noChangeArrowheads="1"/>
          </p:cNvSpPr>
          <p:nvPr userDrawn="1"/>
        </p:nvSpPr>
        <p:spPr bwMode="auto">
          <a:xfrm>
            <a:off x="695325" y="1828800"/>
            <a:ext cx="6067425"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charset="-128"/>
              </a:defRPr>
            </a:lvl1pPr>
            <a:lvl2pPr marL="742950" indent="-285750" eaLnBrk="0" hangingPunct="0">
              <a:defRPr>
                <a:solidFill>
                  <a:schemeClr val="tx1"/>
                </a:solidFill>
                <a:latin typeface="Arial" pitchFamily="34" charset="0"/>
                <a:ea typeface="ＭＳ Ｐゴシック" charset="-128"/>
              </a:defRPr>
            </a:lvl2pPr>
            <a:lvl3pPr marL="1143000" indent="-228600" eaLnBrk="0" hangingPunct="0">
              <a:defRPr>
                <a:solidFill>
                  <a:schemeClr val="tx1"/>
                </a:solidFill>
                <a:latin typeface="Arial" pitchFamily="34" charset="0"/>
                <a:ea typeface="ＭＳ Ｐゴシック" charset="-128"/>
              </a:defRPr>
            </a:lvl3pPr>
            <a:lvl4pPr marL="1600200" indent="-228600" eaLnBrk="0" hangingPunct="0">
              <a:defRPr>
                <a:solidFill>
                  <a:schemeClr val="tx1"/>
                </a:solidFill>
                <a:latin typeface="Arial" pitchFamily="34" charset="0"/>
                <a:ea typeface="ＭＳ Ｐゴシック" charset="-128"/>
              </a:defRPr>
            </a:lvl4pPr>
            <a:lvl5pPr marL="2057400" indent="-228600" eaLnBrk="0" hangingPunct="0">
              <a:defRPr>
                <a:solidFill>
                  <a:schemeClr val="tx1"/>
                </a:solidFill>
                <a:latin typeface="Arial"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charset="-128"/>
              </a:defRPr>
            </a:lvl9pPr>
          </a:lstStyle>
          <a:p>
            <a:pPr eaLnBrk="1" hangingPunct="1">
              <a:spcBef>
                <a:spcPts val="500"/>
              </a:spcBef>
              <a:spcAft>
                <a:spcPts val="500"/>
              </a:spcAft>
              <a:defRPr/>
            </a:pPr>
            <a:r>
              <a:rPr lang="en-US" sz="2000" dirty="0" smtClean="0">
                <a:solidFill>
                  <a:schemeClr val="bg1"/>
                </a:solidFill>
                <a:latin typeface="Calibri" pitchFamily="34" charset="0"/>
              </a:rPr>
              <a:t>These materials are necessarily of a general nature and do not take into consideration any specific matter, client or fact pattern.  </a:t>
            </a:r>
          </a:p>
          <a:p>
            <a:pPr eaLnBrk="1" hangingPunct="1">
              <a:spcBef>
                <a:spcPts val="500"/>
              </a:spcBef>
              <a:spcAft>
                <a:spcPts val="500"/>
              </a:spcAft>
              <a:defRPr/>
            </a:pPr>
            <a:r>
              <a:rPr lang="en-US" sz="2000" dirty="0" smtClean="0">
                <a:solidFill>
                  <a:schemeClr val="bg1"/>
                </a:solidFill>
                <a:latin typeface="Calibri" pitchFamily="34" charset="0"/>
              </a:rPr>
              <a:t>Please direct inquiries or comments to:</a:t>
            </a:r>
          </a:p>
        </p:txBody>
      </p:sp>
      <p:sp>
        <p:nvSpPr>
          <p:cNvPr id="4" name="Text Placeholder 3"/>
          <p:cNvSpPr>
            <a:spLocks noGrp="1"/>
          </p:cNvSpPr>
          <p:nvPr>
            <p:ph type="body" sz="quarter" idx="10"/>
          </p:nvPr>
        </p:nvSpPr>
        <p:spPr>
          <a:xfrm>
            <a:off x="695325" y="3286125"/>
            <a:ext cx="6067425" cy="476250"/>
          </a:xfrm>
          <a:prstGeom prst="rect">
            <a:avLst/>
          </a:prstGeom>
        </p:spPr>
        <p:txBody>
          <a:bodyPr/>
          <a:lstStyle>
            <a:lvl1pPr marL="0" indent="0">
              <a:buNone/>
              <a:defRPr sz="2000" b="0" baseline="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667723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Title Slide">
    <p:spTree>
      <p:nvGrpSpPr>
        <p:cNvPr id="1" name=""/>
        <p:cNvGrpSpPr/>
        <p:nvPr/>
      </p:nvGrpSpPr>
      <p:grpSpPr>
        <a:xfrm>
          <a:off x="0" y="0"/>
          <a:ext cx="0" cy="0"/>
          <a:chOff x="0" y="0"/>
          <a:chExt cx="0" cy="0"/>
        </a:xfrm>
      </p:grpSpPr>
      <p:pic>
        <p:nvPicPr>
          <p:cNvPr id="2" name="Picture 5" descr="ppt_cov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1763" y="325438"/>
            <a:ext cx="8880475" cy="624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472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mple Text Slide">
    <p:spTree>
      <p:nvGrpSpPr>
        <p:cNvPr id="1" name=""/>
        <p:cNvGrpSpPr/>
        <p:nvPr/>
      </p:nvGrpSpPr>
      <p:grpSpPr>
        <a:xfrm>
          <a:off x="0" y="0"/>
          <a:ext cx="0" cy="0"/>
          <a:chOff x="0" y="0"/>
          <a:chExt cx="0" cy="0"/>
        </a:xfrm>
      </p:grpSpPr>
      <p:sp>
        <p:nvSpPr>
          <p:cNvPr id="8" name="Title 1"/>
          <p:cNvSpPr>
            <a:spLocks noGrp="1"/>
          </p:cNvSpPr>
          <p:nvPr>
            <p:ph type="title"/>
          </p:nvPr>
        </p:nvSpPr>
        <p:spPr>
          <a:xfrm>
            <a:off x="333375" y="92075"/>
            <a:ext cx="7951788" cy="784225"/>
          </a:xfrm>
          <a:prstGeom prst="rect">
            <a:avLst/>
          </a:prstGeom>
        </p:spPr>
        <p:txBody>
          <a:bodyPr/>
          <a:lstStyle>
            <a:lvl1pPr>
              <a:defRPr b="1"/>
            </a:lvl1pPr>
          </a:lstStyle>
          <a:p>
            <a:r>
              <a:rPr lang="en-US" dirty="0" smtClean="0"/>
              <a:t>Click to edit Master title style</a:t>
            </a:r>
            <a:endParaRPr lang="en-US" dirty="0"/>
          </a:p>
        </p:txBody>
      </p:sp>
      <p:sp>
        <p:nvSpPr>
          <p:cNvPr id="5" name="Text Placeholder 2"/>
          <p:cNvSpPr>
            <a:spLocks noGrp="1"/>
          </p:cNvSpPr>
          <p:nvPr>
            <p:ph idx="1"/>
          </p:nvPr>
        </p:nvSpPr>
        <p:spPr>
          <a:xfrm>
            <a:off x="323850" y="1312863"/>
            <a:ext cx="7961313" cy="4525963"/>
          </a:xfrm>
          <a:prstGeom prst="rect">
            <a:avLst/>
          </a:prstGeom>
        </p:spPr>
        <p:txBody>
          <a:bodyPr/>
          <a:lstStyle>
            <a:lvl1pPr algn="l" rtl="0" eaLnBrk="0" fontAlgn="base" hangingPunct="0">
              <a:spcBef>
                <a:spcPts val="1200"/>
              </a:spcBef>
              <a:spcAft>
                <a:spcPct val="0"/>
              </a:spcAft>
              <a:buClr>
                <a:srgbClr val="5981BD"/>
              </a:buClr>
              <a:buFont typeface="Arial" pitchFamily="34" charset="0"/>
              <a:defRPr lang="en-CA" sz="2600" kern="1200" noProof="0" dirty="0" smtClean="0">
                <a:solidFill>
                  <a:srgbClr val="595959"/>
                </a:solidFill>
                <a:latin typeface="+mn-lt"/>
                <a:ea typeface="+mn-ea"/>
                <a:cs typeface="+mn-cs"/>
              </a:defRPr>
            </a:lvl1pPr>
            <a:lvl2pPr algn="l" rtl="0" eaLnBrk="0" fontAlgn="base" hangingPunct="0">
              <a:spcBef>
                <a:spcPts val="1200"/>
              </a:spcBef>
              <a:spcAft>
                <a:spcPct val="0"/>
              </a:spcAft>
              <a:buClr>
                <a:srgbClr val="5981BD"/>
              </a:buClr>
              <a:buFont typeface="Arial" pitchFamily="34" charset="0"/>
              <a:defRPr lang="en-CA" sz="2600" kern="1200" noProof="0" dirty="0" smtClean="0">
                <a:solidFill>
                  <a:srgbClr val="595959"/>
                </a:solidFill>
                <a:latin typeface="+mn-lt"/>
                <a:ea typeface="+mn-ea"/>
                <a:cs typeface="+mn-cs"/>
              </a:defRPr>
            </a:lvl2pPr>
            <a:lvl3pPr algn="l" rtl="0" eaLnBrk="0" fontAlgn="base" hangingPunct="0">
              <a:spcBef>
                <a:spcPts val="1200"/>
              </a:spcBef>
              <a:spcAft>
                <a:spcPct val="0"/>
              </a:spcAft>
              <a:buClr>
                <a:srgbClr val="5981BD"/>
              </a:buClr>
              <a:buFont typeface="Arial" pitchFamily="34" charset="0"/>
              <a:defRPr lang="en-CA" sz="2600" kern="1200" noProof="0" dirty="0" smtClean="0">
                <a:solidFill>
                  <a:srgbClr val="595959"/>
                </a:solidFill>
                <a:latin typeface="+mn-lt"/>
                <a:ea typeface="+mn-ea"/>
                <a:cs typeface="+mn-cs"/>
              </a:defRPr>
            </a:lvl3pPr>
            <a:lvl4pPr algn="l" rtl="0" eaLnBrk="0" fontAlgn="base" hangingPunct="0">
              <a:spcBef>
                <a:spcPts val="1200"/>
              </a:spcBef>
              <a:spcAft>
                <a:spcPct val="0"/>
              </a:spcAft>
              <a:buClr>
                <a:srgbClr val="5981BD"/>
              </a:buClr>
              <a:buFont typeface="Arial" pitchFamily="34" charset="0"/>
              <a:defRPr lang="en-CA" sz="2600" kern="1200" noProof="0" dirty="0" smtClean="0">
                <a:solidFill>
                  <a:srgbClr val="595959"/>
                </a:solidFill>
                <a:latin typeface="+mn-lt"/>
                <a:ea typeface="+mn-ea"/>
                <a:cs typeface="+mn-cs"/>
              </a:defRPr>
            </a:lvl4pPr>
          </a:lstStyle>
          <a:p>
            <a:pPr lvl="0"/>
            <a:r>
              <a:rPr lang="en-CA" noProof="0" dirty="0" smtClean="0"/>
              <a:t>First Level</a:t>
            </a:r>
          </a:p>
          <a:p>
            <a:pPr lvl="1"/>
            <a:r>
              <a:rPr lang="en-CA" noProof="0" dirty="0" smtClean="0"/>
              <a:t>Second level</a:t>
            </a:r>
          </a:p>
          <a:p>
            <a:pPr lvl="2"/>
            <a:r>
              <a:rPr lang="en-CA" noProof="0" dirty="0" smtClean="0"/>
              <a:t>Third level</a:t>
            </a:r>
          </a:p>
          <a:p>
            <a:pPr lvl="3"/>
            <a:r>
              <a:rPr lang="en-CA" noProof="0" dirty="0" smtClean="0"/>
              <a:t>Fourth level</a:t>
            </a:r>
          </a:p>
          <a:p>
            <a:pPr lvl="0"/>
            <a:endParaRPr lang="en-CA" noProof="0" dirty="0"/>
          </a:p>
        </p:txBody>
      </p:sp>
      <p:sp>
        <p:nvSpPr>
          <p:cNvPr id="4" name="Slide Number Placeholder 5"/>
          <p:cNvSpPr>
            <a:spLocks noGrp="1"/>
          </p:cNvSpPr>
          <p:nvPr>
            <p:ph type="sldNum" sz="quarter" idx="10"/>
          </p:nvPr>
        </p:nvSpPr>
        <p:spPr/>
        <p:txBody>
          <a:bodyPr/>
          <a:lstStyle>
            <a:lvl1pPr>
              <a:defRPr/>
            </a:lvl1pPr>
          </a:lstStyle>
          <a:p>
            <a:pPr>
              <a:defRPr/>
            </a:pPr>
            <a:fld id="{09F78489-C7FB-4B89-AF0B-B95BEB90BED9}" type="slidenum">
              <a:rPr lang="en-US"/>
              <a:pPr>
                <a:defRPr/>
              </a:pPr>
              <a:t>‹#›</a:t>
            </a:fld>
            <a:endParaRPr lang="en-US" dirty="0"/>
          </a:p>
        </p:txBody>
      </p:sp>
    </p:spTree>
    <p:extLst>
      <p:ext uri="{BB962C8B-B14F-4D97-AF65-F5344CB8AC3E}">
        <p14:creationId xmlns:p14="http://schemas.microsoft.com/office/powerpoint/2010/main" val="4222191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35162"/>
            <a:ext cx="7772400" cy="1362075"/>
          </a:xfrm>
          <a:prstGeom prst="rect">
            <a:avLst/>
          </a:prstGeo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3409156"/>
            <a:ext cx="7772400" cy="1500187"/>
          </a:xfrm>
          <a:prstGeom prst="rect">
            <a:avLst/>
          </a:prstGeom>
        </p:spPr>
        <p:txBody>
          <a:bodyPr/>
          <a:lstStyle>
            <a:lvl1pPr marL="0" indent="0">
              <a:buNone/>
              <a:defRPr sz="2400">
                <a:solidFill>
                  <a:srgbClr val="71707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F5A185C5-06C7-45F6-83ED-BDBC2C103BDF}" type="slidenum">
              <a:rPr lang="en-US"/>
              <a:pPr>
                <a:defRPr/>
              </a:pPr>
              <a:t>‹#›</a:t>
            </a:fld>
            <a:endParaRPr lang="en-US" dirty="0"/>
          </a:p>
        </p:txBody>
      </p:sp>
    </p:spTree>
    <p:extLst>
      <p:ext uri="{BB962C8B-B14F-4D97-AF65-F5344CB8AC3E}">
        <p14:creationId xmlns:p14="http://schemas.microsoft.com/office/powerpoint/2010/main" val="1397256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2425" y="1314450"/>
            <a:ext cx="4038600" cy="4525963"/>
          </a:xfrm>
          <a:prstGeom prst="rect">
            <a:avLst/>
          </a:prstGeom>
        </p:spPr>
        <p:txBody>
          <a:bodyPr/>
          <a:lstStyle>
            <a:lvl1pPr>
              <a:defRPr sz="2600"/>
            </a:lvl1pPr>
            <a:lvl2pPr>
              <a:defRPr sz="2600"/>
            </a:lvl2pPr>
            <a:lvl3pPr>
              <a:defRPr sz="2600"/>
            </a:lvl3pPr>
            <a:lvl4pPr>
              <a:defRPr sz="2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743450" y="1323975"/>
            <a:ext cx="4038600" cy="4525963"/>
          </a:xfrm>
          <a:prstGeom prst="rect">
            <a:avLst/>
          </a:prstGeom>
        </p:spPr>
        <p:txBody>
          <a:bodyPr/>
          <a:lstStyle>
            <a:lvl1pPr algn="l" rtl="0" eaLnBrk="0" fontAlgn="base" hangingPunct="0">
              <a:spcBef>
                <a:spcPts val="1200"/>
              </a:spcBef>
              <a:spcAft>
                <a:spcPct val="0"/>
              </a:spcAft>
              <a:buClr>
                <a:srgbClr val="5981BD"/>
              </a:buClr>
              <a:buFont typeface="Arial" pitchFamily="34" charset="0"/>
              <a:defRPr lang="en-US" sz="2600" kern="1200" dirty="0" smtClean="0">
                <a:solidFill>
                  <a:srgbClr val="595959"/>
                </a:solidFill>
                <a:latin typeface="+mn-lt"/>
                <a:ea typeface="+mn-ea"/>
                <a:cs typeface="+mn-cs"/>
              </a:defRPr>
            </a:lvl1pPr>
            <a:lvl2pPr algn="l" rtl="0" eaLnBrk="0" fontAlgn="base" hangingPunct="0">
              <a:spcBef>
                <a:spcPts val="1200"/>
              </a:spcBef>
              <a:spcAft>
                <a:spcPct val="0"/>
              </a:spcAft>
              <a:buClr>
                <a:srgbClr val="5981BD"/>
              </a:buClr>
              <a:buFont typeface="Arial" pitchFamily="34" charset="0"/>
              <a:defRPr lang="en-US" sz="2600" kern="1200" dirty="0" smtClean="0">
                <a:solidFill>
                  <a:srgbClr val="595959"/>
                </a:solidFill>
                <a:latin typeface="+mn-lt"/>
                <a:ea typeface="+mn-ea"/>
                <a:cs typeface="+mn-cs"/>
              </a:defRPr>
            </a:lvl2pPr>
            <a:lvl3pPr algn="l" rtl="0" eaLnBrk="0" fontAlgn="base" hangingPunct="0">
              <a:spcBef>
                <a:spcPts val="1200"/>
              </a:spcBef>
              <a:spcAft>
                <a:spcPct val="0"/>
              </a:spcAft>
              <a:buClr>
                <a:srgbClr val="5981BD"/>
              </a:buClr>
              <a:buFont typeface="Arial" pitchFamily="34" charset="0"/>
              <a:defRPr lang="en-US" sz="2600" kern="1200" dirty="0" smtClean="0">
                <a:solidFill>
                  <a:srgbClr val="595959"/>
                </a:solidFill>
                <a:latin typeface="+mn-lt"/>
                <a:ea typeface="+mn-ea"/>
                <a:cs typeface="+mn-cs"/>
              </a:defRPr>
            </a:lvl3pPr>
            <a:lvl4pPr algn="l" rtl="0" eaLnBrk="0" fontAlgn="base" hangingPunct="0">
              <a:spcBef>
                <a:spcPts val="1200"/>
              </a:spcBef>
              <a:spcAft>
                <a:spcPct val="0"/>
              </a:spcAft>
              <a:buClr>
                <a:srgbClr val="5981BD"/>
              </a:buClr>
              <a:buFont typeface="Arial" pitchFamily="34" charset="0"/>
              <a:defRPr lang="en-US" sz="2600" kern="1200" dirty="0" smtClean="0">
                <a:solidFill>
                  <a:srgbClr val="595959"/>
                </a:solidFill>
                <a:latin typeface="+mn-lt"/>
                <a:ea typeface="+mn-ea"/>
                <a:cs typeface="+mn-cs"/>
              </a:defRPr>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9" name="Title 1"/>
          <p:cNvSpPr>
            <a:spLocks noGrp="1"/>
          </p:cNvSpPr>
          <p:nvPr>
            <p:ph type="title"/>
          </p:nvPr>
        </p:nvSpPr>
        <p:spPr>
          <a:xfrm>
            <a:off x="333375" y="92075"/>
            <a:ext cx="8229600" cy="784225"/>
          </a:xfrm>
          <a:prstGeom prst="rect">
            <a:avLst/>
          </a:prstGeom>
        </p:spPr>
        <p:txBody>
          <a:bodyPr/>
          <a:lstStyle>
            <a:lvl1pPr>
              <a:defRPr b="1"/>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4FDC150D-DB89-4D08-B2EF-3090A30919CC}" type="slidenum">
              <a:rPr lang="en-US"/>
              <a:pPr>
                <a:defRPr/>
              </a:pPr>
              <a:t>‹#›</a:t>
            </a:fld>
            <a:endParaRPr lang="en-US" dirty="0"/>
          </a:p>
        </p:txBody>
      </p:sp>
    </p:spTree>
    <p:extLst>
      <p:ext uri="{BB962C8B-B14F-4D97-AF65-F5344CB8AC3E}">
        <p14:creationId xmlns:p14="http://schemas.microsoft.com/office/powerpoint/2010/main" val="3684832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3375" y="1316038"/>
            <a:ext cx="4048125" cy="639762"/>
          </a:xfrm>
          <a:prstGeom prst="rect">
            <a:avLst/>
          </a:prstGeom>
        </p:spPr>
        <p:txBody>
          <a:bodyPr anchor="b"/>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33375" y="1955800"/>
            <a:ext cx="4048125" cy="3951288"/>
          </a:xfrm>
          <a:prstGeom prst="rect">
            <a:avLst/>
          </a:prstGeom>
        </p:spPr>
        <p:txBody>
          <a:bodyPr/>
          <a:lstStyle>
            <a:lvl1pPr>
              <a:defRPr sz="2600"/>
            </a:lvl1pPr>
            <a:lvl2pPr>
              <a:defRPr sz="2600"/>
            </a:lvl2pPr>
            <a:lvl3pPr>
              <a:defRPr sz="2600"/>
            </a:lvl3pPr>
            <a:lvl4pPr>
              <a:defRPr sz="2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p:nvPr>
        </p:nvSpPr>
        <p:spPr>
          <a:xfrm>
            <a:off x="4724399" y="1317626"/>
            <a:ext cx="4048125" cy="639762"/>
          </a:xfrm>
          <a:prstGeom prst="rect">
            <a:avLst/>
          </a:prstGeom>
        </p:spPr>
        <p:txBody>
          <a:bodyPr anchor="b"/>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24399" y="1960563"/>
            <a:ext cx="4048126" cy="3951288"/>
          </a:xfrm>
          <a:prstGeom prst="rect">
            <a:avLst/>
          </a:prstGeom>
        </p:spPr>
        <p:txBody>
          <a:bodyPr/>
          <a:lstStyle>
            <a:lvl1pPr algn="l" rtl="0" eaLnBrk="0" fontAlgn="base" hangingPunct="0">
              <a:spcBef>
                <a:spcPts val="1200"/>
              </a:spcBef>
              <a:spcAft>
                <a:spcPct val="0"/>
              </a:spcAft>
              <a:buClr>
                <a:srgbClr val="5981BD"/>
              </a:buClr>
              <a:buFont typeface="Arial" pitchFamily="34" charset="0"/>
              <a:defRPr lang="en-US" sz="2600" kern="1200" dirty="0" smtClean="0">
                <a:solidFill>
                  <a:srgbClr val="595959"/>
                </a:solidFill>
                <a:latin typeface="+mn-lt"/>
                <a:ea typeface="+mn-ea"/>
                <a:cs typeface="+mn-cs"/>
              </a:defRPr>
            </a:lvl1pPr>
            <a:lvl2pPr algn="l" rtl="0" eaLnBrk="0" fontAlgn="base" hangingPunct="0">
              <a:spcBef>
                <a:spcPts val="1200"/>
              </a:spcBef>
              <a:spcAft>
                <a:spcPct val="0"/>
              </a:spcAft>
              <a:buClr>
                <a:srgbClr val="5981BD"/>
              </a:buClr>
              <a:buFont typeface="Arial" pitchFamily="34" charset="0"/>
              <a:defRPr lang="en-US" sz="2600" kern="1200" dirty="0" smtClean="0">
                <a:solidFill>
                  <a:srgbClr val="595959"/>
                </a:solidFill>
                <a:latin typeface="+mn-lt"/>
                <a:ea typeface="+mn-ea"/>
                <a:cs typeface="+mn-cs"/>
              </a:defRPr>
            </a:lvl2pPr>
            <a:lvl3pPr algn="l" rtl="0" eaLnBrk="0" fontAlgn="base" hangingPunct="0">
              <a:spcBef>
                <a:spcPts val="1200"/>
              </a:spcBef>
              <a:spcAft>
                <a:spcPct val="0"/>
              </a:spcAft>
              <a:buClr>
                <a:srgbClr val="5981BD"/>
              </a:buClr>
              <a:buFont typeface="Arial" pitchFamily="34" charset="0"/>
              <a:defRPr lang="en-US" sz="2600" kern="1200" dirty="0" smtClean="0">
                <a:solidFill>
                  <a:srgbClr val="595959"/>
                </a:solidFill>
                <a:latin typeface="+mn-lt"/>
                <a:ea typeface="+mn-ea"/>
                <a:cs typeface="+mn-cs"/>
              </a:defRPr>
            </a:lvl3pPr>
            <a:lvl4pPr algn="l" rtl="0" eaLnBrk="0" fontAlgn="base" hangingPunct="0">
              <a:spcBef>
                <a:spcPts val="1200"/>
              </a:spcBef>
              <a:spcAft>
                <a:spcPct val="0"/>
              </a:spcAft>
              <a:buClr>
                <a:srgbClr val="5981BD"/>
              </a:buClr>
              <a:buFont typeface="Arial" pitchFamily="34" charset="0"/>
              <a:defRPr lang="en-US" sz="2600" kern="1200" dirty="0" smtClean="0">
                <a:solidFill>
                  <a:srgbClr val="595959"/>
                </a:solidFill>
                <a:latin typeface="+mn-lt"/>
                <a:ea typeface="+mn-ea"/>
                <a:cs typeface="+mn-cs"/>
              </a:defRPr>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Title 1"/>
          <p:cNvSpPr>
            <a:spLocks noGrp="1"/>
          </p:cNvSpPr>
          <p:nvPr>
            <p:ph type="title"/>
          </p:nvPr>
        </p:nvSpPr>
        <p:spPr>
          <a:xfrm>
            <a:off x="333375" y="92075"/>
            <a:ext cx="7951788" cy="784225"/>
          </a:xfrm>
          <a:prstGeom prst="rect">
            <a:avLst/>
          </a:prstGeom>
        </p:spPr>
        <p:txBody>
          <a:bodyPr/>
          <a:lstStyle>
            <a:lvl1pPr>
              <a:defRPr b="1"/>
            </a:lvl1pPr>
          </a:lstStyle>
          <a:p>
            <a:r>
              <a:rPr lang="en-US" dirty="0" smtClean="0"/>
              <a:t>Click to edit Master title style</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4640B233-2FDD-43A0-9C6C-98AD182C7CD5}" type="slidenum">
              <a:rPr lang="en-US"/>
              <a:pPr>
                <a:defRPr/>
              </a:pPr>
              <a:t>‹#›</a:t>
            </a:fld>
            <a:endParaRPr lang="en-US" dirty="0"/>
          </a:p>
        </p:txBody>
      </p:sp>
    </p:spTree>
    <p:extLst>
      <p:ext uri="{BB962C8B-B14F-4D97-AF65-F5344CB8AC3E}">
        <p14:creationId xmlns:p14="http://schemas.microsoft.com/office/powerpoint/2010/main" val="2997366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EB20FD14-DB63-4A85-9794-0B7E1348B19D}" type="slidenum">
              <a:rPr lang="en-US"/>
              <a:pPr>
                <a:defRPr/>
              </a:pPr>
              <a:t>‹#›</a:t>
            </a:fld>
            <a:endParaRPr lang="en-US" dirty="0"/>
          </a:p>
        </p:txBody>
      </p:sp>
    </p:spTree>
    <p:extLst>
      <p:ext uri="{BB962C8B-B14F-4D97-AF65-F5344CB8AC3E}">
        <p14:creationId xmlns:p14="http://schemas.microsoft.com/office/powerpoint/2010/main" val="1147269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0475" y="1303338"/>
            <a:ext cx="4991100" cy="4918075"/>
          </a:xfrm>
          <a:prstGeom prst="rect">
            <a:avLst/>
          </a:prstGeom>
        </p:spPr>
        <p:txBody>
          <a:bodyPr/>
          <a:lstStyle>
            <a:lvl1pPr>
              <a:defRPr sz="2600"/>
            </a:lvl1pPr>
            <a:lvl2pPr>
              <a:defRPr sz="2600"/>
            </a:lvl2pPr>
            <a:lvl3pPr>
              <a:defRPr sz="2600"/>
            </a:lvl3pPr>
            <a:lvl4pPr>
              <a:defRPr sz="26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Text Placeholder 3"/>
          <p:cNvSpPr>
            <a:spLocks noGrp="1"/>
          </p:cNvSpPr>
          <p:nvPr>
            <p:ph type="body" sz="half" idx="2"/>
          </p:nvPr>
        </p:nvSpPr>
        <p:spPr>
          <a:xfrm>
            <a:off x="342900" y="2370138"/>
            <a:ext cx="3152775" cy="3756025"/>
          </a:xfrm>
          <a:prstGeom prst="rect">
            <a:avLst/>
          </a:prstGeom>
        </p:spPr>
        <p:txBody>
          <a:bodyPr/>
          <a:lstStyle>
            <a:lvl1pPr marL="0" indent="0">
              <a:buNone/>
              <a:defRPr sz="2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Title 1"/>
          <p:cNvSpPr>
            <a:spLocks noGrp="1"/>
          </p:cNvSpPr>
          <p:nvPr>
            <p:ph type="title"/>
          </p:nvPr>
        </p:nvSpPr>
        <p:spPr>
          <a:xfrm>
            <a:off x="333476" y="30915"/>
            <a:ext cx="8083665" cy="751509"/>
          </a:xfrm>
          <a:prstGeom prst="rect">
            <a:avLst/>
          </a:prstGeom>
        </p:spPr>
        <p:txBody>
          <a:bodyPr anchor="b"/>
          <a:lstStyle>
            <a:lvl1pPr algn="l">
              <a:defRPr sz="3200" b="1"/>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342900" y="1303338"/>
            <a:ext cx="3152775" cy="939800"/>
          </a:xfrm>
        </p:spPr>
        <p:txBody>
          <a:bodyPr/>
          <a:lstStyle>
            <a:lvl1pPr marL="0" indent="0">
              <a:buNone/>
              <a:defRPr b="1"/>
            </a:lvl1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lvl1pPr>
              <a:defRPr/>
            </a:lvl1pPr>
          </a:lstStyle>
          <a:p>
            <a:pPr>
              <a:defRPr/>
            </a:pPr>
            <a:fld id="{7FEC7C9E-AF7D-448C-A2F1-A05BF18AECDE}" type="slidenum">
              <a:rPr lang="en-US"/>
              <a:pPr>
                <a:defRPr/>
              </a:pPr>
              <a:t>‹#›</a:t>
            </a:fld>
            <a:endParaRPr lang="en-US" dirty="0"/>
          </a:p>
        </p:txBody>
      </p:sp>
    </p:spTree>
    <p:extLst>
      <p:ext uri="{BB962C8B-B14F-4D97-AF65-F5344CB8AC3E}">
        <p14:creationId xmlns:p14="http://schemas.microsoft.com/office/powerpoint/2010/main" val="2993631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1132" y="56561"/>
            <a:ext cx="7954032" cy="810705"/>
          </a:xfrm>
          <a:prstGeom prst="rect">
            <a:avLst/>
          </a:prstGeom>
        </p:spPr>
        <p:txBody>
          <a:bodyPr/>
          <a:lstStyle>
            <a:lvl1pPr algn="l">
              <a:defRPr sz="32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819151" y="1047750"/>
            <a:ext cx="7466012" cy="4041775"/>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687399" y="5757863"/>
            <a:ext cx="5759776" cy="528637"/>
          </a:xfrm>
          <a:prstGeom prst="rect">
            <a:avLst/>
          </a:prstGeo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21" name="Text Placeholder 20"/>
          <p:cNvSpPr>
            <a:spLocks noGrp="1"/>
          </p:cNvSpPr>
          <p:nvPr>
            <p:ph type="body" sz="quarter" idx="11"/>
          </p:nvPr>
        </p:nvSpPr>
        <p:spPr>
          <a:xfrm>
            <a:off x="1687399" y="5232400"/>
            <a:ext cx="5759776" cy="525463"/>
          </a:xfrm>
        </p:spPr>
        <p:txBody>
          <a:bodyPr/>
          <a:lstStyle>
            <a:lvl1pPr marL="0" indent="0">
              <a:buNone/>
              <a:defRPr b="1"/>
            </a:lvl1pPr>
          </a:lstStyle>
          <a:p>
            <a:pPr lvl="0"/>
            <a:r>
              <a:rPr lang="en-US" dirty="0" smtClean="0"/>
              <a:t>Click to edit Master text styles</a:t>
            </a: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74B2EDBE-2777-47C7-877B-5A160631D3D3}" type="slidenum">
              <a:rPr lang="en-US"/>
              <a:pPr>
                <a:defRPr/>
              </a:pPr>
              <a:t>‹#›</a:t>
            </a:fld>
            <a:endParaRPr lang="en-US" dirty="0"/>
          </a:p>
        </p:txBody>
      </p:sp>
    </p:spTree>
    <p:extLst>
      <p:ext uri="{BB962C8B-B14F-4D97-AF65-F5344CB8AC3E}">
        <p14:creationId xmlns:p14="http://schemas.microsoft.com/office/powerpoint/2010/main" val="11004865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2.jpeg"/><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5" descr="ppt_cover.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1763" y="325438"/>
            <a:ext cx="8880475" cy="624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00" r:id="rId1"/>
    <p:sldLayoutId id="214748460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22238" y="6423025"/>
            <a:ext cx="8918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8"/>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12713" y="801688"/>
            <a:ext cx="89185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itle Placeholder 1"/>
          <p:cNvSpPr>
            <a:spLocks noGrp="1"/>
          </p:cNvSpPr>
          <p:nvPr>
            <p:ph type="title"/>
          </p:nvPr>
        </p:nvSpPr>
        <p:spPr bwMode="auto">
          <a:xfrm>
            <a:off x="323850" y="112713"/>
            <a:ext cx="7961313"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3" name="Text Placeholder 2"/>
          <p:cNvSpPr>
            <a:spLocks noGrp="1"/>
          </p:cNvSpPr>
          <p:nvPr>
            <p:ph type="body" idx="1"/>
          </p:nvPr>
        </p:nvSpPr>
        <p:spPr bwMode="auto">
          <a:xfrm>
            <a:off x="323850" y="1331913"/>
            <a:ext cx="796131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smtClean="0"/>
              <a:t>First Level</a:t>
            </a:r>
          </a:p>
          <a:p>
            <a:pPr lvl="1"/>
            <a:r>
              <a:rPr lang="en-CA" smtClean="0"/>
              <a:t>Second level</a:t>
            </a:r>
          </a:p>
          <a:p>
            <a:pPr lvl="2"/>
            <a:r>
              <a:rPr lang="en-CA" smtClean="0"/>
              <a:t>Third level</a:t>
            </a:r>
          </a:p>
          <a:p>
            <a:pPr lvl="3"/>
            <a:r>
              <a:rPr lang="en-CA" smtClean="0"/>
              <a:t>Fourth level</a:t>
            </a:r>
          </a:p>
          <a:p>
            <a:pPr lvl="0"/>
            <a:endParaRPr lang="en-CA" smtClean="0"/>
          </a:p>
        </p:txBody>
      </p:sp>
      <p:sp>
        <p:nvSpPr>
          <p:cNvPr id="7" name="Slide Number Placeholder 5"/>
          <p:cNvSpPr>
            <a:spLocks noGrp="1"/>
          </p:cNvSpPr>
          <p:nvPr>
            <p:ph type="sldNum" sz="quarter" idx="4"/>
          </p:nvPr>
        </p:nvSpPr>
        <p:spPr>
          <a:xfrm>
            <a:off x="8285163" y="6440488"/>
            <a:ext cx="709612" cy="268287"/>
          </a:xfrm>
          <a:prstGeom prst="rect">
            <a:avLst/>
          </a:prstGeom>
        </p:spPr>
        <p:txBody>
          <a:bodyPr vert="horz" wrap="square" lIns="91440" tIns="45720" rIns="91440" bIns="45720" numCol="1" anchor="t" anchorCtr="0" compatLnSpc="1">
            <a:prstTxWarp prst="textNoShape">
              <a:avLst/>
            </a:prstTxWarp>
          </a:bodyPr>
          <a:lstStyle>
            <a:lvl1pPr algn="ctr">
              <a:defRPr sz="1200">
                <a:solidFill>
                  <a:srgbClr val="FFFFFF"/>
                </a:solidFill>
                <a:latin typeface="Calibri" pitchFamily="34" charset="0"/>
                <a:cs typeface="Calibri" pitchFamily="34" charset="0"/>
              </a:defRPr>
            </a:lvl1pPr>
          </a:lstStyle>
          <a:p>
            <a:pPr>
              <a:defRPr/>
            </a:pPr>
            <a:fld id="{A0288644-C873-4F73-896B-D9EE5DA03BD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601" r:id="rId1"/>
    <p:sldLayoutId id="2147484602" r:id="rId2"/>
    <p:sldLayoutId id="2147484603" r:id="rId3"/>
    <p:sldLayoutId id="2147484604" r:id="rId4"/>
    <p:sldLayoutId id="2147484605" r:id="rId5"/>
    <p:sldLayoutId id="2147484606" r:id="rId6"/>
    <p:sldLayoutId id="2147484607" r:id="rId7"/>
    <p:sldLayoutId id="2147484614" r:id="rId8"/>
    <p:sldLayoutId id="2147484615" r:id="rId9"/>
  </p:sldLayoutIdLst>
  <p:timing>
    <p:tnLst>
      <p:par>
        <p:cTn id="1" dur="indefinite" restart="never" nodeType="tmRoot"/>
      </p:par>
    </p:tnLst>
  </p:timing>
  <p:hf hdr="0" ftr="0" dt="0"/>
  <p:txStyles>
    <p:titleStyle>
      <a:lvl1pPr algn="l" rtl="0" eaLnBrk="0" fontAlgn="base" hangingPunct="0">
        <a:spcBef>
          <a:spcPct val="0"/>
        </a:spcBef>
        <a:spcAft>
          <a:spcPct val="0"/>
        </a:spcAft>
        <a:defRPr sz="3200" b="1" kern="1200">
          <a:solidFill>
            <a:srgbClr val="717073"/>
          </a:solidFill>
          <a:latin typeface="Calibri" pitchFamily="34" charset="0"/>
          <a:ea typeface="+mj-ea"/>
          <a:cs typeface="Calibri" pitchFamily="34" charset="0"/>
        </a:defRPr>
      </a:lvl1pPr>
      <a:lvl2pPr algn="l" rtl="0" eaLnBrk="0" fontAlgn="base" hangingPunct="0">
        <a:spcBef>
          <a:spcPct val="0"/>
        </a:spcBef>
        <a:spcAft>
          <a:spcPct val="0"/>
        </a:spcAft>
        <a:defRPr sz="3200" b="1">
          <a:solidFill>
            <a:srgbClr val="717073"/>
          </a:solidFill>
          <a:latin typeface="Calibri" pitchFamily="34" charset="0"/>
          <a:cs typeface="Calibri" pitchFamily="34" charset="0"/>
        </a:defRPr>
      </a:lvl2pPr>
      <a:lvl3pPr algn="l" rtl="0" eaLnBrk="0" fontAlgn="base" hangingPunct="0">
        <a:spcBef>
          <a:spcPct val="0"/>
        </a:spcBef>
        <a:spcAft>
          <a:spcPct val="0"/>
        </a:spcAft>
        <a:defRPr sz="3200" b="1">
          <a:solidFill>
            <a:srgbClr val="717073"/>
          </a:solidFill>
          <a:latin typeface="Calibri" pitchFamily="34" charset="0"/>
          <a:cs typeface="Calibri" pitchFamily="34" charset="0"/>
        </a:defRPr>
      </a:lvl3pPr>
      <a:lvl4pPr algn="l" rtl="0" eaLnBrk="0" fontAlgn="base" hangingPunct="0">
        <a:spcBef>
          <a:spcPct val="0"/>
        </a:spcBef>
        <a:spcAft>
          <a:spcPct val="0"/>
        </a:spcAft>
        <a:defRPr sz="3200" b="1">
          <a:solidFill>
            <a:srgbClr val="717073"/>
          </a:solidFill>
          <a:latin typeface="Calibri" pitchFamily="34" charset="0"/>
          <a:cs typeface="Calibri" pitchFamily="34" charset="0"/>
        </a:defRPr>
      </a:lvl4pPr>
      <a:lvl5pPr algn="l" rtl="0" eaLnBrk="0" fontAlgn="base" hangingPunct="0">
        <a:spcBef>
          <a:spcPct val="0"/>
        </a:spcBef>
        <a:spcAft>
          <a:spcPct val="0"/>
        </a:spcAft>
        <a:defRPr sz="3200" b="1">
          <a:solidFill>
            <a:srgbClr val="717073"/>
          </a:solidFill>
          <a:latin typeface="Calibri" pitchFamily="34" charset="0"/>
          <a:cs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ts val="1200"/>
        </a:spcBef>
        <a:spcAft>
          <a:spcPct val="0"/>
        </a:spcAft>
        <a:buClr>
          <a:srgbClr val="5981BD"/>
        </a:buClr>
        <a:buFont typeface="Arial" pitchFamily="34" charset="0"/>
        <a:buChar char="•"/>
        <a:defRPr sz="2600" kern="1200">
          <a:solidFill>
            <a:srgbClr val="595959"/>
          </a:solidFill>
          <a:latin typeface="+mn-lt"/>
          <a:ea typeface="+mn-ea"/>
          <a:cs typeface="+mn-cs"/>
        </a:defRPr>
      </a:lvl1pPr>
      <a:lvl2pPr marL="742950" indent="-285750" algn="l" rtl="0" eaLnBrk="0" fontAlgn="base" hangingPunct="0">
        <a:spcBef>
          <a:spcPts val="1200"/>
        </a:spcBef>
        <a:spcAft>
          <a:spcPct val="0"/>
        </a:spcAft>
        <a:buClr>
          <a:srgbClr val="5981BD"/>
        </a:buClr>
        <a:buFont typeface="Arial" pitchFamily="34" charset="0"/>
        <a:buChar char="–"/>
        <a:defRPr sz="2600" kern="1200">
          <a:solidFill>
            <a:srgbClr val="595959"/>
          </a:solidFill>
          <a:latin typeface="+mn-lt"/>
          <a:ea typeface="+mn-ea"/>
          <a:cs typeface="+mn-cs"/>
        </a:defRPr>
      </a:lvl2pPr>
      <a:lvl3pPr marL="1143000" indent="-228600" algn="l" rtl="0" eaLnBrk="0" fontAlgn="base" hangingPunct="0">
        <a:spcBef>
          <a:spcPts val="1200"/>
        </a:spcBef>
        <a:spcAft>
          <a:spcPct val="0"/>
        </a:spcAft>
        <a:buClr>
          <a:srgbClr val="5981BD"/>
        </a:buClr>
        <a:buFont typeface="Arial" pitchFamily="34" charset="0"/>
        <a:buChar char="•"/>
        <a:defRPr sz="2600" kern="1200">
          <a:solidFill>
            <a:srgbClr val="595959"/>
          </a:solidFill>
          <a:latin typeface="+mn-lt"/>
          <a:ea typeface="+mn-ea"/>
          <a:cs typeface="+mn-cs"/>
        </a:defRPr>
      </a:lvl3pPr>
      <a:lvl4pPr marL="1600200" indent="-228600" algn="l" rtl="0" eaLnBrk="0" fontAlgn="base" hangingPunct="0">
        <a:spcBef>
          <a:spcPts val="1200"/>
        </a:spcBef>
        <a:spcAft>
          <a:spcPct val="0"/>
        </a:spcAft>
        <a:buClr>
          <a:srgbClr val="5981BD"/>
        </a:buClr>
        <a:buFont typeface="Arial" pitchFamily="34" charset="0"/>
        <a:buChar char="–"/>
        <a:defRPr sz="2600" kern="1200">
          <a:solidFill>
            <a:srgbClr val="595959"/>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5" descr="ppt_cover.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31763" y="325438"/>
            <a:ext cx="8880475" cy="624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09" r:id="rId1"/>
    <p:sldLayoutId id="2147484610" r:id="rId2"/>
    <p:sldLayoutId id="2147484611" r:id="rId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bwMode="auto">
          <a:xfrm>
            <a:off x="704850" y="2079625"/>
            <a:ext cx="7381875"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dirty="0" smtClean="0"/>
              <a:t>THE RIGHTS AND WRONGS</a:t>
            </a:r>
            <a:endParaRPr lang="en-CA" dirty="0" smtClean="0"/>
          </a:p>
        </p:txBody>
      </p:sp>
      <p:sp>
        <p:nvSpPr>
          <p:cNvPr id="8195" name="Subtitle 2"/>
          <p:cNvSpPr>
            <a:spLocks noGrp="1"/>
          </p:cNvSpPr>
          <p:nvPr>
            <p:ph type="subTitle" idx="1"/>
          </p:nvPr>
        </p:nvSpPr>
        <p:spPr bwMode="auto">
          <a:xfrm>
            <a:off x="704850" y="3581400"/>
            <a:ext cx="7362825" cy="882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dirty="0" smtClean="0"/>
              <a:t>How to Deal with Smoking in a Strat</a:t>
            </a:r>
            <a:r>
              <a:rPr lang="en-CA" dirty="0" smtClean="0"/>
              <a:t>a Corporation</a:t>
            </a:r>
            <a:endParaRPr lang="en-CA" dirty="0" smtClean="0"/>
          </a:p>
        </p:txBody>
      </p:sp>
      <p:sp>
        <p:nvSpPr>
          <p:cNvPr id="8196" name="Text Placeholder 3"/>
          <p:cNvSpPr>
            <a:spLocks noGrp="1"/>
          </p:cNvSpPr>
          <p:nvPr>
            <p:ph type="body" sz="quarter" idx="10"/>
          </p:nvPr>
        </p:nvSpPr>
        <p:spPr bwMode="auto">
          <a:xfrm>
            <a:off x="704850" y="5651500"/>
            <a:ext cx="7362825" cy="293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dirty="0" smtClean="0"/>
              <a:t>November 12, </a:t>
            </a:r>
            <a:r>
              <a:rPr lang="en-CA" dirty="0" smtClean="0"/>
              <a:t>2015</a:t>
            </a:r>
          </a:p>
        </p:txBody>
      </p:sp>
      <p:sp>
        <p:nvSpPr>
          <p:cNvPr id="8197" name="Text Placeholder 4"/>
          <p:cNvSpPr>
            <a:spLocks noGrp="1"/>
          </p:cNvSpPr>
          <p:nvPr>
            <p:ph type="body" sz="quarter" idx="11"/>
          </p:nvPr>
        </p:nvSpPr>
        <p:spPr bwMode="auto">
          <a:xfrm>
            <a:off x="704850" y="5945188"/>
            <a:ext cx="7362825" cy="268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dirty="0" smtClean="0"/>
              <a:t>Presented by: </a:t>
            </a:r>
            <a:r>
              <a:rPr lang="en-CA" dirty="0" smtClean="0"/>
              <a:t>Veronica P. Franco</a:t>
            </a:r>
            <a:endParaRPr lang="en-CA" dirty="0" smtClean="0"/>
          </a:p>
        </p:txBody>
      </p:sp>
      <p:sp>
        <p:nvSpPr>
          <p:cNvPr id="8198" name="Text Placeholder 5"/>
          <p:cNvSpPr>
            <a:spLocks noGrp="1"/>
          </p:cNvSpPr>
          <p:nvPr>
            <p:ph type="body" sz="quarter" idx="12"/>
          </p:nvPr>
        </p:nvSpPr>
        <p:spPr bwMode="auto">
          <a:xfrm>
            <a:off x="704850" y="6213475"/>
            <a:ext cx="7362825" cy="309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dirty="0" smtClean="0"/>
              <a:t>CCI – Vancouver Chapter</a:t>
            </a:r>
            <a:endParaRPr lang="en-CA" dirty="0" smtClean="0"/>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Provincial legislation that impacts smoking	(Cont’d)</a:t>
            </a:r>
          </a:p>
        </p:txBody>
      </p:sp>
      <p:sp>
        <p:nvSpPr>
          <p:cNvPr id="3" name="Content Placeholder 2"/>
          <p:cNvSpPr>
            <a:spLocks noGrp="1"/>
          </p:cNvSpPr>
          <p:nvPr>
            <p:ph idx="1"/>
          </p:nvPr>
        </p:nvSpPr>
        <p:spPr/>
        <p:txBody>
          <a:bodyPr/>
          <a:lstStyle/>
          <a:p>
            <a:r>
              <a:rPr lang="en-US" b="1" dirty="0" err="1" smtClean="0"/>
              <a:t>Vaping</a:t>
            </a:r>
            <a:r>
              <a:rPr lang="en-US" dirty="0" smtClean="0"/>
              <a:t>: Bill 14 which has been approved amends the </a:t>
            </a:r>
            <a:r>
              <a:rPr lang="en-US" i="1" dirty="0" smtClean="0"/>
              <a:t>Tobacco Control Act</a:t>
            </a:r>
            <a:r>
              <a:rPr lang="en-US" dirty="0" smtClean="0"/>
              <a:t> to apply similar restrictions as cigarette smoking while recognizing that </a:t>
            </a:r>
            <a:r>
              <a:rPr lang="en-US" dirty="0" err="1" smtClean="0"/>
              <a:t>ecigarettes</a:t>
            </a:r>
            <a:r>
              <a:rPr lang="en-US" dirty="0" smtClean="0"/>
              <a:t> are used for smoking cessation; regulations will bring those amendments into force.</a:t>
            </a:r>
          </a:p>
          <a:p>
            <a:r>
              <a:rPr lang="en-US" b="1" dirty="0" smtClean="0"/>
              <a:t>Marijuana Smoking</a:t>
            </a:r>
            <a:r>
              <a:rPr lang="en-US" dirty="0" smtClean="0"/>
              <a:t>: Assuming the federal government does “legalize” marijuana, will the provincial government amend the </a:t>
            </a:r>
            <a:r>
              <a:rPr lang="en-US" i="1" dirty="0" smtClean="0"/>
              <a:t>Tobacco Control Act</a:t>
            </a:r>
            <a:r>
              <a:rPr lang="en-US" dirty="0" smtClean="0"/>
              <a:t> to deal with marijuana smoke?</a:t>
            </a:r>
            <a:endParaRPr lang="en-US" dirty="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10</a:t>
            </a:fld>
            <a:endParaRPr lang="en-US" dirty="0"/>
          </a:p>
        </p:txBody>
      </p:sp>
    </p:spTree>
    <p:extLst>
      <p:ext uri="{BB962C8B-B14F-4D97-AF65-F5344CB8AC3E}">
        <p14:creationId xmlns:p14="http://schemas.microsoft.com/office/powerpoint/2010/main" val="3171119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eaLnBrk="1" hangingPunct="1">
              <a:tabLst>
                <a:tab pos="568325" algn="l"/>
              </a:tabLst>
            </a:pPr>
            <a:r>
              <a:rPr lang="en-US" sz="2800" b="1" dirty="0" smtClean="0"/>
              <a:t>Federal legislation that impacts smoking </a:t>
            </a:r>
          </a:p>
        </p:txBody>
      </p:sp>
      <p:sp>
        <p:nvSpPr>
          <p:cNvPr id="70659" name="Rectangle 3"/>
          <p:cNvSpPr>
            <a:spLocks noGrp="1" noChangeArrowheads="1"/>
          </p:cNvSpPr>
          <p:nvPr>
            <p:ph idx="1"/>
          </p:nvPr>
        </p:nvSpPr>
        <p:spPr/>
        <p:txBody>
          <a:bodyPr/>
          <a:lstStyle/>
          <a:p>
            <a:pPr marL="0" indent="0" eaLnBrk="1" hangingPunct="1">
              <a:buNone/>
              <a:tabLst>
                <a:tab pos="568325" algn="l"/>
                <a:tab pos="1025525" algn="l"/>
                <a:tab pos="1482725" algn="l"/>
                <a:tab pos="1939925" algn="l"/>
                <a:tab pos="2397125" algn="l"/>
              </a:tabLst>
            </a:pPr>
            <a:r>
              <a:rPr lang="en-US" sz="1800" dirty="0" smtClean="0"/>
              <a:t/>
            </a:r>
            <a:br>
              <a:rPr lang="en-US" sz="1800" dirty="0" smtClean="0"/>
            </a:br>
            <a:r>
              <a:rPr lang="en-US" sz="1800" b="1" i="1" dirty="0" smtClean="0"/>
              <a:t>Controlled Drugs and Substances Act</a:t>
            </a:r>
            <a:r>
              <a:rPr lang="en-US" sz="1800" dirty="0" smtClean="0"/>
              <a:t>, S.C. 1996, c. 19</a:t>
            </a:r>
          </a:p>
          <a:p>
            <a:pPr marL="1347788" lvl="1" indent="-885825" eaLnBrk="1" hangingPunct="1">
              <a:buFont typeface="Times" charset="0"/>
              <a:buNone/>
              <a:tabLst>
                <a:tab pos="568325" algn="l"/>
                <a:tab pos="798513" algn="l"/>
                <a:tab pos="1482725" algn="l"/>
                <a:tab pos="1939925" algn="l"/>
                <a:tab pos="2397125" algn="l"/>
              </a:tabLst>
            </a:pPr>
            <a:r>
              <a:rPr lang="en-US" sz="1800" dirty="0" smtClean="0"/>
              <a:t>4. 	(1) 	Except as authorized under the regulations, no person shall possess a substance included in Schedule I, II or III.</a:t>
            </a:r>
          </a:p>
          <a:p>
            <a:pPr marL="0" indent="0" eaLnBrk="1" hangingPunct="1">
              <a:tabLst>
                <a:tab pos="568325" algn="l"/>
                <a:tab pos="1025525" algn="l"/>
                <a:tab pos="1482725" algn="l"/>
                <a:tab pos="1939925" algn="l"/>
                <a:tab pos="2397125" algn="l"/>
              </a:tabLst>
            </a:pPr>
            <a:endParaRPr lang="en-US" sz="1800" b="1" dirty="0" smtClean="0"/>
          </a:p>
          <a:p>
            <a:pPr marL="400050" lvl="1" indent="0" eaLnBrk="1" hangingPunct="1">
              <a:buFontTx/>
              <a:buNone/>
              <a:tabLst>
                <a:tab pos="568325" algn="l"/>
                <a:tab pos="1025525" algn="l"/>
                <a:tab pos="1482725" algn="l"/>
                <a:tab pos="1939925" algn="l"/>
                <a:tab pos="2397125" algn="l"/>
              </a:tabLst>
            </a:pPr>
            <a:r>
              <a:rPr lang="en-US" sz="1800" dirty="0" smtClean="0"/>
              <a:t>Marijuana and its derivatives are Schedule II drugs.</a:t>
            </a:r>
          </a:p>
          <a:p>
            <a:pPr marL="0" indent="0" eaLnBrk="1" hangingPunct="1">
              <a:tabLst>
                <a:tab pos="568325" algn="l"/>
                <a:tab pos="1025525" algn="l"/>
                <a:tab pos="1482725" algn="l"/>
                <a:tab pos="1939925" algn="l"/>
                <a:tab pos="2397125" algn="l"/>
              </a:tabLst>
            </a:pPr>
            <a:endParaRPr lang="en-US" sz="1800" dirty="0" smtClean="0"/>
          </a:p>
          <a:p>
            <a:pPr marL="0" indent="0" eaLnBrk="1" hangingPunct="1">
              <a:buNone/>
              <a:tabLst>
                <a:tab pos="568325" algn="l"/>
                <a:tab pos="1025525" algn="l"/>
                <a:tab pos="1482725" algn="l"/>
                <a:tab pos="1939925" algn="l"/>
                <a:tab pos="2397125" algn="l"/>
              </a:tabLst>
            </a:pPr>
            <a:r>
              <a:rPr lang="en-US" sz="1800" b="1" dirty="0" smtClean="0"/>
              <a:t>Exception</a:t>
            </a:r>
            <a:r>
              <a:rPr lang="en-US" sz="1800" dirty="0" smtClean="0"/>
              <a:t>: 	A person can apply under section 4 of the </a:t>
            </a:r>
            <a:r>
              <a:rPr lang="en-US" sz="1800" b="1" i="1" dirty="0" smtClean="0"/>
              <a:t>Marijuana Medical Access Regulation</a:t>
            </a:r>
            <a:r>
              <a:rPr lang="en-US" sz="1800" dirty="0" smtClean="0"/>
              <a:t>, SOR/2001 – 227 for an authorization to possess dried marijuana for a medical purpose. Once that authorization is granted, section 2 permits possession of marijuana, which means it can be smoked with impunity.</a:t>
            </a:r>
          </a:p>
          <a:p>
            <a:pPr marL="0" indent="0" eaLnBrk="1" hangingPunct="1">
              <a:tabLst>
                <a:tab pos="568325" algn="l"/>
                <a:tab pos="1025525" algn="l"/>
                <a:tab pos="1482725" algn="l"/>
                <a:tab pos="1939925" algn="l"/>
                <a:tab pos="2397125" algn="l"/>
              </a:tabLst>
            </a:pPr>
            <a:endParaRPr lang="en-US" sz="1800" dirty="0" smtClean="0"/>
          </a:p>
        </p:txBody>
      </p:sp>
      <p:sp>
        <p:nvSpPr>
          <p:cNvPr id="24578"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bg1"/>
                </a:solidFill>
                <a:latin typeface="Arial" charset="0"/>
                <a:ea typeface="ＭＳ Ｐゴシック" charset="-128"/>
              </a:defRPr>
            </a:lvl1pPr>
            <a:lvl2pPr marL="37931725" indent="-37474525">
              <a:defRPr sz="1700">
                <a:solidFill>
                  <a:schemeClr val="bg1"/>
                </a:solidFill>
                <a:latin typeface="Arial" charset="0"/>
                <a:ea typeface="ＭＳ Ｐゴシック" charset="-128"/>
              </a:defRPr>
            </a:lvl2pPr>
            <a:lvl3pPr>
              <a:defRPr sz="1700">
                <a:solidFill>
                  <a:schemeClr val="bg1"/>
                </a:solidFill>
                <a:latin typeface="Arial" charset="0"/>
                <a:ea typeface="ＭＳ Ｐゴシック" charset="-128"/>
              </a:defRPr>
            </a:lvl3pPr>
            <a:lvl4pPr>
              <a:defRPr sz="1700">
                <a:solidFill>
                  <a:schemeClr val="bg1"/>
                </a:solidFill>
                <a:latin typeface="Arial" charset="0"/>
                <a:ea typeface="ＭＳ Ｐゴシック" charset="-128"/>
              </a:defRPr>
            </a:lvl4pPr>
            <a:lvl5pPr>
              <a:defRPr sz="1700">
                <a:solidFill>
                  <a:schemeClr val="bg1"/>
                </a:solidFill>
                <a:latin typeface="Arial" charset="0"/>
                <a:ea typeface="ＭＳ Ｐゴシック" charset="-128"/>
              </a:defRPr>
            </a:lvl5pPr>
            <a:lvl6pPr marL="457200" eaLnBrk="0" fontAlgn="base" hangingPunct="0">
              <a:spcBef>
                <a:spcPct val="0"/>
              </a:spcBef>
              <a:spcAft>
                <a:spcPct val="0"/>
              </a:spcAft>
              <a:defRPr sz="1700">
                <a:solidFill>
                  <a:schemeClr val="bg1"/>
                </a:solidFill>
                <a:latin typeface="Arial" charset="0"/>
                <a:ea typeface="ＭＳ Ｐゴシック" charset="-128"/>
              </a:defRPr>
            </a:lvl6pPr>
            <a:lvl7pPr marL="914400" eaLnBrk="0" fontAlgn="base" hangingPunct="0">
              <a:spcBef>
                <a:spcPct val="0"/>
              </a:spcBef>
              <a:spcAft>
                <a:spcPct val="0"/>
              </a:spcAft>
              <a:defRPr sz="1700">
                <a:solidFill>
                  <a:schemeClr val="bg1"/>
                </a:solidFill>
                <a:latin typeface="Arial" charset="0"/>
                <a:ea typeface="ＭＳ Ｐゴシック" charset="-128"/>
              </a:defRPr>
            </a:lvl7pPr>
            <a:lvl8pPr marL="1371600" eaLnBrk="0" fontAlgn="base" hangingPunct="0">
              <a:spcBef>
                <a:spcPct val="0"/>
              </a:spcBef>
              <a:spcAft>
                <a:spcPct val="0"/>
              </a:spcAft>
              <a:defRPr sz="1700">
                <a:solidFill>
                  <a:schemeClr val="bg1"/>
                </a:solidFill>
                <a:latin typeface="Arial" charset="0"/>
                <a:ea typeface="ＭＳ Ｐゴシック" charset="-128"/>
              </a:defRPr>
            </a:lvl8pPr>
            <a:lvl9pPr marL="1828800" eaLnBrk="0" fontAlgn="base" hangingPunct="0">
              <a:spcBef>
                <a:spcPct val="0"/>
              </a:spcBef>
              <a:spcAft>
                <a:spcPct val="0"/>
              </a:spcAft>
              <a:defRPr sz="1700">
                <a:solidFill>
                  <a:schemeClr val="bg1"/>
                </a:solidFill>
                <a:latin typeface="Arial" charset="0"/>
                <a:ea typeface="ＭＳ Ｐゴシック" charset="-128"/>
              </a:defRPr>
            </a:lvl9pPr>
          </a:lstStyle>
          <a:p>
            <a:fld id="{79BF6767-CF28-42EE-9F3C-4D191BB83AE5}" type="slidenum">
              <a:rPr lang="en-US" sz="1800"/>
              <a:pPr/>
              <a:t>11</a:t>
            </a:fld>
            <a:endParaRPr lang="en-US" sz="1400">
              <a:solidFill>
                <a:schemeClr val="tx1"/>
              </a:solidFill>
            </a:endParaRPr>
          </a:p>
        </p:txBody>
      </p:sp>
    </p:spTree>
    <p:extLst>
      <p:ext uri="{BB962C8B-B14F-4D97-AF65-F5344CB8AC3E}">
        <p14:creationId xmlns:p14="http://schemas.microsoft.com/office/powerpoint/2010/main" val="901375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eaLnBrk="1" hangingPunct="1">
              <a:tabLst>
                <a:tab pos="568325" algn="l"/>
              </a:tabLst>
            </a:pPr>
            <a:r>
              <a:rPr lang="en-US" sz="2800" b="1" dirty="0" smtClean="0"/>
              <a:t>Municipal Bylaws that impact smoking</a:t>
            </a:r>
          </a:p>
        </p:txBody>
      </p:sp>
      <p:sp>
        <p:nvSpPr>
          <p:cNvPr id="26628" name="Rectangle 3"/>
          <p:cNvSpPr>
            <a:spLocks noGrp="1" noChangeArrowheads="1"/>
          </p:cNvSpPr>
          <p:nvPr>
            <p:ph idx="1"/>
          </p:nvPr>
        </p:nvSpPr>
        <p:spPr/>
        <p:txBody>
          <a:bodyPr/>
          <a:lstStyle/>
          <a:p>
            <a:pPr marL="0" indent="0" eaLnBrk="1" hangingPunct="1">
              <a:buNone/>
              <a:tabLst>
                <a:tab pos="568325" algn="l"/>
                <a:tab pos="1025525" algn="l"/>
                <a:tab pos="1482725" algn="l"/>
                <a:tab pos="1939925" algn="l"/>
              </a:tabLst>
            </a:pPr>
            <a:r>
              <a:rPr lang="en-US" sz="1800" dirty="0" smtClean="0"/>
              <a:t/>
            </a:r>
            <a:br>
              <a:rPr lang="en-US" sz="1800" dirty="0" smtClean="0"/>
            </a:br>
            <a:r>
              <a:rPr lang="en-US" sz="2400" b="1" dirty="0" smtClean="0"/>
              <a:t>Many BC </a:t>
            </a:r>
            <a:r>
              <a:rPr lang="en-US" sz="2400" b="1" dirty="0" smtClean="0"/>
              <a:t>municipalities have their own bylaws that impact smoking</a:t>
            </a:r>
          </a:p>
          <a:p>
            <a:pPr marL="0" indent="0" eaLnBrk="1" hangingPunct="1">
              <a:tabLst>
                <a:tab pos="568325" algn="l"/>
                <a:tab pos="1025525" algn="l"/>
                <a:tab pos="1482725" algn="l"/>
                <a:tab pos="1939925" algn="l"/>
              </a:tabLst>
            </a:pPr>
            <a:endParaRPr lang="en-US" sz="1800" dirty="0" smtClean="0"/>
          </a:p>
          <a:p>
            <a:pPr marL="1081088" lvl="1" indent="-454025" eaLnBrk="1" hangingPunct="1">
              <a:buFont typeface="Arial" charset="0"/>
              <a:buChar char="•"/>
              <a:tabLst>
                <a:tab pos="568325" algn="l"/>
                <a:tab pos="1025525" algn="l"/>
                <a:tab pos="1482725" algn="l"/>
                <a:tab pos="1939925" algn="l"/>
              </a:tabLst>
            </a:pPr>
            <a:r>
              <a:rPr lang="en-US" sz="1800" dirty="0" smtClean="0"/>
              <a:t>Check municipal bylaws to determine what smoking prohibitions exist</a:t>
            </a:r>
          </a:p>
          <a:p>
            <a:pPr marL="1081088" lvl="1" indent="-454025" eaLnBrk="1" hangingPunct="1">
              <a:buFont typeface="Arial" charset="0"/>
              <a:buChar char="•"/>
              <a:tabLst>
                <a:tab pos="568325" algn="l"/>
                <a:tab pos="1025525" algn="l"/>
                <a:tab pos="1482725" algn="l"/>
                <a:tab pos="1939925" algn="l"/>
              </a:tabLst>
            </a:pPr>
            <a:endParaRPr lang="en-US" sz="1800" dirty="0" smtClean="0"/>
          </a:p>
          <a:p>
            <a:pPr marL="1081088" lvl="1" indent="-454025" eaLnBrk="1" hangingPunct="1">
              <a:buFont typeface="Arial" charset="0"/>
              <a:buChar char="•"/>
              <a:tabLst>
                <a:tab pos="568325" algn="l"/>
                <a:tab pos="1025525" algn="l"/>
                <a:tab pos="1482725" algn="l"/>
                <a:tab pos="1939925" algn="l"/>
              </a:tabLst>
            </a:pPr>
            <a:r>
              <a:rPr lang="en-US" sz="1800" dirty="0" smtClean="0"/>
              <a:t>Municipal bylaws could impose stricter prohibitions than those under the </a:t>
            </a:r>
            <a:r>
              <a:rPr lang="en-US" sz="1800" i="1" dirty="0" smtClean="0"/>
              <a:t>Tobacco Control Act</a:t>
            </a:r>
            <a:endParaRPr lang="en-US" sz="1800" dirty="0" smtClean="0"/>
          </a:p>
          <a:p>
            <a:pPr marL="1081088" lvl="1" indent="-454025" eaLnBrk="1" hangingPunct="1">
              <a:buFont typeface="Arial" charset="0"/>
              <a:buChar char="•"/>
              <a:tabLst>
                <a:tab pos="568325" algn="l"/>
                <a:tab pos="1025525" algn="l"/>
                <a:tab pos="1482725" algn="l"/>
                <a:tab pos="1939925" algn="l"/>
              </a:tabLst>
            </a:pPr>
            <a:endParaRPr lang="en-US" sz="1800" dirty="0" smtClean="0"/>
          </a:p>
          <a:p>
            <a:pPr marL="1081088" lvl="1" indent="-454025" eaLnBrk="1" hangingPunct="1">
              <a:buFont typeface="Arial" charset="0"/>
              <a:buChar char="•"/>
              <a:tabLst>
                <a:tab pos="568325" algn="l"/>
                <a:tab pos="1025525" algn="l"/>
                <a:tab pos="1482725" algn="l"/>
                <a:tab pos="1939925" algn="l"/>
              </a:tabLst>
            </a:pPr>
            <a:r>
              <a:rPr lang="en-US" sz="1800" dirty="0" smtClean="0"/>
              <a:t>Municipal bylaws could ban smoking of non-tobacco related substances (i.e. marijuana)</a:t>
            </a:r>
          </a:p>
          <a:p>
            <a:pPr marL="0" indent="0" eaLnBrk="1" hangingPunct="1">
              <a:tabLst>
                <a:tab pos="568325" algn="l"/>
                <a:tab pos="1025525" algn="l"/>
                <a:tab pos="1482725" algn="l"/>
                <a:tab pos="1939925" algn="l"/>
              </a:tabLst>
            </a:pPr>
            <a:endParaRPr lang="en-US" sz="1800" dirty="0" smtClean="0"/>
          </a:p>
        </p:txBody>
      </p:sp>
      <p:sp>
        <p:nvSpPr>
          <p:cNvPr id="26626"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bg1"/>
                </a:solidFill>
                <a:latin typeface="Arial" charset="0"/>
                <a:ea typeface="ＭＳ Ｐゴシック" charset="-128"/>
              </a:defRPr>
            </a:lvl1pPr>
            <a:lvl2pPr marL="37931725" indent="-37474525">
              <a:defRPr sz="1700">
                <a:solidFill>
                  <a:schemeClr val="bg1"/>
                </a:solidFill>
                <a:latin typeface="Arial" charset="0"/>
                <a:ea typeface="ＭＳ Ｐゴシック" charset="-128"/>
              </a:defRPr>
            </a:lvl2pPr>
            <a:lvl3pPr>
              <a:defRPr sz="1700">
                <a:solidFill>
                  <a:schemeClr val="bg1"/>
                </a:solidFill>
                <a:latin typeface="Arial" charset="0"/>
                <a:ea typeface="ＭＳ Ｐゴシック" charset="-128"/>
              </a:defRPr>
            </a:lvl3pPr>
            <a:lvl4pPr>
              <a:defRPr sz="1700">
                <a:solidFill>
                  <a:schemeClr val="bg1"/>
                </a:solidFill>
                <a:latin typeface="Arial" charset="0"/>
                <a:ea typeface="ＭＳ Ｐゴシック" charset="-128"/>
              </a:defRPr>
            </a:lvl4pPr>
            <a:lvl5pPr>
              <a:defRPr sz="1700">
                <a:solidFill>
                  <a:schemeClr val="bg1"/>
                </a:solidFill>
                <a:latin typeface="Arial" charset="0"/>
                <a:ea typeface="ＭＳ Ｐゴシック" charset="-128"/>
              </a:defRPr>
            </a:lvl5pPr>
            <a:lvl6pPr marL="457200" eaLnBrk="0" fontAlgn="base" hangingPunct="0">
              <a:spcBef>
                <a:spcPct val="0"/>
              </a:spcBef>
              <a:spcAft>
                <a:spcPct val="0"/>
              </a:spcAft>
              <a:defRPr sz="1700">
                <a:solidFill>
                  <a:schemeClr val="bg1"/>
                </a:solidFill>
                <a:latin typeface="Arial" charset="0"/>
                <a:ea typeface="ＭＳ Ｐゴシック" charset="-128"/>
              </a:defRPr>
            </a:lvl6pPr>
            <a:lvl7pPr marL="914400" eaLnBrk="0" fontAlgn="base" hangingPunct="0">
              <a:spcBef>
                <a:spcPct val="0"/>
              </a:spcBef>
              <a:spcAft>
                <a:spcPct val="0"/>
              </a:spcAft>
              <a:defRPr sz="1700">
                <a:solidFill>
                  <a:schemeClr val="bg1"/>
                </a:solidFill>
                <a:latin typeface="Arial" charset="0"/>
                <a:ea typeface="ＭＳ Ｐゴシック" charset="-128"/>
              </a:defRPr>
            </a:lvl7pPr>
            <a:lvl8pPr marL="1371600" eaLnBrk="0" fontAlgn="base" hangingPunct="0">
              <a:spcBef>
                <a:spcPct val="0"/>
              </a:spcBef>
              <a:spcAft>
                <a:spcPct val="0"/>
              </a:spcAft>
              <a:defRPr sz="1700">
                <a:solidFill>
                  <a:schemeClr val="bg1"/>
                </a:solidFill>
                <a:latin typeface="Arial" charset="0"/>
                <a:ea typeface="ＭＳ Ｐゴシック" charset="-128"/>
              </a:defRPr>
            </a:lvl8pPr>
            <a:lvl9pPr marL="1828800" eaLnBrk="0" fontAlgn="base" hangingPunct="0">
              <a:spcBef>
                <a:spcPct val="0"/>
              </a:spcBef>
              <a:spcAft>
                <a:spcPct val="0"/>
              </a:spcAft>
              <a:defRPr sz="1700">
                <a:solidFill>
                  <a:schemeClr val="bg1"/>
                </a:solidFill>
                <a:latin typeface="Arial" charset="0"/>
                <a:ea typeface="ＭＳ Ｐゴシック" charset="-128"/>
              </a:defRPr>
            </a:lvl9pPr>
          </a:lstStyle>
          <a:p>
            <a:fld id="{5794EB02-A74F-4D84-89B0-FA6B4A3B968B}" type="slidenum">
              <a:rPr lang="en-US" sz="1800"/>
              <a:pPr/>
              <a:t>12</a:t>
            </a:fld>
            <a:endParaRPr lang="en-US" sz="1400">
              <a:solidFill>
                <a:schemeClr val="tx1"/>
              </a:solidFill>
            </a:endParaRPr>
          </a:p>
        </p:txBody>
      </p:sp>
    </p:spTree>
    <p:extLst>
      <p:ext uri="{BB962C8B-B14F-4D97-AF65-F5344CB8AC3E}">
        <p14:creationId xmlns:p14="http://schemas.microsoft.com/office/powerpoint/2010/main" val="1105613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pPr eaLnBrk="1" hangingPunct="1">
              <a:tabLst>
                <a:tab pos="568325" algn="l"/>
              </a:tabLst>
            </a:pPr>
            <a:r>
              <a:rPr lang="en-US" sz="2800" b="1" dirty="0" smtClean="0"/>
              <a:t>Municipal Bylaws that impact smoking (Cont’d)</a:t>
            </a:r>
          </a:p>
        </p:txBody>
      </p:sp>
      <p:sp>
        <p:nvSpPr>
          <p:cNvPr id="74755" name="Rectangle 3"/>
          <p:cNvSpPr>
            <a:spLocks noGrp="1" noChangeArrowheads="1"/>
          </p:cNvSpPr>
          <p:nvPr>
            <p:ph idx="1"/>
          </p:nvPr>
        </p:nvSpPr>
        <p:spPr/>
        <p:txBody>
          <a:bodyPr/>
          <a:lstStyle/>
          <a:p>
            <a:pPr marL="0" indent="0" eaLnBrk="1" hangingPunct="1">
              <a:buNone/>
              <a:tabLst>
                <a:tab pos="568325" algn="l"/>
                <a:tab pos="1025525" algn="l"/>
                <a:tab pos="1482725" algn="l"/>
                <a:tab pos="1939925" algn="l"/>
              </a:tabLst>
            </a:pPr>
            <a:r>
              <a:rPr lang="en-US" sz="1800" dirty="0" smtClean="0"/>
              <a:t>City of Vancouver – Health Bylaw No. 9535</a:t>
            </a:r>
          </a:p>
          <a:p>
            <a:pPr marL="461962" indent="0" eaLnBrk="1" hangingPunct="1">
              <a:buNone/>
              <a:tabLst>
                <a:tab pos="568325" algn="l"/>
                <a:tab pos="1025525" algn="l"/>
                <a:tab pos="1482725" algn="l"/>
                <a:tab pos="1939925" algn="l"/>
              </a:tabLst>
            </a:pPr>
            <a:r>
              <a:rPr lang="en-US" sz="1600" dirty="0" smtClean="0"/>
              <a:t>2.2 	A person must not smoke: </a:t>
            </a:r>
          </a:p>
          <a:p>
            <a:pPr marL="914400" indent="0" eaLnBrk="1" hangingPunct="1">
              <a:buNone/>
              <a:tabLst>
                <a:tab pos="568325" algn="l"/>
                <a:tab pos="1025525" algn="l"/>
                <a:tab pos="1482725" algn="l"/>
                <a:tab pos="1939925" algn="l"/>
              </a:tabLst>
            </a:pPr>
            <a:r>
              <a:rPr lang="en-US" sz="1600" dirty="0" smtClean="0"/>
              <a:t>(a)  	in a building, except in: </a:t>
            </a:r>
          </a:p>
          <a:p>
            <a:pPr marL="1828800" lvl="1" indent="-454025" eaLnBrk="1" hangingPunct="1">
              <a:buNone/>
              <a:tabLst>
                <a:tab pos="568325" algn="l"/>
                <a:tab pos="1025525" algn="l"/>
                <a:tab pos="1482725" algn="l"/>
                <a:tab pos="1939925" algn="l"/>
              </a:tabLst>
            </a:pPr>
            <a:r>
              <a:rPr lang="en-US" sz="1600" dirty="0" smtClean="0"/>
              <a:t>(i)  	a dwelling unit or sleeping unit defined under the Zoning and Development By-law including a dwelling unit in which an owner or occupier also carries on a business, </a:t>
            </a:r>
          </a:p>
          <a:p>
            <a:pPr marL="1376362" indent="0" eaLnBrk="1" hangingPunct="1">
              <a:buNone/>
              <a:tabLst>
                <a:tab pos="568325" algn="l"/>
                <a:tab pos="1025525" algn="l"/>
                <a:tab pos="1482725" algn="l"/>
                <a:tab pos="1939925" algn="l"/>
              </a:tabLst>
            </a:pPr>
            <a:r>
              <a:rPr lang="en-US" sz="1600" dirty="0" smtClean="0"/>
              <a:t>(iii) 	enclosed premises: </a:t>
            </a:r>
          </a:p>
          <a:p>
            <a:pPr marL="2286000" indent="-457200" eaLnBrk="1" hangingPunct="1">
              <a:buNone/>
              <a:tabLst>
                <a:tab pos="568325" algn="l"/>
                <a:tab pos="1025525" algn="l"/>
                <a:tab pos="1482725" algn="l"/>
                <a:tab pos="1939925" algn="l"/>
              </a:tabLst>
            </a:pPr>
            <a:r>
              <a:rPr lang="en-US" sz="1600" dirty="0" smtClean="0"/>
              <a:t>(A)	that are not open to the public, </a:t>
            </a:r>
          </a:p>
          <a:p>
            <a:pPr marL="2286000" indent="-457200" eaLnBrk="1" hangingPunct="1">
              <a:buNone/>
              <a:tabLst>
                <a:tab pos="568325" algn="l"/>
                <a:tab pos="1025525" algn="l"/>
                <a:tab pos="1482725" algn="l"/>
                <a:tab pos="1939925" algn="l"/>
              </a:tabLst>
            </a:pPr>
            <a:r>
              <a:rPr lang="en-US" sz="1600" dirty="0" smtClean="0"/>
              <a:t>(B) 	that are not private clubs or smoking clubs, a purpose of which is to allow patrons, customers, or other persons to smoke, and </a:t>
            </a:r>
          </a:p>
          <a:p>
            <a:pPr marL="2286000" indent="-457200" eaLnBrk="1" hangingPunct="1">
              <a:buNone/>
              <a:tabLst>
                <a:tab pos="568325" algn="l"/>
                <a:tab pos="1025525" algn="l"/>
                <a:tab pos="1482725" algn="l"/>
                <a:tab pos="1939925" algn="l"/>
              </a:tabLst>
            </a:pPr>
            <a:r>
              <a:rPr lang="en-US" sz="1600" dirty="0" smtClean="0"/>
              <a:t>(C) 	where the only occupants are the owner or owners of the business carried on in the premises; </a:t>
            </a:r>
          </a:p>
          <a:p>
            <a:pPr marL="2286000" indent="-457200" eaLnBrk="1" hangingPunct="1">
              <a:buNone/>
              <a:tabLst>
                <a:tab pos="568325" algn="l"/>
                <a:tab pos="1025525" algn="l"/>
                <a:tab pos="1482725" algn="l"/>
                <a:tab pos="1939925" algn="l"/>
              </a:tabLst>
            </a:pPr>
            <a:r>
              <a:rPr lang="en-US" sz="1600" dirty="0" smtClean="0"/>
              <a:t>(e) 	within six </a:t>
            </a:r>
            <a:r>
              <a:rPr lang="en-US" sz="1600" dirty="0" err="1" smtClean="0"/>
              <a:t>metres</a:t>
            </a:r>
            <a:r>
              <a:rPr lang="en-US" sz="1600" dirty="0" smtClean="0"/>
              <a:t> measured on the ground from a point directly below any point of any opening into any building including any door or window that opens or any air intake; </a:t>
            </a:r>
          </a:p>
        </p:txBody>
      </p:sp>
      <p:sp>
        <p:nvSpPr>
          <p:cNvPr id="27650"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bg1"/>
                </a:solidFill>
                <a:latin typeface="Arial" charset="0"/>
                <a:ea typeface="ＭＳ Ｐゴシック" charset="-128"/>
              </a:defRPr>
            </a:lvl1pPr>
            <a:lvl2pPr marL="37931725" indent="-37474525">
              <a:defRPr sz="1700">
                <a:solidFill>
                  <a:schemeClr val="bg1"/>
                </a:solidFill>
                <a:latin typeface="Arial" charset="0"/>
                <a:ea typeface="ＭＳ Ｐゴシック" charset="-128"/>
              </a:defRPr>
            </a:lvl2pPr>
            <a:lvl3pPr>
              <a:defRPr sz="1700">
                <a:solidFill>
                  <a:schemeClr val="bg1"/>
                </a:solidFill>
                <a:latin typeface="Arial" charset="0"/>
                <a:ea typeface="ＭＳ Ｐゴシック" charset="-128"/>
              </a:defRPr>
            </a:lvl3pPr>
            <a:lvl4pPr>
              <a:defRPr sz="1700">
                <a:solidFill>
                  <a:schemeClr val="bg1"/>
                </a:solidFill>
                <a:latin typeface="Arial" charset="0"/>
                <a:ea typeface="ＭＳ Ｐゴシック" charset="-128"/>
              </a:defRPr>
            </a:lvl4pPr>
            <a:lvl5pPr>
              <a:defRPr sz="1700">
                <a:solidFill>
                  <a:schemeClr val="bg1"/>
                </a:solidFill>
                <a:latin typeface="Arial" charset="0"/>
                <a:ea typeface="ＭＳ Ｐゴシック" charset="-128"/>
              </a:defRPr>
            </a:lvl5pPr>
            <a:lvl6pPr marL="457200" eaLnBrk="0" fontAlgn="base" hangingPunct="0">
              <a:spcBef>
                <a:spcPct val="0"/>
              </a:spcBef>
              <a:spcAft>
                <a:spcPct val="0"/>
              </a:spcAft>
              <a:defRPr sz="1700">
                <a:solidFill>
                  <a:schemeClr val="bg1"/>
                </a:solidFill>
                <a:latin typeface="Arial" charset="0"/>
                <a:ea typeface="ＭＳ Ｐゴシック" charset="-128"/>
              </a:defRPr>
            </a:lvl6pPr>
            <a:lvl7pPr marL="914400" eaLnBrk="0" fontAlgn="base" hangingPunct="0">
              <a:spcBef>
                <a:spcPct val="0"/>
              </a:spcBef>
              <a:spcAft>
                <a:spcPct val="0"/>
              </a:spcAft>
              <a:defRPr sz="1700">
                <a:solidFill>
                  <a:schemeClr val="bg1"/>
                </a:solidFill>
                <a:latin typeface="Arial" charset="0"/>
                <a:ea typeface="ＭＳ Ｐゴシック" charset="-128"/>
              </a:defRPr>
            </a:lvl7pPr>
            <a:lvl8pPr marL="1371600" eaLnBrk="0" fontAlgn="base" hangingPunct="0">
              <a:spcBef>
                <a:spcPct val="0"/>
              </a:spcBef>
              <a:spcAft>
                <a:spcPct val="0"/>
              </a:spcAft>
              <a:defRPr sz="1700">
                <a:solidFill>
                  <a:schemeClr val="bg1"/>
                </a:solidFill>
                <a:latin typeface="Arial" charset="0"/>
                <a:ea typeface="ＭＳ Ｐゴシック" charset="-128"/>
              </a:defRPr>
            </a:lvl8pPr>
            <a:lvl9pPr marL="1828800" eaLnBrk="0" fontAlgn="base" hangingPunct="0">
              <a:spcBef>
                <a:spcPct val="0"/>
              </a:spcBef>
              <a:spcAft>
                <a:spcPct val="0"/>
              </a:spcAft>
              <a:defRPr sz="1700">
                <a:solidFill>
                  <a:schemeClr val="bg1"/>
                </a:solidFill>
                <a:latin typeface="Arial" charset="0"/>
                <a:ea typeface="ＭＳ Ｐゴシック" charset="-128"/>
              </a:defRPr>
            </a:lvl9pPr>
          </a:lstStyle>
          <a:p>
            <a:fld id="{970DDE88-7318-4839-9D4D-CD96B65F3ADD}" type="slidenum">
              <a:rPr lang="en-US" sz="1800"/>
              <a:pPr/>
              <a:t>13</a:t>
            </a:fld>
            <a:endParaRPr lang="en-US" sz="1400">
              <a:solidFill>
                <a:schemeClr val="tx1"/>
              </a:solidFill>
            </a:endParaRPr>
          </a:p>
        </p:txBody>
      </p:sp>
    </p:spTree>
    <p:extLst>
      <p:ext uri="{BB962C8B-B14F-4D97-AF65-F5344CB8AC3E}">
        <p14:creationId xmlns:p14="http://schemas.microsoft.com/office/powerpoint/2010/main" val="326512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pPr eaLnBrk="1" hangingPunct="1">
              <a:tabLst>
                <a:tab pos="568325" algn="l"/>
              </a:tabLst>
            </a:pPr>
            <a:r>
              <a:rPr lang="en-US" sz="2800" b="1" dirty="0" smtClean="0"/>
              <a:t>Municipal Bylaws that impact smoking (Cont’d)</a:t>
            </a:r>
          </a:p>
        </p:txBody>
      </p:sp>
      <p:sp>
        <p:nvSpPr>
          <p:cNvPr id="75779" name="Rectangle 3"/>
          <p:cNvSpPr>
            <a:spLocks noGrp="1" noChangeArrowheads="1"/>
          </p:cNvSpPr>
          <p:nvPr>
            <p:ph idx="1"/>
          </p:nvPr>
        </p:nvSpPr>
        <p:spPr/>
        <p:txBody>
          <a:bodyPr/>
          <a:lstStyle/>
          <a:p>
            <a:pPr marL="0" indent="0" eaLnBrk="1" hangingPunct="1">
              <a:buNone/>
            </a:pPr>
            <a:endParaRPr lang="en-US" sz="1800" b="1" dirty="0" smtClean="0"/>
          </a:p>
          <a:p>
            <a:pPr marL="0" indent="0" eaLnBrk="1" hangingPunct="1">
              <a:buNone/>
            </a:pPr>
            <a:r>
              <a:rPr lang="en-US" sz="1800" b="1" dirty="0" smtClean="0"/>
              <a:t>Enforcement </a:t>
            </a:r>
            <a:r>
              <a:rPr lang="en-US" sz="1800" b="1" dirty="0" smtClean="0"/>
              <a:t>of ban on smoking </a:t>
            </a:r>
            <a:endParaRPr lang="en-US" sz="1800" dirty="0" smtClean="0"/>
          </a:p>
          <a:p>
            <a:pPr marL="461962" indent="0" eaLnBrk="1" hangingPunct="1">
              <a:buNone/>
            </a:pPr>
            <a:r>
              <a:rPr lang="en-US" sz="1800" dirty="0" smtClean="0"/>
              <a:t>2.3 	Except as permitted by section 2.2, a responsible person must not suffer or allow a person to smoke in: </a:t>
            </a:r>
          </a:p>
          <a:p>
            <a:pPr marL="1425575" indent="-511175" eaLnBrk="1" hangingPunct="1">
              <a:buNone/>
            </a:pPr>
            <a:r>
              <a:rPr lang="en-US" sz="1800" dirty="0" smtClean="0"/>
              <a:t>(a) 	a building or customer service area; </a:t>
            </a:r>
          </a:p>
          <a:p>
            <a:pPr marL="1425575" indent="-511175" eaLnBrk="1" hangingPunct="1">
              <a:buNone/>
            </a:pPr>
            <a:r>
              <a:rPr lang="en-US" sz="1800" dirty="0" smtClean="0"/>
              <a:t>(b)  	premises or common areas; </a:t>
            </a:r>
          </a:p>
          <a:p>
            <a:pPr marL="1425575" indent="-511175" eaLnBrk="1" hangingPunct="1">
              <a:buNone/>
            </a:pPr>
            <a:r>
              <a:rPr lang="en-US" sz="1800" dirty="0" smtClean="0"/>
              <a:t>(c)  	an area described in section 2.2(e) or (g) except to the extent that all or part of such area is not part of the parcel on which the building or customer service area is situate and is not an area over which such responsible person has possession or control; or </a:t>
            </a:r>
          </a:p>
          <a:p>
            <a:pPr marL="0" indent="0" eaLnBrk="1" hangingPunct="1">
              <a:buNone/>
            </a:pPr>
            <a:endParaRPr lang="en-US" sz="1800" dirty="0" smtClean="0"/>
          </a:p>
        </p:txBody>
      </p:sp>
      <p:sp>
        <p:nvSpPr>
          <p:cNvPr id="28674"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bg1"/>
                </a:solidFill>
                <a:latin typeface="Arial" charset="0"/>
                <a:ea typeface="ＭＳ Ｐゴシック" charset="-128"/>
              </a:defRPr>
            </a:lvl1pPr>
            <a:lvl2pPr marL="37931725" indent="-37474525">
              <a:defRPr sz="1700">
                <a:solidFill>
                  <a:schemeClr val="bg1"/>
                </a:solidFill>
                <a:latin typeface="Arial" charset="0"/>
                <a:ea typeface="ＭＳ Ｐゴシック" charset="-128"/>
              </a:defRPr>
            </a:lvl2pPr>
            <a:lvl3pPr>
              <a:defRPr sz="1700">
                <a:solidFill>
                  <a:schemeClr val="bg1"/>
                </a:solidFill>
                <a:latin typeface="Arial" charset="0"/>
                <a:ea typeface="ＭＳ Ｐゴシック" charset="-128"/>
              </a:defRPr>
            </a:lvl3pPr>
            <a:lvl4pPr>
              <a:defRPr sz="1700">
                <a:solidFill>
                  <a:schemeClr val="bg1"/>
                </a:solidFill>
                <a:latin typeface="Arial" charset="0"/>
                <a:ea typeface="ＭＳ Ｐゴシック" charset="-128"/>
              </a:defRPr>
            </a:lvl4pPr>
            <a:lvl5pPr>
              <a:defRPr sz="1700">
                <a:solidFill>
                  <a:schemeClr val="bg1"/>
                </a:solidFill>
                <a:latin typeface="Arial" charset="0"/>
                <a:ea typeface="ＭＳ Ｐゴシック" charset="-128"/>
              </a:defRPr>
            </a:lvl5pPr>
            <a:lvl6pPr marL="457200" eaLnBrk="0" fontAlgn="base" hangingPunct="0">
              <a:spcBef>
                <a:spcPct val="0"/>
              </a:spcBef>
              <a:spcAft>
                <a:spcPct val="0"/>
              </a:spcAft>
              <a:defRPr sz="1700">
                <a:solidFill>
                  <a:schemeClr val="bg1"/>
                </a:solidFill>
                <a:latin typeface="Arial" charset="0"/>
                <a:ea typeface="ＭＳ Ｐゴシック" charset="-128"/>
              </a:defRPr>
            </a:lvl6pPr>
            <a:lvl7pPr marL="914400" eaLnBrk="0" fontAlgn="base" hangingPunct="0">
              <a:spcBef>
                <a:spcPct val="0"/>
              </a:spcBef>
              <a:spcAft>
                <a:spcPct val="0"/>
              </a:spcAft>
              <a:defRPr sz="1700">
                <a:solidFill>
                  <a:schemeClr val="bg1"/>
                </a:solidFill>
                <a:latin typeface="Arial" charset="0"/>
                <a:ea typeface="ＭＳ Ｐゴシック" charset="-128"/>
              </a:defRPr>
            </a:lvl7pPr>
            <a:lvl8pPr marL="1371600" eaLnBrk="0" fontAlgn="base" hangingPunct="0">
              <a:spcBef>
                <a:spcPct val="0"/>
              </a:spcBef>
              <a:spcAft>
                <a:spcPct val="0"/>
              </a:spcAft>
              <a:defRPr sz="1700">
                <a:solidFill>
                  <a:schemeClr val="bg1"/>
                </a:solidFill>
                <a:latin typeface="Arial" charset="0"/>
                <a:ea typeface="ＭＳ Ｐゴシック" charset="-128"/>
              </a:defRPr>
            </a:lvl8pPr>
            <a:lvl9pPr marL="1828800" eaLnBrk="0" fontAlgn="base" hangingPunct="0">
              <a:spcBef>
                <a:spcPct val="0"/>
              </a:spcBef>
              <a:spcAft>
                <a:spcPct val="0"/>
              </a:spcAft>
              <a:defRPr sz="1700">
                <a:solidFill>
                  <a:schemeClr val="bg1"/>
                </a:solidFill>
                <a:latin typeface="Arial" charset="0"/>
                <a:ea typeface="ＭＳ Ｐゴシック" charset="-128"/>
              </a:defRPr>
            </a:lvl9pPr>
          </a:lstStyle>
          <a:p>
            <a:fld id="{0BAEDE28-D8F1-4E30-A138-9C54FDDB8177}" type="slidenum">
              <a:rPr lang="en-US" sz="1800"/>
              <a:pPr/>
              <a:t>14</a:t>
            </a:fld>
            <a:endParaRPr lang="en-US" sz="1400">
              <a:solidFill>
                <a:schemeClr val="tx1"/>
              </a:solidFill>
            </a:endParaRPr>
          </a:p>
        </p:txBody>
      </p:sp>
    </p:spTree>
    <p:extLst>
      <p:ext uri="{BB962C8B-B14F-4D97-AF65-F5344CB8AC3E}">
        <p14:creationId xmlns:p14="http://schemas.microsoft.com/office/powerpoint/2010/main" val="2597724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pPr eaLnBrk="1" hangingPunct="1">
              <a:tabLst>
                <a:tab pos="568325" algn="l"/>
              </a:tabLst>
            </a:pPr>
            <a:r>
              <a:rPr lang="en-US" sz="2400" b="1" smtClean="0"/>
              <a:t>Municipal Bylaws that impact smoking </a:t>
            </a:r>
            <a:r>
              <a:rPr lang="en-US" sz="1800" b="1" smtClean="0"/>
              <a:t>(Cont’d)</a:t>
            </a:r>
          </a:p>
        </p:txBody>
      </p:sp>
      <p:sp>
        <p:nvSpPr>
          <p:cNvPr id="76803" name="Rectangle 3"/>
          <p:cNvSpPr>
            <a:spLocks noGrp="1" noChangeArrowheads="1"/>
          </p:cNvSpPr>
          <p:nvPr>
            <p:ph idx="1"/>
          </p:nvPr>
        </p:nvSpPr>
        <p:spPr>
          <a:ln>
            <a:miter lim="800000"/>
            <a:headEnd/>
            <a:tailEnd/>
          </a:ln>
        </p:spPr>
        <p:txBody>
          <a:bodyPr/>
          <a:lstStyle/>
          <a:p>
            <a:pPr marL="0" indent="0" eaLnBrk="1" hangingPunct="1">
              <a:buNone/>
              <a:defRPr/>
            </a:pPr>
            <a:r>
              <a:rPr lang="en-US" sz="1800" b="1" dirty="0" smtClean="0">
                <a:ea typeface="+mn-ea"/>
              </a:rPr>
              <a:t>Signs banning smoking </a:t>
            </a:r>
            <a:endParaRPr lang="en-US" sz="1800" dirty="0" smtClean="0">
              <a:ea typeface="+mn-ea"/>
            </a:endParaRPr>
          </a:p>
          <a:p>
            <a:pPr marL="461962" indent="0" eaLnBrk="1" hangingPunct="1">
              <a:buNone/>
              <a:defRPr/>
            </a:pPr>
            <a:r>
              <a:rPr lang="en-US" sz="1800" dirty="0" smtClean="0">
                <a:ea typeface="+mn-ea"/>
              </a:rPr>
              <a:t>2.4 	A responsible person must display, or ensure the display of, a sign at all times: </a:t>
            </a:r>
          </a:p>
          <a:p>
            <a:pPr marL="914400" indent="0" eaLnBrk="1" hangingPunct="1">
              <a:buNone/>
              <a:defRPr/>
            </a:pPr>
            <a:r>
              <a:rPr lang="en-US" sz="1800" dirty="0" smtClean="0">
                <a:ea typeface="+mn-ea"/>
              </a:rPr>
              <a:t>(a)  	at each entrance to a building or customer service area or to premises, or in a vehicle for hire, where section 2.2 prohibits smoking, stating: </a:t>
            </a:r>
          </a:p>
          <a:p>
            <a:pPr marL="1787525" lvl="6" indent="0">
              <a:buNone/>
              <a:defRPr/>
            </a:pPr>
            <a:r>
              <a:rPr lang="en-US" sz="1800" dirty="0" smtClean="0"/>
              <a:t>THIS IS A SMOKE FREE ENVIRONMENT – NO SMOKING; and </a:t>
            </a:r>
          </a:p>
          <a:p>
            <a:pPr marL="914400" indent="0" eaLnBrk="1" hangingPunct="1">
              <a:buNone/>
              <a:defRPr/>
            </a:pPr>
            <a:r>
              <a:rPr lang="en-US" sz="1800" dirty="0" smtClean="0">
                <a:ea typeface="+mn-ea"/>
              </a:rPr>
              <a:t>(b)  	on each exterior wall of a building, where section 2.2 prohibits smoking, stating: </a:t>
            </a:r>
          </a:p>
          <a:p>
            <a:pPr marL="1787525" indent="0" eaLnBrk="1" hangingPunct="1">
              <a:buNone/>
              <a:defRPr/>
            </a:pPr>
            <a:r>
              <a:rPr lang="en-US" sz="1800" dirty="0" smtClean="0">
                <a:ea typeface="+mn-ea"/>
              </a:rPr>
              <a:t>SMOKING IS PROHIBITED WITHIN SIX METRES OF OPENINGS INTO THIS BUILDING INCLUDING DOORS AND WINDOWS THAT OPEN AND ANY AIR INTAKE. </a:t>
            </a:r>
          </a:p>
          <a:p>
            <a:pPr marL="0" indent="0" algn="just" eaLnBrk="1" hangingPunct="1">
              <a:tabLst>
                <a:tab pos="741363" algn="l"/>
                <a:tab pos="1198563" algn="l"/>
                <a:tab pos="1655763" algn="l"/>
                <a:tab pos="2286000" algn="l"/>
              </a:tabLst>
              <a:defRPr/>
            </a:pPr>
            <a:endParaRPr lang="en-US" sz="1800" dirty="0">
              <a:ea typeface="+mn-ea"/>
            </a:endParaRPr>
          </a:p>
        </p:txBody>
      </p:sp>
      <p:sp>
        <p:nvSpPr>
          <p:cNvPr id="29698"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bg1"/>
                </a:solidFill>
                <a:latin typeface="Arial" charset="0"/>
                <a:ea typeface="ＭＳ Ｐゴシック" charset="-128"/>
              </a:defRPr>
            </a:lvl1pPr>
            <a:lvl2pPr marL="37931725" indent="-37474525">
              <a:defRPr sz="1700">
                <a:solidFill>
                  <a:schemeClr val="bg1"/>
                </a:solidFill>
                <a:latin typeface="Arial" charset="0"/>
                <a:ea typeface="ＭＳ Ｐゴシック" charset="-128"/>
              </a:defRPr>
            </a:lvl2pPr>
            <a:lvl3pPr>
              <a:defRPr sz="1700">
                <a:solidFill>
                  <a:schemeClr val="bg1"/>
                </a:solidFill>
                <a:latin typeface="Arial" charset="0"/>
                <a:ea typeface="ＭＳ Ｐゴシック" charset="-128"/>
              </a:defRPr>
            </a:lvl3pPr>
            <a:lvl4pPr>
              <a:defRPr sz="1700">
                <a:solidFill>
                  <a:schemeClr val="bg1"/>
                </a:solidFill>
                <a:latin typeface="Arial" charset="0"/>
                <a:ea typeface="ＭＳ Ｐゴシック" charset="-128"/>
              </a:defRPr>
            </a:lvl4pPr>
            <a:lvl5pPr>
              <a:defRPr sz="1700">
                <a:solidFill>
                  <a:schemeClr val="bg1"/>
                </a:solidFill>
                <a:latin typeface="Arial" charset="0"/>
                <a:ea typeface="ＭＳ Ｐゴシック" charset="-128"/>
              </a:defRPr>
            </a:lvl5pPr>
            <a:lvl6pPr marL="457200" eaLnBrk="0" fontAlgn="base" hangingPunct="0">
              <a:spcBef>
                <a:spcPct val="0"/>
              </a:spcBef>
              <a:spcAft>
                <a:spcPct val="0"/>
              </a:spcAft>
              <a:defRPr sz="1700">
                <a:solidFill>
                  <a:schemeClr val="bg1"/>
                </a:solidFill>
                <a:latin typeface="Arial" charset="0"/>
                <a:ea typeface="ＭＳ Ｐゴシック" charset="-128"/>
              </a:defRPr>
            </a:lvl6pPr>
            <a:lvl7pPr marL="914400" eaLnBrk="0" fontAlgn="base" hangingPunct="0">
              <a:spcBef>
                <a:spcPct val="0"/>
              </a:spcBef>
              <a:spcAft>
                <a:spcPct val="0"/>
              </a:spcAft>
              <a:defRPr sz="1700">
                <a:solidFill>
                  <a:schemeClr val="bg1"/>
                </a:solidFill>
                <a:latin typeface="Arial" charset="0"/>
                <a:ea typeface="ＭＳ Ｐゴシック" charset="-128"/>
              </a:defRPr>
            </a:lvl7pPr>
            <a:lvl8pPr marL="1371600" eaLnBrk="0" fontAlgn="base" hangingPunct="0">
              <a:spcBef>
                <a:spcPct val="0"/>
              </a:spcBef>
              <a:spcAft>
                <a:spcPct val="0"/>
              </a:spcAft>
              <a:defRPr sz="1700">
                <a:solidFill>
                  <a:schemeClr val="bg1"/>
                </a:solidFill>
                <a:latin typeface="Arial" charset="0"/>
                <a:ea typeface="ＭＳ Ｐゴシック" charset="-128"/>
              </a:defRPr>
            </a:lvl8pPr>
            <a:lvl9pPr marL="1828800" eaLnBrk="0" fontAlgn="base" hangingPunct="0">
              <a:spcBef>
                <a:spcPct val="0"/>
              </a:spcBef>
              <a:spcAft>
                <a:spcPct val="0"/>
              </a:spcAft>
              <a:defRPr sz="1700">
                <a:solidFill>
                  <a:schemeClr val="bg1"/>
                </a:solidFill>
                <a:latin typeface="Arial" charset="0"/>
                <a:ea typeface="ＭＳ Ｐゴシック" charset="-128"/>
              </a:defRPr>
            </a:lvl9pPr>
          </a:lstStyle>
          <a:p>
            <a:fld id="{65856C83-70DD-4AAA-AC14-DA318BA00C6D}" type="slidenum">
              <a:rPr lang="en-US" sz="1800"/>
              <a:pPr/>
              <a:t>15</a:t>
            </a:fld>
            <a:endParaRPr lang="en-US" sz="1400">
              <a:solidFill>
                <a:schemeClr val="tx1"/>
              </a:solidFill>
            </a:endParaRPr>
          </a:p>
        </p:txBody>
      </p:sp>
    </p:spTree>
    <p:extLst>
      <p:ext uri="{BB962C8B-B14F-4D97-AF65-F5344CB8AC3E}">
        <p14:creationId xmlns:p14="http://schemas.microsoft.com/office/powerpoint/2010/main" val="4047804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tabLst>
                <a:tab pos="568325" algn="l"/>
              </a:tabLst>
            </a:pPr>
            <a:r>
              <a:rPr lang="en-US" sz="2400" b="1" smtClean="0"/>
              <a:t>Municipal Bylaws that impact smoking </a:t>
            </a:r>
            <a:r>
              <a:rPr lang="en-US" sz="1800" b="1" smtClean="0"/>
              <a:t>(Cont’d)</a:t>
            </a:r>
          </a:p>
        </p:txBody>
      </p:sp>
      <p:sp>
        <p:nvSpPr>
          <p:cNvPr id="77827" name="Rectangle 3"/>
          <p:cNvSpPr>
            <a:spLocks noGrp="1" noChangeArrowheads="1"/>
          </p:cNvSpPr>
          <p:nvPr>
            <p:ph idx="1"/>
          </p:nvPr>
        </p:nvSpPr>
        <p:spPr/>
        <p:txBody>
          <a:bodyPr/>
          <a:lstStyle/>
          <a:p>
            <a:pPr marL="0" indent="0" eaLnBrk="1" hangingPunct="1">
              <a:buNone/>
              <a:tabLst>
                <a:tab pos="568325" algn="l"/>
                <a:tab pos="1025525" algn="l"/>
                <a:tab pos="1482725" algn="l"/>
                <a:tab pos="1939925" algn="l"/>
              </a:tabLst>
            </a:pPr>
            <a:r>
              <a:rPr lang="en-US" sz="1800" b="1" dirty="0" smtClean="0"/>
              <a:t>Definitions</a:t>
            </a:r>
          </a:p>
          <a:p>
            <a:pPr marL="568325" indent="0" eaLnBrk="1" hangingPunct="1">
              <a:buNone/>
              <a:tabLst>
                <a:tab pos="568325" algn="l"/>
                <a:tab pos="1025525" algn="l"/>
                <a:tab pos="1482725" algn="l"/>
                <a:tab pos="1939925" algn="l"/>
              </a:tabLst>
            </a:pPr>
            <a:r>
              <a:rPr lang="en-US" sz="1800" dirty="0" smtClean="0"/>
              <a:t>“</a:t>
            </a:r>
            <a:r>
              <a:rPr lang="en-US" sz="1800" b="1" dirty="0" smtClean="0"/>
              <a:t>premises</a:t>
            </a:r>
            <a:r>
              <a:rPr lang="en-US" sz="1800" dirty="0" smtClean="0"/>
              <a:t>” means a portion of a building in respect of which a person has exclusive possession; </a:t>
            </a:r>
          </a:p>
          <a:p>
            <a:pPr marL="565150" lvl="1" indent="0" eaLnBrk="1" hangingPunct="1">
              <a:buNone/>
              <a:tabLst>
                <a:tab pos="568325" algn="l"/>
                <a:tab pos="1025525" algn="l"/>
                <a:tab pos="1482725" algn="l"/>
                <a:tab pos="1939925" algn="l"/>
              </a:tabLst>
            </a:pPr>
            <a:r>
              <a:rPr lang="en-US" sz="1800" dirty="0" smtClean="0"/>
              <a:t>“</a:t>
            </a:r>
            <a:r>
              <a:rPr lang="en-US" sz="1800" b="1" dirty="0" smtClean="0"/>
              <a:t>responsible</a:t>
            </a:r>
            <a:r>
              <a:rPr lang="en-US" sz="1800" dirty="0" smtClean="0"/>
              <a:t> </a:t>
            </a:r>
            <a:r>
              <a:rPr lang="en-US" sz="1800" b="1" dirty="0" smtClean="0"/>
              <a:t>person</a:t>
            </a:r>
            <a:r>
              <a:rPr lang="en-US" sz="1800" dirty="0" smtClean="0"/>
              <a:t>” means a person who owns, controls, manages, supervises, or operates: </a:t>
            </a:r>
          </a:p>
          <a:p>
            <a:pPr marL="857250" lvl="2" indent="0" eaLnBrk="1" hangingPunct="1">
              <a:buNone/>
              <a:tabLst>
                <a:tab pos="568325" algn="l"/>
                <a:tab pos="1025525" algn="l"/>
                <a:tab pos="1482725" algn="l"/>
                <a:tab pos="1939925" algn="l"/>
              </a:tabLst>
            </a:pPr>
            <a:r>
              <a:rPr lang="en-US" sz="1800" dirty="0" smtClean="0"/>
              <a:t>a business or other use which occupies all or substantially all of a building, </a:t>
            </a:r>
          </a:p>
          <a:p>
            <a:pPr marL="857250" lvl="2" indent="0" eaLnBrk="1" hangingPunct="1">
              <a:buNone/>
              <a:tabLst>
                <a:tab pos="568325" algn="l"/>
                <a:tab pos="1025525" algn="l"/>
                <a:tab pos="1482725" algn="l"/>
                <a:tab pos="1939925" algn="l"/>
              </a:tabLst>
            </a:pPr>
            <a:r>
              <a:rPr lang="en-US" sz="1800" dirty="0" smtClean="0"/>
              <a:t>(c)  common areas </a:t>
            </a:r>
          </a:p>
          <a:p>
            <a:pPr marL="581025" indent="0" eaLnBrk="1" hangingPunct="1">
              <a:buNone/>
              <a:tabLst>
                <a:tab pos="568325" algn="l"/>
                <a:tab pos="1025525" algn="l"/>
                <a:tab pos="1482725" algn="l"/>
                <a:tab pos="1939925" algn="l"/>
              </a:tabLst>
            </a:pPr>
            <a:r>
              <a:rPr lang="en-US" sz="1800" dirty="0" smtClean="0"/>
              <a:t>and, in respect of common areas, includes a strata corporation or cooperative association; </a:t>
            </a:r>
          </a:p>
          <a:p>
            <a:pPr marL="581025" indent="0" eaLnBrk="1" hangingPunct="1">
              <a:buNone/>
              <a:tabLst>
                <a:tab pos="568325" algn="l"/>
                <a:tab pos="1025525" algn="l"/>
                <a:tab pos="1482725" algn="l"/>
                <a:tab pos="1939925" algn="l"/>
              </a:tabLst>
            </a:pPr>
            <a:r>
              <a:rPr lang="en-US" sz="1800" dirty="0" smtClean="0"/>
              <a:t>“</a:t>
            </a:r>
            <a:r>
              <a:rPr lang="en-US" sz="1800" b="1" dirty="0" smtClean="0"/>
              <a:t>smoke</a:t>
            </a:r>
            <a:r>
              <a:rPr lang="en-US" sz="1800" dirty="0" smtClean="0"/>
              <a:t>” or “</a:t>
            </a:r>
            <a:r>
              <a:rPr lang="en-US" sz="1800" b="1" dirty="0" smtClean="0"/>
              <a:t>smoking</a:t>
            </a:r>
            <a:r>
              <a:rPr lang="en-US" sz="1800" dirty="0" smtClean="0"/>
              <a:t>” means to inhale, exhale, burn, or carry a lighted cigarette, cigar, pipe, hookah pipe, or other lighted smoking equipment that burns tobacco or other weed or substance; </a:t>
            </a:r>
          </a:p>
          <a:p>
            <a:pPr marL="0" indent="0" eaLnBrk="1" hangingPunct="1">
              <a:tabLst>
                <a:tab pos="568325" algn="l"/>
                <a:tab pos="1025525" algn="l"/>
                <a:tab pos="1482725" algn="l"/>
                <a:tab pos="1939925" algn="l"/>
              </a:tabLst>
            </a:pPr>
            <a:endParaRPr lang="en-US" sz="1800" dirty="0" smtClean="0"/>
          </a:p>
          <a:p>
            <a:pPr marL="0" indent="0" algn="just" eaLnBrk="1" hangingPunct="1">
              <a:tabLst>
                <a:tab pos="568325" algn="l"/>
                <a:tab pos="1025525" algn="l"/>
                <a:tab pos="1482725" algn="l"/>
                <a:tab pos="1939925" algn="l"/>
              </a:tabLst>
            </a:pPr>
            <a:endParaRPr lang="en-US" sz="1800" dirty="0" smtClean="0"/>
          </a:p>
          <a:p>
            <a:pPr marL="0" indent="0" algn="just" eaLnBrk="1" hangingPunct="1">
              <a:tabLst>
                <a:tab pos="568325" algn="l"/>
                <a:tab pos="1025525" algn="l"/>
                <a:tab pos="1482725" algn="l"/>
                <a:tab pos="1939925" algn="l"/>
              </a:tabLst>
            </a:pPr>
            <a:endParaRPr lang="en-US" sz="1800" dirty="0" smtClean="0"/>
          </a:p>
        </p:txBody>
      </p:sp>
      <p:sp>
        <p:nvSpPr>
          <p:cNvPr id="30722"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bg1"/>
                </a:solidFill>
                <a:latin typeface="Arial" charset="0"/>
                <a:ea typeface="ＭＳ Ｐゴシック" charset="-128"/>
              </a:defRPr>
            </a:lvl1pPr>
            <a:lvl2pPr marL="37931725" indent="-37474525">
              <a:defRPr sz="1700">
                <a:solidFill>
                  <a:schemeClr val="bg1"/>
                </a:solidFill>
                <a:latin typeface="Arial" charset="0"/>
                <a:ea typeface="ＭＳ Ｐゴシック" charset="-128"/>
              </a:defRPr>
            </a:lvl2pPr>
            <a:lvl3pPr>
              <a:defRPr sz="1700">
                <a:solidFill>
                  <a:schemeClr val="bg1"/>
                </a:solidFill>
                <a:latin typeface="Arial" charset="0"/>
                <a:ea typeface="ＭＳ Ｐゴシック" charset="-128"/>
              </a:defRPr>
            </a:lvl3pPr>
            <a:lvl4pPr>
              <a:defRPr sz="1700">
                <a:solidFill>
                  <a:schemeClr val="bg1"/>
                </a:solidFill>
                <a:latin typeface="Arial" charset="0"/>
                <a:ea typeface="ＭＳ Ｐゴシック" charset="-128"/>
              </a:defRPr>
            </a:lvl4pPr>
            <a:lvl5pPr>
              <a:defRPr sz="1700">
                <a:solidFill>
                  <a:schemeClr val="bg1"/>
                </a:solidFill>
                <a:latin typeface="Arial" charset="0"/>
                <a:ea typeface="ＭＳ Ｐゴシック" charset="-128"/>
              </a:defRPr>
            </a:lvl5pPr>
            <a:lvl6pPr marL="457200" eaLnBrk="0" fontAlgn="base" hangingPunct="0">
              <a:spcBef>
                <a:spcPct val="0"/>
              </a:spcBef>
              <a:spcAft>
                <a:spcPct val="0"/>
              </a:spcAft>
              <a:defRPr sz="1700">
                <a:solidFill>
                  <a:schemeClr val="bg1"/>
                </a:solidFill>
                <a:latin typeface="Arial" charset="0"/>
                <a:ea typeface="ＭＳ Ｐゴシック" charset="-128"/>
              </a:defRPr>
            </a:lvl6pPr>
            <a:lvl7pPr marL="914400" eaLnBrk="0" fontAlgn="base" hangingPunct="0">
              <a:spcBef>
                <a:spcPct val="0"/>
              </a:spcBef>
              <a:spcAft>
                <a:spcPct val="0"/>
              </a:spcAft>
              <a:defRPr sz="1700">
                <a:solidFill>
                  <a:schemeClr val="bg1"/>
                </a:solidFill>
                <a:latin typeface="Arial" charset="0"/>
                <a:ea typeface="ＭＳ Ｐゴシック" charset="-128"/>
              </a:defRPr>
            </a:lvl7pPr>
            <a:lvl8pPr marL="1371600" eaLnBrk="0" fontAlgn="base" hangingPunct="0">
              <a:spcBef>
                <a:spcPct val="0"/>
              </a:spcBef>
              <a:spcAft>
                <a:spcPct val="0"/>
              </a:spcAft>
              <a:defRPr sz="1700">
                <a:solidFill>
                  <a:schemeClr val="bg1"/>
                </a:solidFill>
                <a:latin typeface="Arial" charset="0"/>
                <a:ea typeface="ＭＳ Ｐゴシック" charset="-128"/>
              </a:defRPr>
            </a:lvl8pPr>
            <a:lvl9pPr marL="1828800" eaLnBrk="0" fontAlgn="base" hangingPunct="0">
              <a:spcBef>
                <a:spcPct val="0"/>
              </a:spcBef>
              <a:spcAft>
                <a:spcPct val="0"/>
              </a:spcAft>
              <a:defRPr sz="1700">
                <a:solidFill>
                  <a:schemeClr val="bg1"/>
                </a:solidFill>
                <a:latin typeface="Arial" charset="0"/>
                <a:ea typeface="ＭＳ Ｐゴシック" charset="-128"/>
              </a:defRPr>
            </a:lvl9pPr>
          </a:lstStyle>
          <a:p>
            <a:fld id="{A9C66355-46D5-4242-89A1-6CC9C02B2AC1}" type="slidenum">
              <a:rPr lang="en-US" sz="1800"/>
              <a:pPr/>
              <a:t>16</a:t>
            </a:fld>
            <a:endParaRPr lang="en-US" sz="1400">
              <a:solidFill>
                <a:schemeClr val="tx1"/>
              </a:solidFill>
            </a:endParaRPr>
          </a:p>
        </p:txBody>
      </p:sp>
    </p:spTree>
    <p:extLst>
      <p:ext uri="{BB962C8B-B14F-4D97-AF65-F5344CB8AC3E}">
        <p14:creationId xmlns:p14="http://schemas.microsoft.com/office/powerpoint/2010/main" val="969046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pPr eaLnBrk="1" hangingPunct="1">
              <a:tabLst>
                <a:tab pos="568325" algn="l"/>
              </a:tabLst>
            </a:pPr>
            <a:r>
              <a:rPr lang="en-US" sz="2800" b="1" dirty="0" smtClean="0"/>
              <a:t>Municipal Bylaws that impact smoking (Cont’d)</a:t>
            </a:r>
          </a:p>
        </p:txBody>
      </p:sp>
      <p:sp>
        <p:nvSpPr>
          <p:cNvPr id="31748" name="Rectangle 3"/>
          <p:cNvSpPr>
            <a:spLocks noGrp="1" noChangeArrowheads="1"/>
          </p:cNvSpPr>
          <p:nvPr>
            <p:ph idx="1"/>
          </p:nvPr>
        </p:nvSpPr>
        <p:spPr/>
        <p:txBody>
          <a:bodyPr/>
          <a:lstStyle/>
          <a:p>
            <a:pPr marL="0" indent="0" algn="just" eaLnBrk="1" hangingPunct="1">
              <a:buNone/>
              <a:tabLst>
                <a:tab pos="741363" algn="l"/>
                <a:tab pos="1025525" algn="l"/>
                <a:tab pos="1482725" algn="l"/>
                <a:tab pos="1939925" algn="l"/>
              </a:tabLst>
            </a:pPr>
            <a:r>
              <a:rPr lang="en-US" sz="1800" b="1" dirty="0" smtClean="0"/>
              <a:t>Differences between </a:t>
            </a:r>
            <a:r>
              <a:rPr lang="en-US" sz="1800" b="1" i="1" dirty="0" smtClean="0"/>
              <a:t>Health Bylaw </a:t>
            </a:r>
            <a:r>
              <a:rPr lang="en-US" sz="1800" b="1" dirty="0" smtClean="0"/>
              <a:t>and </a:t>
            </a:r>
            <a:r>
              <a:rPr lang="en-US" sz="1800" b="1" i="1" dirty="0" smtClean="0"/>
              <a:t>Tobacco Control Act</a:t>
            </a:r>
          </a:p>
          <a:p>
            <a:pPr marL="720725" lvl="1" indent="-320675" algn="just" eaLnBrk="1" hangingPunct="1">
              <a:buFont typeface="Arial" charset="0"/>
              <a:buChar char="•"/>
              <a:tabLst>
                <a:tab pos="741363" algn="l"/>
                <a:tab pos="1025525" algn="l"/>
                <a:tab pos="1482725" algn="l"/>
                <a:tab pos="1939925" algn="l"/>
              </a:tabLst>
            </a:pPr>
            <a:r>
              <a:rPr lang="en-US" sz="1800" dirty="0" smtClean="0"/>
              <a:t>No </a:t>
            </a:r>
            <a:r>
              <a:rPr lang="en-US" sz="1800" dirty="0" smtClean="0"/>
              <a:t>smoking inside buildings except strata lots vs. no smoking in common areas/public areas</a:t>
            </a:r>
          </a:p>
          <a:p>
            <a:pPr marL="720725" lvl="1" indent="-320675" algn="just" eaLnBrk="1" hangingPunct="1">
              <a:buFont typeface="Arial" charset="0"/>
              <a:buChar char="•"/>
              <a:tabLst>
                <a:tab pos="741363" algn="l"/>
                <a:tab pos="1025525" algn="l"/>
                <a:tab pos="1482725" algn="l"/>
                <a:tab pos="1939925" algn="l"/>
              </a:tabLst>
            </a:pPr>
            <a:r>
              <a:rPr lang="en-US" sz="1800" dirty="0" smtClean="0"/>
              <a:t>Larger </a:t>
            </a:r>
            <a:r>
              <a:rPr lang="en-US" sz="1800" dirty="0" smtClean="0"/>
              <a:t>buffer area (6 </a:t>
            </a:r>
            <a:r>
              <a:rPr lang="en-US" sz="1800" dirty="0" err="1" smtClean="0"/>
              <a:t>metres</a:t>
            </a:r>
            <a:r>
              <a:rPr lang="en-US" sz="1800" dirty="0" smtClean="0"/>
              <a:t> vs. 3 </a:t>
            </a:r>
            <a:r>
              <a:rPr lang="en-US" sz="1800" dirty="0" err="1" smtClean="0"/>
              <a:t>metres</a:t>
            </a:r>
            <a:r>
              <a:rPr lang="en-US" sz="1800" dirty="0" smtClean="0"/>
              <a:t>)</a:t>
            </a:r>
          </a:p>
          <a:p>
            <a:pPr marL="720725" lvl="1" indent="-320675" algn="just" eaLnBrk="1" hangingPunct="1">
              <a:buFont typeface="Arial" charset="0"/>
              <a:buChar char="•"/>
              <a:tabLst>
                <a:tab pos="741363" algn="l"/>
                <a:tab pos="1025525" algn="l"/>
                <a:tab pos="1482725" algn="l"/>
                <a:tab pos="1939925" algn="l"/>
              </a:tabLst>
            </a:pPr>
            <a:r>
              <a:rPr lang="en-US" sz="1800" dirty="0" smtClean="0"/>
              <a:t>Buffer areas apply to any point of entry into a building (and are not limited to entries to common areas of building)</a:t>
            </a:r>
          </a:p>
          <a:p>
            <a:pPr marL="720725" lvl="1" indent="-320675" algn="just" eaLnBrk="1" hangingPunct="1">
              <a:buFont typeface="Arial" charset="0"/>
              <a:buChar char="•"/>
              <a:tabLst>
                <a:tab pos="741363" algn="l"/>
                <a:tab pos="1025525" algn="l"/>
                <a:tab pos="1482725" algn="l"/>
                <a:tab pos="1939925" algn="l"/>
              </a:tabLst>
            </a:pPr>
            <a:r>
              <a:rPr lang="en-US" sz="1800" dirty="0" smtClean="0"/>
              <a:t>Signage is required under Health Bylaw</a:t>
            </a:r>
          </a:p>
          <a:p>
            <a:pPr marL="720725" lvl="1" indent="-320675" algn="just" eaLnBrk="1" hangingPunct="1">
              <a:buFont typeface="Arial" charset="0"/>
              <a:buChar char="•"/>
              <a:tabLst>
                <a:tab pos="741363" algn="l"/>
                <a:tab pos="1025525" algn="l"/>
                <a:tab pos="1482725" algn="l"/>
                <a:tab pos="1939925" algn="l"/>
              </a:tabLst>
            </a:pPr>
            <a:r>
              <a:rPr lang="en-US" sz="1800" dirty="0" smtClean="0"/>
              <a:t>No smoking of tobacco and other substances including marijuana under the Health Bylaw</a:t>
            </a:r>
          </a:p>
        </p:txBody>
      </p:sp>
      <p:sp>
        <p:nvSpPr>
          <p:cNvPr id="31746"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bg1"/>
                </a:solidFill>
                <a:latin typeface="Arial" charset="0"/>
                <a:ea typeface="ＭＳ Ｐゴシック" charset="-128"/>
              </a:defRPr>
            </a:lvl1pPr>
            <a:lvl2pPr marL="37931725" indent="-37474525">
              <a:defRPr sz="1700">
                <a:solidFill>
                  <a:schemeClr val="bg1"/>
                </a:solidFill>
                <a:latin typeface="Arial" charset="0"/>
                <a:ea typeface="ＭＳ Ｐゴシック" charset="-128"/>
              </a:defRPr>
            </a:lvl2pPr>
            <a:lvl3pPr>
              <a:defRPr sz="1700">
                <a:solidFill>
                  <a:schemeClr val="bg1"/>
                </a:solidFill>
                <a:latin typeface="Arial" charset="0"/>
                <a:ea typeface="ＭＳ Ｐゴシック" charset="-128"/>
              </a:defRPr>
            </a:lvl3pPr>
            <a:lvl4pPr>
              <a:defRPr sz="1700">
                <a:solidFill>
                  <a:schemeClr val="bg1"/>
                </a:solidFill>
                <a:latin typeface="Arial" charset="0"/>
                <a:ea typeface="ＭＳ Ｐゴシック" charset="-128"/>
              </a:defRPr>
            </a:lvl4pPr>
            <a:lvl5pPr>
              <a:defRPr sz="1700">
                <a:solidFill>
                  <a:schemeClr val="bg1"/>
                </a:solidFill>
                <a:latin typeface="Arial" charset="0"/>
                <a:ea typeface="ＭＳ Ｐゴシック" charset="-128"/>
              </a:defRPr>
            </a:lvl5pPr>
            <a:lvl6pPr marL="457200" eaLnBrk="0" fontAlgn="base" hangingPunct="0">
              <a:spcBef>
                <a:spcPct val="0"/>
              </a:spcBef>
              <a:spcAft>
                <a:spcPct val="0"/>
              </a:spcAft>
              <a:defRPr sz="1700">
                <a:solidFill>
                  <a:schemeClr val="bg1"/>
                </a:solidFill>
                <a:latin typeface="Arial" charset="0"/>
                <a:ea typeface="ＭＳ Ｐゴシック" charset="-128"/>
              </a:defRPr>
            </a:lvl6pPr>
            <a:lvl7pPr marL="914400" eaLnBrk="0" fontAlgn="base" hangingPunct="0">
              <a:spcBef>
                <a:spcPct val="0"/>
              </a:spcBef>
              <a:spcAft>
                <a:spcPct val="0"/>
              </a:spcAft>
              <a:defRPr sz="1700">
                <a:solidFill>
                  <a:schemeClr val="bg1"/>
                </a:solidFill>
                <a:latin typeface="Arial" charset="0"/>
                <a:ea typeface="ＭＳ Ｐゴシック" charset="-128"/>
              </a:defRPr>
            </a:lvl7pPr>
            <a:lvl8pPr marL="1371600" eaLnBrk="0" fontAlgn="base" hangingPunct="0">
              <a:spcBef>
                <a:spcPct val="0"/>
              </a:spcBef>
              <a:spcAft>
                <a:spcPct val="0"/>
              </a:spcAft>
              <a:defRPr sz="1700">
                <a:solidFill>
                  <a:schemeClr val="bg1"/>
                </a:solidFill>
                <a:latin typeface="Arial" charset="0"/>
                <a:ea typeface="ＭＳ Ｐゴシック" charset="-128"/>
              </a:defRPr>
            </a:lvl8pPr>
            <a:lvl9pPr marL="1828800" eaLnBrk="0" fontAlgn="base" hangingPunct="0">
              <a:spcBef>
                <a:spcPct val="0"/>
              </a:spcBef>
              <a:spcAft>
                <a:spcPct val="0"/>
              </a:spcAft>
              <a:defRPr sz="1700">
                <a:solidFill>
                  <a:schemeClr val="bg1"/>
                </a:solidFill>
                <a:latin typeface="Arial" charset="0"/>
                <a:ea typeface="ＭＳ Ｐゴシック" charset="-128"/>
              </a:defRPr>
            </a:lvl9pPr>
          </a:lstStyle>
          <a:p>
            <a:fld id="{BDF63043-1242-4E46-83D5-F0313484FEB6}" type="slidenum">
              <a:rPr lang="en-US" sz="1800"/>
              <a:pPr/>
              <a:t>17</a:t>
            </a:fld>
            <a:endParaRPr lang="en-US" sz="1400">
              <a:solidFill>
                <a:schemeClr val="tx1"/>
              </a:solidFill>
            </a:endParaRPr>
          </a:p>
        </p:txBody>
      </p:sp>
    </p:spTree>
    <p:extLst>
      <p:ext uri="{BB962C8B-B14F-4D97-AF65-F5344CB8AC3E}">
        <p14:creationId xmlns:p14="http://schemas.microsoft.com/office/powerpoint/2010/main" val="1711560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A SMOKING BAN BYLAW NECESSARY BEFORE COUNCIL MUST BE INVOLVED?</a:t>
            </a:r>
            <a:endParaRPr lang="en-US" dirty="0"/>
          </a:p>
        </p:txBody>
      </p:sp>
      <p:sp>
        <p:nvSpPr>
          <p:cNvPr id="4" name="Text Placeholder 3"/>
          <p:cNvSpPr>
            <a:spLocks noGrp="1"/>
          </p:cNvSpPr>
          <p:nvPr>
            <p:ph type="body" sz="quarter" idx="10"/>
          </p:nvPr>
        </p:nvSpPr>
        <p:spPr/>
        <p:txBody>
          <a:bodyPr/>
          <a:lstStyle/>
          <a:p>
            <a:endParaRPr lang="en-US"/>
          </a:p>
        </p:txBody>
      </p:sp>
      <p:sp>
        <p:nvSpPr>
          <p:cNvPr id="5" name="Text Placeholder 4"/>
          <p:cNvSpPr>
            <a:spLocks noGrp="1"/>
          </p:cNvSpPr>
          <p:nvPr>
            <p:ph type="body" sz="quarter" idx="11"/>
          </p:nvPr>
        </p:nvSpPr>
        <p:spPr/>
        <p:txBody>
          <a:bodyPr/>
          <a:lstStyle/>
          <a:p>
            <a:endParaRPr lang="en-US"/>
          </a:p>
        </p:txBody>
      </p:sp>
      <p:sp>
        <p:nvSpPr>
          <p:cNvPr id="6" name="Text Placeholder 5"/>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731387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Strata Property Act </a:t>
            </a:r>
            <a:r>
              <a:rPr lang="en-US" dirty="0" smtClean="0"/>
              <a:t>Standard Bylaws</a:t>
            </a:r>
            <a:endParaRPr lang="en-US" dirty="0"/>
          </a:p>
        </p:txBody>
      </p:sp>
      <p:sp>
        <p:nvSpPr>
          <p:cNvPr id="3" name="Content Placeholder 2"/>
          <p:cNvSpPr>
            <a:spLocks noGrp="1"/>
          </p:cNvSpPr>
          <p:nvPr>
            <p:ph idx="1"/>
          </p:nvPr>
        </p:nvSpPr>
        <p:spPr/>
        <p:txBody>
          <a:bodyPr/>
          <a:lstStyle/>
          <a:p>
            <a:pPr marL="914400" indent="-914400">
              <a:buNone/>
            </a:pPr>
            <a:r>
              <a:rPr lang="en-GB" sz="2400" i="1" dirty="0" smtClean="0"/>
              <a:t>3(1)	An </a:t>
            </a:r>
            <a:r>
              <a:rPr lang="en-GB" sz="2400" i="1" dirty="0"/>
              <a:t>owner, tenant, occupant or visitor must not use a strata lot, the common property or common assets in a way that</a:t>
            </a:r>
            <a:endParaRPr lang="en-US" sz="2400" dirty="0"/>
          </a:p>
          <a:p>
            <a:pPr marL="1371600" indent="-457200">
              <a:buNone/>
            </a:pPr>
            <a:r>
              <a:rPr lang="en-GB" sz="2400" i="1" dirty="0"/>
              <a:t>(a)	causes a nuisance or hazard to another person</a:t>
            </a:r>
            <a:endParaRPr lang="en-US" sz="2400" dirty="0"/>
          </a:p>
          <a:p>
            <a:pPr marL="1371600" indent="-457200">
              <a:buNone/>
            </a:pPr>
            <a:r>
              <a:rPr lang="en-GB" sz="2400" i="1" dirty="0" smtClean="0"/>
              <a:t>(c)	unreasonably </a:t>
            </a:r>
            <a:r>
              <a:rPr lang="en-GB" sz="2400" i="1" dirty="0"/>
              <a:t>interferes with the rights of other persons to use and enjoy the common property, common assets or another strata </a:t>
            </a:r>
            <a:r>
              <a:rPr lang="en-GB" sz="2400" i="1" dirty="0" smtClean="0"/>
              <a:t>lot</a:t>
            </a:r>
          </a:p>
          <a:p>
            <a:pPr marL="1371600" indent="-457200">
              <a:buNone/>
            </a:pPr>
            <a:r>
              <a:rPr lang="en-US" sz="2400" i="1" dirty="0" smtClean="0"/>
              <a:t>(d)	is illegal</a:t>
            </a:r>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19</a:t>
            </a:fld>
            <a:endParaRPr lang="en-US" dirty="0"/>
          </a:p>
        </p:txBody>
      </p:sp>
    </p:spTree>
    <p:extLst>
      <p:ext uri="{BB962C8B-B14F-4D97-AF65-F5344CB8AC3E}">
        <p14:creationId xmlns:p14="http://schemas.microsoft.com/office/powerpoint/2010/main" val="3392744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534856"/>
            <a:ext cx="7772400" cy="3402957"/>
          </a:xfrm>
        </p:spPr>
        <p:txBody>
          <a:bodyPr/>
          <a:lstStyle/>
          <a:p>
            <a:pPr algn="ctr" eaLnBrk="1" hangingPunct="1"/>
            <a:r>
              <a:rPr lang="en-US" altLang="en-US" sz="4000" dirty="0" smtClean="0"/>
              <a:t>The new flashpoint</a:t>
            </a:r>
          </a:p>
          <a:p>
            <a:pPr marL="571500" indent="-571500" eaLnBrk="1" hangingPunct="1">
              <a:buFont typeface="Arial" panose="020B0604020202020204" pitchFamily="34" charset="0"/>
              <a:buChar char="•"/>
            </a:pPr>
            <a:r>
              <a:rPr lang="en-US" altLang="en-US" sz="4000" dirty="0" smtClean="0"/>
              <a:t>Smoke allergies;</a:t>
            </a:r>
          </a:p>
          <a:p>
            <a:pPr marL="571500" indent="-571500" eaLnBrk="1" hangingPunct="1">
              <a:buFont typeface="Arial" panose="020B0604020202020204" pitchFamily="34" charset="0"/>
              <a:buChar char="•"/>
            </a:pPr>
            <a:r>
              <a:rPr lang="en-US" altLang="en-US" sz="4000" dirty="0" smtClean="0"/>
              <a:t>Smoking addictions; and </a:t>
            </a:r>
          </a:p>
          <a:p>
            <a:pPr marL="571500" indent="-571500" eaLnBrk="1" hangingPunct="1">
              <a:buFont typeface="Arial" panose="020B0604020202020204" pitchFamily="34" charset="0"/>
              <a:buChar char="•"/>
            </a:pPr>
            <a:r>
              <a:rPr lang="en-US" altLang="en-US" sz="4000" dirty="0" smtClean="0"/>
              <a:t>Dangers of second hand smoke</a:t>
            </a:r>
            <a:endParaRPr lang="en-US" altLang="en-US" sz="4000" dirty="0" smtClean="0"/>
          </a:p>
        </p:txBody>
      </p:sp>
      <p:sp>
        <p:nvSpPr>
          <p:cNvPr id="2" name="Title 1"/>
          <p:cNvSpPr>
            <a:spLocks noGrp="1"/>
          </p:cNvSpPr>
          <p:nvPr>
            <p:ph type="title"/>
          </p:nvPr>
        </p:nvSpPr>
        <p:spPr>
          <a:xfrm>
            <a:off x="722313" y="1426972"/>
            <a:ext cx="7772400" cy="1016382"/>
          </a:xfrm>
        </p:spPr>
        <p:txBody>
          <a:bodyPr/>
          <a:lstStyle/>
          <a:p>
            <a:r>
              <a:rPr lang="en-US" altLang="en-US" dirty="0" smtClean="0"/>
              <a:t>SMOKING</a:t>
            </a:r>
            <a:endParaRPr lang="en-CA" dirty="0"/>
          </a:p>
        </p:txBody>
      </p:sp>
      <p:sp>
        <p:nvSpPr>
          <p:cNvPr id="4" name="Slide Number Placeholder 3"/>
          <p:cNvSpPr>
            <a:spLocks noGrp="1"/>
          </p:cNvSpPr>
          <p:nvPr>
            <p:ph type="sldNum" sz="quarter" idx="10"/>
          </p:nvPr>
        </p:nvSpPr>
        <p:spPr/>
        <p:txBody>
          <a:bodyPr/>
          <a:lstStyle/>
          <a:p>
            <a:pPr>
              <a:defRPr/>
            </a:pPr>
            <a:fld id="{F5A185C5-06C7-45F6-83ED-BDBC2C103BDF}" type="slidenum">
              <a:rPr lang="en-US" smtClean="0"/>
              <a:pPr>
                <a:defRPr/>
              </a:pPr>
              <a:t>2</a:t>
            </a:fld>
            <a:endParaRPr lang="en-US" dirty="0"/>
          </a:p>
        </p:txBody>
      </p:sp>
    </p:spTree>
    <p:extLst>
      <p:ext uri="{BB962C8B-B14F-4D97-AF65-F5344CB8AC3E}">
        <p14:creationId xmlns:p14="http://schemas.microsoft.com/office/powerpoint/2010/main" val="2708675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92075"/>
            <a:ext cx="7951788" cy="784225"/>
          </a:xfrm>
        </p:spPr>
        <p:txBody>
          <a:bodyPr/>
          <a:lstStyle/>
          <a:p>
            <a:r>
              <a:rPr lang="en-US" dirty="0" smtClean="0"/>
              <a:t>Are the Standard Bylaws Enough?</a:t>
            </a:r>
            <a:endParaRPr lang="en-US" dirty="0"/>
          </a:p>
        </p:txBody>
      </p:sp>
      <p:sp>
        <p:nvSpPr>
          <p:cNvPr id="3" name="Content Placeholder 2"/>
          <p:cNvSpPr>
            <a:spLocks noGrp="1"/>
          </p:cNvSpPr>
          <p:nvPr>
            <p:ph idx="1"/>
          </p:nvPr>
        </p:nvSpPr>
        <p:spPr/>
        <p:txBody>
          <a:bodyPr/>
          <a:lstStyle/>
          <a:p>
            <a:pPr marL="0" indent="0">
              <a:buNone/>
            </a:pPr>
            <a:r>
              <a:rPr lang="en-US" sz="2800" b="1" dirty="0"/>
              <a:t>Duty to enforce the bylaws</a:t>
            </a:r>
            <a:endParaRPr lang="en-US" sz="2800" b="1" i="1" dirty="0" smtClean="0"/>
          </a:p>
          <a:p>
            <a:pPr marL="0" indent="0">
              <a:buNone/>
            </a:pPr>
            <a:r>
              <a:rPr lang="en-US" sz="2800" b="1" i="1" dirty="0" smtClean="0"/>
              <a:t>Strata Property Act</a:t>
            </a:r>
            <a:endParaRPr lang="en-US" sz="2800" b="1" i="1" dirty="0"/>
          </a:p>
          <a:p>
            <a:pPr marL="0" indent="0">
              <a:buNone/>
            </a:pPr>
            <a:r>
              <a:rPr lang="en-US" sz="2800" i="1" dirty="0" smtClean="0"/>
              <a:t>26</a:t>
            </a:r>
            <a:r>
              <a:rPr lang="en-US" sz="2800" i="1" dirty="0"/>
              <a:t>	Subject to this Act, the regulations and the bylaws, the council must exercise the powers and perform the duties of the strata corporation, including the enforcement of bylaws and rules.</a:t>
            </a:r>
          </a:p>
          <a:p>
            <a:endParaRPr lang="en-US" dirty="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20</a:t>
            </a:fld>
            <a:endParaRPr lang="en-US" dirty="0"/>
          </a:p>
        </p:txBody>
      </p:sp>
    </p:spTree>
    <p:extLst>
      <p:ext uri="{BB962C8B-B14F-4D97-AF65-F5344CB8AC3E}">
        <p14:creationId xmlns:p14="http://schemas.microsoft.com/office/powerpoint/2010/main" val="607261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Human Rights Code and Smoking </a:t>
            </a:r>
            <a:r>
              <a:rPr lang="en-US" sz="2400" b="1" dirty="0" smtClean="0"/>
              <a:t>(cont’d)</a:t>
            </a:r>
            <a:endParaRPr lang="en-US" dirty="0"/>
          </a:p>
        </p:txBody>
      </p:sp>
      <p:sp>
        <p:nvSpPr>
          <p:cNvPr id="3" name="Content Placeholder 2"/>
          <p:cNvSpPr>
            <a:spLocks noGrp="1"/>
          </p:cNvSpPr>
          <p:nvPr>
            <p:ph idx="1"/>
          </p:nvPr>
        </p:nvSpPr>
        <p:spPr/>
        <p:txBody>
          <a:bodyPr/>
          <a:lstStyle/>
          <a:p>
            <a:pPr marL="0" indent="0">
              <a:buNone/>
            </a:pPr>
            <a:r>
              <a:rPr lang="en-US" sz="2000" b="1" i="1" dirty="0" err="1" smtClean="0"/>
              <a:t>Kabatoff</a:t>
            </a:r>
            <a:r>
              <a:rPr lang="en-US" sz="2000" b="1" i="1" dirty="0" smtClean="0"/>
              <a:t> and </a:t>
            </a:r>
            <a:r>
              <a:rPr lang="en-US" sz="2000" b="1" i="1" dirty="0" err="1" smtClean="0"/>
              <a:t>Kabatoff</a:t>
            </a:r>
            <a:r>
              <a:rPr lang="en-US" sz="2000" b="1" i="1" dirty="0" smtClean="0"/>
              <a:t> v. Strata Corp. NW 2767</a:t>
            </a:r>
            <a:endParaRPr lang="en-US" sz="2000" dirty="0" smtClean="0"/>
          </a:p>
          <a:p>
            <a:pPr>
              <a:buFont typeface="Arial" pitchFamily="34" charset="0"/>
              <a:buChar char="•"/>
            </a:pPr>
            <a:endParaRPr lang="en-US" sz="2000" dirty="0" smtClean="0"/>
          </a:p>
          <a:p>
            <a:pPr>
              <a:buFont typeface="Arial" pitchFamily="34" charset="0"/>
              <a:buChar char="•"/>
            </a:pPr>
            <a:r>
              <a:rPr lang="en-US" sz="2000" dirty="0" err="1" smtClean="0"/>
              <a:t>Kabatoffs</a:t>
            </a:r>
            <a:r>
              <a:rPr lang="en-US" sz="2000" dirty="0" smtClean="0"/>
              <a:t> suffered from a number of health problems including respiratory illnesses and allergies that are exacerbated by smoke.</a:t>
            </a:r>
          </a:p>
          <a:p>
            <a:pPr>
              <a:buFont typeface="Arial" pitchFamily="34" charset="0"/>
              <a:buChar char="•"/>
            </a:pPr>
            <a:r>
              <a:rPr lang="en-US" sz="2000" dirty="0" smtClean="0"/>
              <a:t>Strata corporation tried to have the complaint dismissed on the basis that it did not have a bylaw that banned smoking and so did not have the authority or ability to respond to the </a:t>
            </a:r>
            <a:r>
              <a:rPr lang="en-US" sz="2000" dirty="0" err="1" smtClean="0"/>
              <a:t>Kabatoffs</a:t>
            </a:r>
            <a:r>
              <a:rPr lang="en-US" sz="2000" dirty="0" smtClean="0"/>
              <a:t>’ complaints</a:t>
            </a:r>
          </a:p>
          <a:p>
            <a:pPr>
              <a:buFont typeface="Arial" pitchFamily="34" charset="0"/>
              <a:buChar char="•"/>
            </a:pPr>
            <a:r>
              <a:rPr lang="en-US" sz="2000" dirty="0" smtClean="0"/>
              <a:t>Tribunal held that the lack of a smoking prohibition bylaw was not sufficient to have the complaint dismissed.</a:t>
            </a:r>
          </a:p>
          <a:p>
            <a:endParaRPr lang="en-US" dirty="0"/>
          </a:p>
        </p:txBody>
      </p:sp>
      <p:sp>
        <p:nvSpPr>
          <p:cNvPr id="4" name="Slide Number Placeholder 3"/>
          <p:cNvSpPr>
            <a:spLocks noGrp="1"/>
          </p:cNvSpPr>
          <p:nvPr>
            <p:ph type="sldNum" sz="quarter" idx="10"/>
          </p:nvPr>
        </p:nvSpPr>
        <p:spPr/>
        <p:txBody>
          <a:bodyPr/>
          <a:lstStyle/>
          <a:p>
            <a:fld id="{578678D9-5993-4F50-8873-2C8C65349210}" type="slidenum">
              <a:rPr lang="en-US" smtClean="0"/>
              <a:pPr/>
              <a:t>21</a:t>
            </a:fld>
            <a:endParaRPr lang="en-US" sz="1400">
              <a:solidFill>
                <a:schemeClr val="tx1"/>
              </a:solidFill>
            </a:endParaRPr>
          </a:p>
        </p:txBody>
      </p:sp>
    </p:spTree>
    <p:extLst>
      <p:ext uri="{BB962C8B-B14F-4D97-AF65-F5344CB8AC3E}">
        <p14:creationId xmlns:p14="http://schemas.microsoft.com/office/powerpoint/2010/main" val="2851054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Forcing a Council to enforce the bylaws</a:t>
            </a:r>
            <a:endParaRPr lang="en-US" dirty="0"/>
          </a:p>
        </p:txBody>
      </p:sp>
      <p:sp>
        <p:nvSpPr>
          <p:cNvPr id="3" name="Content Placeholder 2"/>
          <p:cNvSpPr>
            <a:spLocks noGrp="1"/>
          </p:cNvSpPr>
          <p:nvPr>
            <p:ph idx="1"/>
          </p:nvPr>
        </p:nvSpPr>
        <p:spPr/>
        <p:txBody>
          <a:bodyPr/>
          <a:lstStyle/>
          <a:p>
            <a:pPr marL="0" indent="0">
              <a:buNone/>
            </a:pPr>
            <a:r>
              <a:rPr lang="en-US" i="1" dirty="0"/>
              <a:t>Chorney v. </a:t>
            </a:r>
            <a:r>
              <a:rPr lang="en-US" i="1" dirty="0"/>
              <a:t>The Owners, Strata Plan VIS770</a:t>
            </a:r>
            <a:r>
              <a:rPr lang="en-US" dirty="0"/>
              <a:t>, 2011 BCSC </a:t>
            </a:r>
            <a:r>
              <a:rPr lang="en-US" dirty="0" smtClean="0"/>
              <a:t>1811</a:t>
            </a:r>
          </a:p>
          <a:p>
            <a:pPr lvl="1" eaLnBrk="1" hangingPunct="1">
              <a:buFont typeface="Arial" charset="0"/>
              <a:buChar char="•"/>
            </a:pPr>
            <a:r>
              <a:rPr lang="en-CA" sz="1800" dirty="0"/>
              <a:t>Owners’ medical conditions were exacerbated by smoke. </a:t>
            </a:r>
          </a:p>
          <a:p>
            <a:pPr lvl="1" eaLnBrk="1" hangingPunct="1">
              <a:buFont typeface="Arial" charset="0"/>
              <a:buChar char="•"/>
            </a:pPr>
            <a:r>
              <a:rPr lang="en-CA" sz="1800" dirty="0"/>
              <a:t>Smoke entered the owners’ the strata lot.</a:t>
            </a:r>
          </a:p>
          <a:p>
            <a:pPr lvl="1" eaLnBrk="1" hangingPunct="1">
              <a:buFont typeface="Arial" charset="0"/>
              <a:buChar char="•"/>
            </a:pPr>
            <a:r>
              <a:rPr lang="en-CA" sz="1800" dirty="0"/>
              <a:t>Court appointed administrator (appointed for other reasons) investigated, agreed it was a nuisance, and issued warnings. </a:t>
            </a:r>
          </a:p>
          <a:p>
            <a:pPr lvl="1" eaLnBrk="1" hangingPunct="1">
              <a:buFont typeface="Arial" charset="0"/>
              <a:buChar char="•"/>
            </a:pPr>
            <a:r>
              <a:rPr lang="en-US" sz="1800" dirty="0"/>
              <a:t>The smoker did not deny smoking, but </a:t>
            </a:r>
            <a:r>
              <a:rPr lang="en-US" sz="1800" dirty="0" smtClean="0"/>
              <a:t>also continued </a:t>
            </a:r>
            <a:r>
              <a:rPr lang="en-US" sz="1800" dirty="0"/>
              <a:t>to smoke. </a:t>
            </a:r>
          </a:p>
          <a:p>
            <a:pPr lvl="1" eaLnBrk="1" hangingPunct="1">
              <a:buFont typeface="Arial" charset="0"/>
              <a:buChar char="•"/>
            </a:pPr>
            <a:r>
              <a:rPr lang="en-CA" sz="1800" dirty="0"/>
              <a:t>Administrator’s ¾ vote resolution to authorize lawsuit to obtain an injunction to ban her from smoking failed.</a:t>
            </a:r>
          </a:p>
          <a:p>
            <a:pPr lvl="1" eaLnBrk="1" hangingPunct="1">
              <a:buFont typeface="Arial" charset="0"/>
              <a:buChar char="•"/>
            </a:pPr>
            <a:r>
              <a:rPr lang="en-US" sz="1800" dirty="0"/>
              <a:t>While the Court held that this was a proper case to seek an injunction, it was premature since strata enforcement procedures were available and had not been attempted</a:t>
            </a:r>
            <a:r>
              <a:rPr lang="en-US" sz="1800" dirty="0" smtClean="0"/>
              <a:t>.</a:t>
            </a:r>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22</a:t>
            </a:fld>
            <a:endParaRPr lang="en-US" dirty="0"/>
          </a:p>
        </p:txBody>
      </p:sp>
    </p:spTree>
    <p:extLst>
      <p:ext uri="{BB962C8B-B14F-4D97-AF65-F5344CB8AC3E}">
        <p14:creationId xmlns:p14="http://schemas.microsoft.com/office/powerpoint/2010/main" val="821535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Role Does Council Play?</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0"/>
          </p:nvPr>
        </p:nvSpPr>
        <p:spPr/>
        <p:txBody>
          <a:bodyPr/>
          <a:lstStyle/>
          <a:p>
            <a:endParaRPr lang="en-US"/>
          </a:p>
        </p:txBody>
      </p:sp>
      <p:sp>
        <p:nvSpPr>
          <p:cNvPr id="5" name="Text Placeholder 4"/>
          <p:cNvSpPr>
            <a:spLocks noGrp="1"/>
          </p:cNvSpPr>
          <p:nvPr>
            <p:ph type="body" sz="quarter" idx="11"/>
          </p:nvPr>
        </p:nvSpPr>
        <p:spPr/>
        <p:txBody>
          <a:bodyPr/>
          <a:lstStyle/>
          <a:p>
            <a:endParaRPr lang="en-US"/>
          </a:p>
        </p:txBody>
      </p:sp>
      <p:sp>
        <p:nvSpPr>
          <p:cNvPr id="6" name="Text Placeholder 5"/>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4916542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Role Does Council Play?</a:t>
            </a:r>
            <a:endParaRPr lang="en-US" dirty="0"/>
          </a:p>
        </p:txBody>
      </p:sp>
      <p:sp>
        <p:nvSpPr>
          <p:cNvPr id="3" name="Content Placeholder 2"/>
          <p:cNvSpPr>
            <a:spLocks noGrp="1"/>
          </p:cNvSpPr>
          <p:nvPr>
            <p:ph idx="1"/>
          </p:nvPr>
        </p:nvSpPr>
        <p:spPr/>
        <p:txBody>
          <a:bodyPr/>
          <a:lstStyle/>
          <a:p>
            <a:pPr marL="0" indent="0">
              <a:buNone/>
            </a:pPr>
            <a:r>
              <a:rPr lang="en-US" sz="2800" b="1" dirty="0"/>
              <a:t>Duty to enforce the bylaws</a:t>
            </a:r>
            <a:endParaRPr lang="en-US" sz="2800" b="1" i="1" dirty="0" smtClean="0"/>
          </a:p>
          <a:p>
            <a:pPr marL="0" indent="0">
              <a:buNone/>
            </a:pPr>
            <a:r>
              <a:rPr lang="en-US" sz="2800" b="1" i="1" dirty="0" smtClean="0"/>
              <a:t>Strata Property Act</a:t>
            </a:r>
            <a:endParaRPr lang="en-US" sz="2800" b="1" i="1" dirty="0"/>
          </a:p>
          <a:p>
            <a:pPr marL="0" indent="0">
              <a:buNone/>
            </a:pPr>
            <a:r>
              <a:rPr lang="en-US" sz="2800" i="1" dirty="0" smtClean="0"/>
              <a:t>26</a:t>
            </a:r>
            <a:r>
              <a:rPr lang="en-US" sz="2800" i="1" dirty="0"/>
              <a:t>	Subject to this Act, the regulations and the bylaws, the council must exercise the powers and perform the duties of the strata corporation, including the enforcement of bylaws and rules.</a:t>
            </a:r>
          </a:p>
          <a:p>
            <a:endParaRPr lang="en-US" dirty="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24</a:t>
            </a:fld>
            <a:endParaRPr lang="en-US" dirty="0"/>
          </a:p>
        </p:txBody>
      </p:sp>
    </p:spTree>
    <p:extLst>
      <p:ext uri="{BB962C8B-B14F-4D97-AF65-F5344CB8AC3E}">
        <p14:creationId xmlns:p14="http://schemas.microsoft.com/office/powerpoint/2010/main" val="3871978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pPr eaLnBrk="1" hangingPunct="1">
              <a:tabLst>
                <a:tab pos="568325" algn="l"/>
              </a:tabLst>
            </a:pPr>
            <a:r>
              <a:rPr lang="en-US" sz="2400" b="1" i="1" dirty="0" smtClean="0"/>
              <a:t>Strata Property Act </a:t>
            </a:r>
            <a:r>
              <a:rPr lang="en-US" sz="2400" b="1" dirty="0" smtClean="0"/>
              <a:t>and </a:t>
            </a:r>
            <a:r>
              <a:rPr lang="en-US" sz="2400" b="1" dirty="0" smtClean="0"/>
              <a:t>Bylaws</a:t>
            </a:r>
            <a:endParaRPr lang="en-US" sz="1800" b="1" dirty="0" smtClean="0"/>
          </a:p>
        </p:txBody>
      </p:sp>
      <p:sp>
        <p:nvSpPr>
          <p:cNvPr id="89091" name="Rectangle 3"/>
          <p:cNvSpPr>
            <a:spLocks noGrp="1" noChangeArrowheads="1"/>
          </p:cNvSpPr>
          <p:nvPr>
            <p:ph idx="1"/>
          </p:nvPr>
        </p:nvSpPr>
        <p:spPr/>
        <p:txBody>
          <a:bodyPr/>
          <a:lstStyle/>
          <a:p>
            <a:pPr marL="0" indent="0" eaLnBrk="1" hangingPunct="1">
              <a:buNone/>
              <a:tabLst>
                <a:tab pos="568325" algn="l"/>
                <a:tab pos="1025525" algn="l"/>
                <a:tab pos="1482725" algn="l"/>
                <a:tab pos="1939925" algn="l"/>
                <a:tab pos="2286000" algn="l"/>
              </a:tabLst>
            </a:pPr>
            <a:r>
              <a:rPr lang="en-US" sz="2000" dirty="0" smtClean="0"/>
              <a:t>Strata receives a complaint about smoking:</a:t>
            </a:r>
          </a:p>
          <a:p>
            <a:pPr marL="914400" indent="-452438" eaLnBrk="1" hangingPunct="1">
              <a:buFontTx/>
              <a:buAutoNum type="arabicPeriod"/>
              <a:tabLst>
                <a:tab pos="568325" algn="l"/>
                <a:tab pos="1025525" algn="l"/>
                <a:tab pos="1482725" algn="l"/>
                <a:tab pos="1939925" algn="l"/>
                <a:tab pos="2286000" algn="l"/>
              </a:tabLst>
            </a:pPr>
            <a:r>
              <a:rPr lang="en-US" sz="2000" dirty="0" smtClean="0"/>
              <a:t>Determine which bylaw(s</a:t>
            </a:r>
            <a:r>
              <a:rPr lang="en-US" sz="2000" dirty="0" smtClean="0"/>
              <a:t>), if any, apply</a:t>
            </a:r>
            <a:endParaRPr lang="en-US" sz="2000" dirty="0" smtClean="0"/>
          </a:p>
          <a:p>
            <a:pPr marL="914400" indent="-452438" eaLnBrk="1" hangingPunct="1">
              <a:buFontTx/>
              <a:buAutoNum type="arabicPeriod"/>
              <a:tabLst>
                <a:tab pos="568325" algn="l"/>
                <a:tab pos="1025525" algn="l"/>
                <a:tab pos="1482725" algn="l"/>
                <a:tab pos="1939925" algn="l"/>
                <a:tab pos="2286000" algn="l"/>
              </a:tabLst>
            </a:pPr>
            <a:r>
              <a:rPr lang="en-US" sz="2000" dirty="0" smtClean="0"/>
              <a:t>Investigate complaint</a:t>
            </a:r>
          </a:p>
          <a:p>
            <a:pPr marL="1314450" lvl="1" indent="-400050" eaLnBrk="1" hangingPunct="1">
              <a:buFont typeface="Arial" pitchFamily="34" charset="0"/>
              <a:buChar char="•"/>
              <a:tabLst>
                <a:tab pos="568325" algn="l"/>
                <a:tab pos="1025525" algn="l"/>
                <a:tab pos="1482725" algn="l"/>
                <a:tab pos="1939925" algn="l"/>
                <a:tab pos="2286000" algn="l"/>
              </a:tabLst>
            </a:pPr>
            <a:r>
              <a:rPr lang="en-US" sz="2000" b="1" dirty="0" smtClean="0"/>
              <a:t>Council must decide if </a:t>
            </a:r>
            <a:r>
              <a:rPr lang="en-US" sz="2000" b="1" dirty="0" smtClean="0"/>
              <a:t>the smoke is a nuisance or an unreasonable interference</a:t>
            </a:r>
            <a:endParaRPr lang="en-US" sz="2000" b="1" dirty="0" smtClean="0"/>
          </a:p>
          <a:p>
            <a:pPr marL="914400" indent="-452438" eaLnBrk="1" hangingPunct="1">
              <a:buFontTx/>
              <a:buAutoNum type="arabicPeriod"/>
              <a:tabLst>
                <a:tab pos="568325" algn="l"/>
                <a:tab pos="1025525" algn="l"/>
                <a:tab pos="1482725" algn="l"/>
                <a:tab pos="1939925" algn="l"/>
                <a:tab pos="2286000" algn="l"/>
              </a:tabLst>
            </a:pPr>
            <a:r>
              <a:rPr lang="en-US" sz="2000" dirty="0" smtClean="0"/>
              <a:t>Enforce </a:t>
            </a:r>
            <a:r>
              <a:rPr lang="en-US" sz="2000" dirty="0" smtClean="0"/>
              <a:t>the bylaws using the tools available under the Act</a:t>
            </a:r>
            <a:endParaRPr lang="en-US" sz="2000" dirty="0" smtClean="0"/>
          </a:p>
          <a:p>
            <a:pPr marL="1376363" lvl="1" indent="-461963" eaLnBrk="1" hangingPunct="1">
              <a:buFont typeface="Arial" charset="0"/>
              <a:buChar char="•"/>
              <a:tabLst>
                <a:tab pos="568325" algn="l"/>
                <a:tab pos="1025525" algn="l"/>
                <a:tab pos="1482725" algn="l"/>
                <a:tab pos="1939925" algn="l"/>
                <a:tab pos="2286000" algn="l"/>
              </a:tabLst>
            </a:pPr>
            <a:r>
              <a:rPr lang="en-US" sz="1800" dirty="0" smtClean="0"/>
              <a:t>Warning – section 129(2)</a:t>
            </a:r>
            <a:endParaRPr lang="en-US" sz="1800" dirty="0" smtClean="0"/>
          </a:p>
          <a:p>
            <a:pPr marL="1376363" lvl="1" indent="-461963" eaLnBrk="1" hangingPunct="1">
              <a:buFont typeface="Arial" charset="0"/>
              <a:buChar char="•"/>
              <a:tabLst>
                <a:tab pos="568325" algn="l"/>
                <a:tab pos="1025525" algn="l"/>
                <a:tab pos="1482725" algn="l"/>
                <a:tab pos="1939925" algn="l"/>
                <a:tab pos="2286000" algn="l"/>
              </a:tabLst>
            </a:pPr>
            <a:r>
              <a:rPr lang="en-US" sz="1800" dirty="0" smtClean="0"/>
              <a:t>Fine – section 135 </a:t>
            </a:r>
            <a:r>
              <a:rPr lang="en-US" sz="1800" dirty="0" smtClean="0"/>
              <a:t>procedure</a:t>
            </a:r>
            <a:endParaRPr lang="en-US" sz="1800" dirty="0" smtClean="0"/>
          </a:p>
          <a:p>
            <a:pPr marL="1376363" lvl="1" indent="-461963" eaLnBrk="1" hangingPunct="1">
              <a:buFont typeface="Arial" charset="0"/>
              <a:buChar char="•"/>
              <a:tabLst>
                <a:tab pos="568325" algn="l"/>
                <a:tab pos="1025525" algn="l"/>
                <a:tab pos="1482725" algn="l"/>
                <a:tab pos="1939925" algn="l"/>
                <a:tab pos="2286000" algn="l"/>
              </a:tabLst>
            </a:pPr>
            <a:r>
              <a:rPr lang="en-US" sz="1800" dirty="0" smtClean="0"/>
              <a:t>Deny access to recreational facility – section 135 procedure</a:t>
            </a:r>
          </a:p>
          <a:p>
            <a:pPr marL="1376363" lvl="1" indent="-461963" eaLnBrk="1" hangingPunct="1">
              <a:buFont typeface="Arial" charset="0"/>
              <a:buChar char="•"/>
              <a:tabLst>
                <a:tab pos="568325" algn="l"/>
                <a:tab pos="1025525" algn="l"/>
                <a:tab pos="1482725" algn="l"/>
                <a:tab pos="1939925" algn="l"/>
                <a:tab pos="2286000" algn="l"/>
              </a:tabLst>
            </a:pPr>
            <a:r>
              <a:rPr lang="en-US" sz="1800" dirty="0" smtClean="0"/>
              <a:t>Injunction – ¾ vote </a:t>
            </a:r>
            <a:r>
              <a:rPr lang="en-US" sz="1800" dirty="0" smtClean="0"/>
              <a:t>resolution – section 133 procedure</a:t>
            </a:r>
            <a:endParaRPr lang="en-US" sz="1800" dirty="0" smtClean="0"/>
          </a:p>
          <a:p>
            <a:pPr lvl="1" eaLnBrk="1" hangingPunct="1">
              <a:buFont typeface="Arial" charset="0"/>
              <a:buChar char="•"/>
              <a:tabLst>
                <a:tab pos="568325" algn="l"/>
                <a:tab pos="1025525" algn="l"/>
                <a:tab pos="1482725" algn="l"/>
                <a:tab pos="1939925" algn="l"/>
                <a:tab pos="2286000" algn="l"/>
              </a:tabLst>
            </a:pPr>
            <a:endParaRPr lang="en-US" sz="1800" dirty="0" smtClean="0"/>
          </a:p>
          <a:p>
            <a:pPr marL="0" indent="0" eaLnBrk="1" hangingPunct="1">
              <a:tabLst>
                <a:tab pos="568325" algn="l"/>
                <a:tab pos="1025525" algn="l"/>
                <a:tab pos="1482725" algn="l"/>
                <a:tab pos="1939925" algn="l"/>
                <a:tab pos="2286000" algn="l"/>
              </a:tabLst>
            </a:pPr>
            <a:endParaRPr lang="en-US" sz="2000" dirty="0" smtClean="0"/>
          </a:p>
        </p:txBody>
      </p:sp>
      <p:sp>
        <p:nvSpPr>
          <p:cNvPr id="36866"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bg1"/>
                </a:solidFill>
                <a:latin typeface="Arial" charset="0"/>
                <a:ea typeface="ＭＳ Ｐゴシック" charset="-128"/>
              </a:defRPr>
            </a:lvl1pPr>
            <a:lvl2pPr marL="37931725" indent="-37474525">
              <a:defRPr sz="1700">
                <a:solidFill>
                  <a:schemeClr val="bg1"/>
                </a:solidFill>
                <a:latin typeface="Arial" charset="0"/>
                <a:ea typeface="ＭＳ Ｐゴシック" charset="-128"/>
              </a:defRPr>
            </a:lvl2pPr>
            <a:lvl3pPr>
              <a:defRPr sz="1700">
                <a:solidFill>
                  <a:schemeClr val="bg1"/>
                </a:solidFill>
                <a:latin typeface="Arial" charset="0"/>
                <a:ea typeface="ＭＳ Ｐゴシック" charset="-128"/>
              </a:defRPr>
            </a:lvl3pPr>
            <a:lvl4pPr>
              <a:defRPr sz="1700">
                <a:solidFill>
                  <a:schemeClr val="bg1"/>
                </a:solidFill>
                <a:latin typeface="Arial" charset="0"/>
                <a:ea typeface="ＭＳ Ｐゴシック" charset="-128"/>
              </a:defRPr>
            </a:lvl4pPr>
            <a:lvl5pPr>
              <a:defRPr sz="1700">
                <a:solidFill>
                  <a:schemeClr val="bg1"/>
                </a:solidFill>
                <a:latin typeface="Arial" charset="0"/>
                <a:ea typeface="ＭＳ Ｐゴシック" charset="-128"/>
              </a:defRPr>
            </a:lvl5pPr>
            <a:lvl6pPr marL="457200" eaLnBrk="0" fontAlgn="base" hangingPunct="0">
              <a:spcBef>
                <a:spcPct val="0"/>
              </a:spcBef>
              <a:spcAft>
                <a:spcPct val="0"/>
              </a:spcAft>
              <a:defRPr sz="1700">
                <a:solidFill>
                  <a:schemeClr val="bg1"/>
                </a:solidFill>
                <a:latin typeface="Arial" charset="0"/>
                <a:ea typeface="ＭＳ Ｐゴシック" charset="-128"/>
              </a:defRPr>
            </a:lvl6pPr>
            <a:lvl7pPr marL="914400" eaLnBrk="0" fontAlgn="base" hangingPunct="0">
              <a:spcBef>
                <a:spcPct val="0"/>
              </a:spcBef>
              <a:spcAft>
                <a:spcPct val="0"/>
              </a:spcAft>
              <a:defRPr sz="1700">
                <a:solidFill>
                  <a:schemeClr val="bg1"/>
                </a:solidFill>
                <a:latin typeface="Arial" charset="0"/>
                <a:ea typeface="ＭＳ Ｐゴシック" charset="-128"/>
              </a:defRPr>
            </a:lvl7pPr>
            <a:lvl8pPr marL="1371600" eaLnBrk="0" fontAlgn="base" hangingPunct="0">
              <a:spcBef>
                <a:spcPct val="0"/>
              </a:spcBef>
              <a:spcAft>
                <a:spcPct val="0"/>
              </a:spcAft>
              <a:defRPr sz="1700">
                <a:solidFill>
                  <a:schemeClr val="bg1"/>
                </a:solidFill>
                <a:latin typeface="Arial" charset="0"/>
                <a:ea typeface="ＭＳ Ｐゴシック" charset="-128"/>
              </a:defRPr>
            </a:lvl8pPr>
            <a:lvl9pPr marL="1828800" eaLnBrk="0" fontAlgn="base" hangingPunct="0">
              <a:spcBef>
                <a:spcPct val="0"/>
              </a:spcBef>
              <a:spcAft>
                <a:spcPct val="0"/>
              </a:spcAft>
              <a:defRPr sz="1700">
                <a:solidFill>
                  <a:schemeClr val="bg1"/>
                </a:solidFill>
                <a:latin typeface="Arial" charset="0"/>
                <a:ea typeface="ＭＳ Ｐゴシック" charset="-128"/>
              </a:defRPr>
            </a:lvl9pPr>
          </a:lstStyle>
          <a:p>
            <a:fld id="{AD5C7F8B-EA69-4AB2-9B16-49D48F0FE095}" type="slidenum">
              <a:rPr lang="en-US" sz="1800"/>
              <a:pPr/>
              <a:t>25</a:t>
            </a:fld>
            <a:endParaRPr lang="en-US" sz="1400">
              <a:solidFill>
                <a:schemeClr val="tx1"/>
              </a:solidFill>
            </a:endParaRPr>
          </a:p>
        </p:txBody>
      </p:sp>
    </p:spTree>
    <p:extLst>
      <p:ext uri="{BB962C8B-B14F-4D97-AF65-F5344CB8AC3E}">
        <p14:creationId xmlns:p14="http://schemas.microsoft.com/office/powerpoint/2010/main" val="39997230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t>Is the Smoking a Nuisance or Unreasonable Interference?</a:t>
            </a:r>
            <a:endParaRPr lang="en-US" sz="2400" dirty="0"/>
          </a:p>
        </p:txBody>
      </p:sp>
      <p:sp>
        <p:nvSpPr>
          <p:cNvPr id="41988" name="Rectangle 3"/>
          <p:cNvSpPr>
            <a:spLocks noGrp="1" noChangeArrowheads="1"/>
          </p:cNvSpPr>
          <p:nvPr>
            <p:ph idx="1"/>
          </p:nvPr>
        </p:nvSpPr>
        <p:spPr/>
        <p:txBody>
          <a:bodyPr/>
          <a:lstStyle/>
          <a:p>
            <a:pPr marL="0" indent="0" eaLnBrk="1" hangingPunct="1">
              <a:buNone/>
              <a:tabLst>
                <a:tab pos="568325" algn="l"/>
                <a:tab pos="1025525" algn="l"/>
                <a:tab pos="1482725" algn="l"/>
                <a:tab pos="1939925" algn="l"/>
              </a:tabLst>
            </a:pPr>
            <a:r>
              <a:rPr lang="en-US" sz="1800" b="1" dirty="0" smtClean="0"/>
              <a:t>Principles</a:t>
            </a:r>
            <a:r>
              <a:rPr lang="en-US" sz="1800" dirty="0" smtClean="0"/>
              <a:t>:	</a:t>
            </a:r>
          </a:p>
          <a:p>
            <a:pPr marL="720725" lvl="1" indent="-320675" eaLnBrk="1" hangingPunct="1">
              <a:buFontTx/>
              <a:buChar char="•"/>
              <a:tabLst>
                <a:tab pos="568325" algn="l"/>
                <a:tab pos="1025525" algn="l"/>
                <a:tab pos="1482725" algn="l"/>
                <a:tab pos="1939925" algn="l"/>
              </a:tabLst>
            </a:pPr>
            <a:r>
              <a:rPr lang="en-US" sz="1800" dirty="0" smtClean="0"/>
              <a:t>Nuisance is an </a:t>
            </a:r>
            <a:r>
              <a:rPr lang="en-GB" sz="1800" dirty="0" smtClean="0"/>
              <a:t>unreasonable interference with the use and enjoyment of land</a:t>
            </a:r>
            <a:r>
              <a:rPr lang="en-US" sz="1800" dirty="0" smtClean="0"/>
              <a:t> [</a:t>
            </a:r>
            <a:r>
              <a:rPr lang="en-GB" sz="1800" i="1" dirty="0" smtClean="0"/>
              <a:t>Royal Anne Hotel Co. Ltd. v. Ashcroft et al.</a:t>
            </a:r>
            <a:r>
              <a:rPr lang="en-US" sz="1800" dirty="0" smtClean="0"/>
              <a:t>]</a:t>
            </a:r>
          </a:p>
          <a:p>
            <a:pPr marL="720725" lvl="1" indent="-320675" eaLnBrk="1" hangingPunct="1">
              <a:buFontTx/>
              <a:buChar char="•"/>
              <a:tabLst>
                <a:tab pos="568325" algn="l"/>
                <a:tab pos="1025525" algn="l"/>
                <a:tab pos="1482725" algn="l"/>
                <a:tab pos="1939925" algn="l"/>
              </a:tabLst>
            </a:pPr>
            <a:r>
              <a:rPr lang="en-US" sz="1800" dirty="0" smtClean="0"/>
              <a:t>Consider </a:t>
            </a:r>
            <a:r>
              <a:rPr lang="en-GB" sz="1800" dirty="0" smtClean="0"/>
              <a:t>the nature of the injury suffered, the frequency of the occurrence, and its duration. </a:t>
            </a:r>
          </a:p>
          <a:p>
            <a:pPr marL="720725" lvl="1" indent="-320675" eaLnBrk="1" hangingPunct="1">
              <a:buFontTx/>
              <a:buChar char="•"/>
              <a:tabLst>
                <a:tab pos="568325" algn="l"/>
                <a:tab pos="1025525" algn="l"/>
                <a:tab pos="1482725" algn="l"/>
                <a:tab pos="1939925" algn="l"/>
              </a:tabLst>
            </a:pPr>
            <a:r>
              <a:rPr lang="en-GB" sz="1800" dirty="0" smtClean="0"/>
              <a:t>The interference must be substantial and serious to result in a finding of nuisance. </a:t>
            </a:r>
            <a:endParaRPr lang="en-US" sz="1800" dirty="0" smtClean="0"/>
          </a:p>
          <a:p>
            <a:pPr marL="720725" lvl="1" indent="-320675" eaLnBrk="1" hangingPunct="1">
              <a:buFontTx/>
              <a:buChar char="•"/>
              <a:tabLst>
                <a:tab pos="568325" algn="l"/>
                <a:tab pos="1025525" algn="l"/>
                <a:tab pos="1482725" algn="l"/>
                <a:tab pos="1939925" algn="l"/>
              </a:tabLst>
            </a:pPr>
            <a:r>
              <a:rPr lang="en-CA" sz="1800" dirty="0" smtClean="0"/>
              <a:t>Strata corporation residents are required to exhibit more cooperation and respect for others to ensure that all can enjoy their home to the fullest extent [</a:t>
            </a:r>
            <a:r>
              <a:rPr lang="en-CA" sz="1800" i="1" dirty="0" smtClean="0"/>
              <a:t>The Owners, Strata Plan NW 87 v </a:t>
            </a:r>
            <a:r>
              <a:rPr lang="en-CA" sz="1800" i="1" dirty="0" err="1" smtClean="0"/>
              <a:t>Karamanian</a:t>
            </a:r>
            <a:r>
              <a:rPr lang="en-CA" sz="1800" dirty="0" smtClean="0"/>
              <a:t>]</a:t>
            </a:r>
          </a:p>
          <a:p>
            <a:pPr marL="720725" lvl="1" indent="-320675" eaLnBrk="1" hangingPunct="1">
              <a:buFontTx/>
              <a:buChar char="•"/>
              <a:tabLst>
                <a:tab pos="568325" algn="l"/>
                <a:tab pos="1025525" algn="l"/>
                <a:tab pos="1482725" algn="l"/>
                <a:tab pos="1939925" algn="l"/>
              </a:tabLst>
            </a:pPr>
            <a:r>
              <a:rPr lang="en-GB" sz="1800" dirty="0" smtClean="0"/>
              <a:t>The standard is not of the overly sensitive person, but rather the standard of an ordinary reasonable person [</a:t>
            </a:r>
            <a:r>
              <a:rPr lang="en-CA" sz="1800" i="1" dirty="0" err="1" smtClean="0"/>
              <a:t>Popoff</a:t>
            </a:r>
            <a:r>
              <a:rPr lang="en-CA" sz="1800" i="1" dirty="0" smtClean="0"/>
              <a:t> v. </a:t>
            </a:r>
            <a:r>
              <a:rPr lang="en-CA" sz="1800" i="1" dirty="0" err="1" smtClean="0"/>
              <a:t>Krafczyk</a:t>
            </a:r>
            <a:r>
              <a:rPr lang="en-US" sz="1800" dirty="0" smtClean="0"/>
              <a:t>]</a:t>
            </a:r>
          </a:p>
        </p:txBody>
      </p:sp>
      <p:sp>
        <p:nvSpPr>
          <p:cNvPr id="41986"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bg1"/>
                </a:solidFill>
                <a:latin typeface="Arial" charset="0"/>
                <a:ea typeface="ＭＳ Ｐゴシック" charset="-128"/>
              </a:defRPr>
            </a:lvl1pPr>
            <a:lvl2pPr marL="37931725" indent="-37474525">
              <a:defRPr sz="1700">
                <a:solidFill>
                  <a:schemeClr val="bg1"/>
                </a:solidFill>
                <a:latin typeface="Arial" charset="0"/>
                <a:ea typeface="ＭＳ Ｐゴシック" charset="-128"/>
              </a:defRPr>
            </a:lvl2pPr>
            <a:lvl3pPr>
              <a:defRPr sz="1700">
                <a:solidFill>
                  <a:schemeClr val="bg1"/>
                </a:solidFill>
                <a:latin typeface="Arial" charset="0"/>
                <a:ea typeface="ＭＳ Ｐゴシック" charset="-128"/>
              </a:defRPr>
            </a:lvl3pPr>
            <a:lvl4pPr>
              <a:defRPr sz="1700">
                <a:solidFill>
                  <a:schemeClr val="bg1"/>
                </a:solidFill>
                <a:latin typeface="Arial" charset="0"/>
                <a:ea typeface="ＭＳ Ｐゴシック" charset="-128"/>
              </a:defRPr>
            </a:lvl4pPr>
            <a:lvl5pPr>
              <a:defRPr sz="1700">
                <a:solidFill>
                  <a:schemeClr val="bg1"/>
                </a:solidFill>
                <a:latin typeface="Arial" charset="0"/>
                <a:ea typeface="ＭＳ Ｐゴシック" charset="-128"/>
              </a:defRPr>
            </a:lvl5pPr>
            <a:lvl6pPr marL="457200" eaLnBrk="0" fontAlgn="base" hangingPunct="0">
              <a:spcBef>
                <a:spcPct val="0"/>
              </a:spcBef>
              <a:spcAft>
                <a:spcPct val="0"/>
              </a:spcAft>
              <a:defRPr sz="1700">
                <a:solidFill>
                  <a:schemeClr val="bg1"/>
                </a:solidFill>
                <a:latin typeface="Arial" charset="0"/>
                <a:ea typeface="ＭＳ Ｐゴシック" charset="-128"/>
              </a:defRPr>
            </a:lvl6pPr>
            <a:lvl7pPr marL="914400" eaLnBrk="0" fontAlgn="base" hangingPunct="0">
              <a:spcBef>
                <a:spcPct val="0"/>
              </a:spcBef>
              <a:spcAft>
                <a:spcPct val="0"/>
              </a:spcAft>
              <a:defRPr sz="1700">
                <a:solidFill>
                  <a:schemeClr val="bg1"/>
                </a:solidFill>
                <a:latin typeface="Arial" charset="0"/>
                <a:ea typeface="ＭＳ Ｐゴシック" charset="-128"/>
              </a:defRPr>
            </a:lvl7pPr>
            <a:lvl8pPr marL="1371600" eaLnBrk="0" fontAlgn="base" hangingPunct="0">
              <a:spcBef>
                <a:spcPct val="0"/>
              </a:spcBef>
              <a:spcAft>
                <a:spcPct val="0"/>
              </a:spcAft>
              <a:defRPr sz="1700">
                <a:solidFill>
                  <a:schemeClr val="bg1"/>
                </a:solidFill>
                <a:latin typeface="Arial" charset="0"/>
                <a:ea typeface="ＭＳ Ｐゴシック" charset="-128"/>
              </a:defRPr>
            </a:lvl8pPr>
            <a:lvl9pPr marL="1828800" eaLnBrk="0" fontAlgn="base" hangingPunct="0">
              <a:spcBef>
                <a:spcPct val="0"/>
              </a:spcBef>
              <a:spcAft>
                <a:spcPct val="0"/>
              </a:spcAft>
              <a:defRPr sz="1700">
                <a:solidFill>
                  <a:schemeClr val="bg1"/>
                </a:solidFill>
                <a:latin typeface="Arial" charset="0"/>
                <a:ea typeface="ＭＳ Ｐゴシック" charset="-128"/>
              </a:defRPr>
            </a:lvl9pPr>
          </a:lstStyle>
          <a:p>
            <a:fld id="{23429156-A349-420E-8F73-C68A317B4EDB}" type="slidenum">
              <a:rPr lang="en-US" sz="1800"/>
              <a:pPr/>
              <a:t>26</a:t>
            </a:fld>
            <a:endParaRPr lang="en-US" sz="1400">
              <a:solidFill>
                <a:schemeClr val="tx1"/>
              </a:solidFill>
            </a:endParaRPr>
          </a:p>
        </p:txBody>
      </p:sp>
    </p:spTree>
    <p:extLst>
      <p:ext uri="{BB962C8B-B14F-4D97-AF65-F5344CB8AC3E}">
        <p14:creationId xmlns:p14="http://schemas.microsoft.com/office/powerpoint/2010/main" val="284389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lstStyle/>
          <a:p>
            <a:pPr eaLnBrk="1" hangingPunct="1">
              <a:tabLst>
                <a:tab pos="568325" algn="l"/>
              </a:tabLst>
            </a:pPr>
            <a:r>
              <a:rPr lang="en-US" sz="2400" dirty="0"/>
              <a:t>Is the Smoking a Nuisance or Unreasonable Interference?</a:t>
            </a:r>
            <a:endParaRPr lang="en-US" sz="2400" b="1" dirty="0" smtClean="0"/>
          </a:p>
        </p:txBody>
      </p:sp>
      <p:sp>
        <p:nvSpPr>
          <p:cNvPr id="43012" name="Rectangle 3"/>
          <p:cNvSpPr>
            <a:spLocks noGrp="1" noChangeArrowheads="1"/>
          </p:cNvSpPr>
          <p:nvPr>
            <p:ph idx="1"/>
          </p:nvPr>
        </p:nvSpPr>
        <p:spPr/>
        <p:txBody>
          <a:bodyPr/>
          <a:lstStyle/>
          <a:p>
            <a:pPr marL="0" indent="0" eaLnBrk="1" hangingPunct="1">
              <a:buNone/>
              <a:tabLst>
                <a:tab pos="568325" algn="l"/>
                <a:tab pos="1025525" algn="l"/>
                <a:tab pos="1482725" algn="l"/>
                <a:tab pos="1939925" algn="l"/>
              </a:tabLst>
            </a:pPr>
            <a:r>
              <a:rPr lang="en-GB" sz="1800" b="1" i="1" dirty="0" err="1" smtClean="0"/>
              <a:t>Raith</a:t>
            </a:r>
            <a:r>
              <a:rPr lang="en-GB" sz="1800" b="1" i="1" dirty="0" smtClean="0"/>
              <a:t> v. Coles</a:t>
            </a:r>
            <a:r>
              <a:rPr lang="en-GB" sz="1800" b="1" dirty="0" smtClean="0"/>
              <a:t> </a:t>
            </a:r>
            <a:r>
              <a:rPr lang="en-GB" sz="1800" dirty="0" smtClean="0"/>
              <a:t>(1984) BCSC</a:t>
            </a:r>
          </a:p>
          <a:p>
            <a:pPr marL="285750" indent="-285750" eaLnBrk="1" hangingPunct="1">
              <a:buFont typeface="Arial" pitchFamily="34" charset="0"/>
              <a:buChar char="•"/>
              <a:tabLst>
                <a:tab pos="568325" algn="l"/>
                <a:tab pos="1025525" algn="l"/>
                <a:tab pos="1482725" algn="l"/>
                <a:tab pos="1939925" algn="l"/>
              </a:tabLst>
            </a:pPr>
            <a:endParaRPr lang="en-GB" sz="1800" dirty="0" smtClean="0"/>
          </a:p>
          <a:p>
            <a:pPr marL="285750" indent="-285750" eaLnBrk="1" hangingPunct="1">
              <a:buFont typeface="Arial" pitchFamily="34" charset="0"/>
              <a:buChar char="•"/>
              <a:tabLst>
                <a:tab pos="568325" algn="l"/>
                <a:tab pos="1025525" algn="l"/>
                <a:tab pos="1482725" algn="l"/>
                <a:tab pos="1939925" algn="l"/>
              </a:tabLst>
            </a:pPr>
            <a:r>
              <a:rPr lang="en-GB" sz="1800" dirty="0"/>
              <a:t>R</a:t>
            </a:r>
            <a:r>
              <a:rPr lang="en-GB" sz="1800" dirty="0" smtClean="0"/>
              <a:t>esidents complained of continuous and pervasive cigar smoke. </a:t>
            </a:r>
          </a:p>
          <a:p>
            <a:pPr marL="285750" indent="-285750" eaLnBrk="1" hangingPunct="1">
              <a:buFont typeface="Arial" pitchFamily="34" charset="0"/>
              <a:buChar char="•"/>
              <a:tabLst>
                <a:tab pos="568325" algn="l"/>
                <a:tab pos="1025525" algn="l"/>
                <a:tab pos="1482725" algn="l"/>
                <a:tab pos="1939925" algn="l"/>
              </a:tabLst>
            </a:pPr>
            <a:r>
              <a:rPr lang="en-GB" sz="1800" dirty="0" smtClean="0"/>
              <a:t>Residents did everything they could to resolve the problem: talked to their neighbour, installed fans, and kept their windows and doors shut.</a:t>
            </a:r>
          </a:p>
          <a:p>
            <a:pPr marL="285750" indent="-285750" eaLnBrk="1" hangingPunct="1">
              <a:buFont typeface="Arial" pitchFamily="34" charset="0"/>
              <a:buChar char="•"/>
              <a:tabLst>
                <a:tab pos="568325" algn="l"/>
                <a:tab pos="1025525" algn="l"/>
                <a:tab pos="1482725" algn="l"/>
                <a:tab pos="1939925" algn="l"/>
              </a:tabLst>
            </a:pPr>
            <a:r>
              <a:rPr lang="en-GB" sz="1800" dirty="0" smtClean="0"/>
              <a:t>Residents provided medical evidence that the cigar smoke had a significant impact on their health, </a:t>
            </a:r>
            <a:r>
              <a:rPr lang="en-CA" sz="1800" dirty="0" smtClean="0"/>
              <a:t>including nausea, indigestion, sore throats and emotional anxiety</a:t>
            </a:r>
            <a:r>
              <a:rPr lang="en-GB" sz="1800" dirty="0" smtClean="0"/>
              <a:t>. </a:t>
            </a:r>
          </a:p>
          <a:p>
            <a:pPr marL="285750" indent="-285750" eaLnBrk="1" hangingPunct="1">
              <a:buFont typeface="Arial" pitchFamily="34" charset="0"/>
              <a:buChar char="•"/>
              <a:tabLst>
                <a:tab pos="568325" algn="l"/>
                <a:tab pos="1025525" algn="l"/>
                <a:tab pos="1482725" algn="l"/>
                <a:tab pos="1939925" algn="l"/>
              </a:tabLst>
            </a:pPr>
            <a:r>
              <a:rPr lang="en-GB" sz="1800" dirty="0" smtClean="0"/>
              <a:t>Court held that they were not unreasonable in their objections to the nuisance created by the cigar smoke. This was not a simple dislike of the smell. There was concern based on medical grounds. The smoke was harmful and so it was a nuisance.</a:t>
            </a:r>
            <a:r>
              <a:rPr lang="en-US" sz="1800" dirty="0" smtClean="0"/>
              <a:t> </a:t>
            </a:r>
          </a:p>
        </p:txBody>
      </p:sp>
      <p:sp>
        <p:nvSpPr>
          <p:cNvPr id="43010"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bg1"/>
                </a:solidFill>
                <a:latin typeface="Arial" charset="0"/>
                <a:ea typeface="ＭＳ Ｐゴシック" charset="-128"/>
              </a:defRPr>
            </a:lvl1pPr>
            <a:lvl2pPr marL="37931725" indent="-37474525">
              <a:defRPr sz="1700">
                <a:solidFill>
                  <a:schemeClr val="bg1"/>
                </a:solidFill>
                <a:latin typeface="Arial" charset="0"/>
                <a:ea typeface="ＭＳ Ｐゴシック" charset="-128"/>
              </a:defRPr>
            </a:lvl2pPr>
            <a:lvl3pPr>
              <a:defRPr sz="1700">
                <a:solidFill>
                  <a:schemeClr val="bg1"/>
                </a:solidFill>
                <a:latin typeface="Arial" charset="0"/>
                <a:ea typeface="ＭＳ Ｐゴシック" charset="-128"/>
              </a:defRPr>
            </a:lvl3pPr>
            <a:lvl4pPr>
              <a:defRPr sz="1700">
                <a:solidFill>
                  <a:schemeClr val="bg1"/>
                </a:solidFill>
                <a:latin typeface="Arial" charset="0"/>
                <a:ea typeface="ＭＳ Ｐゴシック" charset="-128"/>
              </a:defRPr>
            </a:lvl4pPr>
            <a:lvl5pPr>
              <a:defRPr sz="1700">
                <a:solidFill>
                  <a:schemeClr val="bg1"/>
                </a:solidFill>
                <a:latin typeface="Arial" charset="0"/>
                <a:ea typeface="ＭＳ Ｐゴシック" charset="-128"/>
              </a:defRPr>
            </a:lvl5pPr>
            <a:lvl6pPr marL="457200" eaLnBrk="0" fontAlgn="base" hangingPunct="0">
              <a:spcBef>
                <a:spcPct val="0"/>
              </a:spcBef>
              <a:spcAft>
                <a:spcPct val="0"/>
              </a:spcAft>
              <a:defRPr sz="1700">
                <a:solidFill>
                  <a:schemeClr val="bg1"/>
                </a:solidFill>
                <a:latin typeface="Arial" charset="0"/>
                <a:ea typeface="ＭＳ Ｐゴシック" charset="-128"/>
              </a:defRPr>
            </a:lvl6pPr>
            <a:lvl7pPr marL="914400" eaLnBrk="0" fontAlgn="base" hangingPunct="0">
              <a:spcBef>
                <a:spcPct val="0"/>
              </a:spcBef>
              <a:spcAft>
                <a:spcPct val="0"/>
              </a:spcAft>
              <a:defRPr sz="1700">
                <a:solidFill>
                  <a:schemeClr val="bg1"/>
                </a:solidFill>
                <a:latin typeface="Arial" charset="0"/>
                <a:ea typeface="ＭＳ Ｐゴシック" charset="-128"/>
              </a:defRPr>
            </a:lvl7pPr>
            <a:lvl8pPr marL="1371600" eaLnBrk="0" fontAlgn="base" hangingPunct="0">
              <a:spcBef>
                <a:spcPct val="0"/>
              </a:spcBef>
              <a:spcAft>
                <a:spcPct val="0"/>
              </a:spcAft>
              <a:defRPr sz="1700">
                <a:solidFill>
                  <a:schemeClr val="bg1"/>
                </a:solidFill>
                <a:latin typeface="Arial" charset="0"/>
                <a:ea typeface="ＭＳ Ｐゴシック" charset="-128"/>
              </a:defRPr>
            </a:lvl8pPr>
            <a:lvl9pPr marL="1828800" eaLnBrk="0" fontAlgn="base" hangingPunct="0">
              <a:spcBef>
                <a:spcPct val="0"/>
              </a:spcBef>
              <a:spcAft>
                <a:spcPct val="0"/>
              </a:spcAft>
              <a:defRPr sz="1700">
                <a:solidFill>
                  <a:schemeClr val="bg1"/>
                </a:solidFill>
                <a:latin typeface="Arial" charset="0"/>
                <a:ea typeface="ＭＳ Ｐゴシック" charset="-128"/>
              </a:defRPr>
            </a:lvl9pPr>
          </a:lstStyle>
          <a:p>
            <a:fld id="{A82E7827-5C32-4CFC-852C-2AB2EA51A6BA}" type="slidenum">
              <a:rPr lang="en-US" sz="1800"/>
              <a:pPr/>
              <a:t>27</a:t>
            </a:fld>
            <a:endParaRPr lang="en-US" sz="1400">
              <a:solidFill>
                <a:schemeClr val="tx1"/>
              </a:solidFill>
            </a:endParaRPr>
          </a:p>
        </p:txBody>
      </p:sp>
    </p:spTree>
    <p:extLst>
      <p:ext uri="{BB962C8B-B14F-4D97-AF65-F5344CB8AC3E}">
        <p14:creationId xmlns:p14="http://schemas.microsoft.com/office/powerpoint/2010/main" val="40361617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Human Rights Code and </a:t>
            </a:r>
            <a:r>
              <a:rPr lang="en-US" sz="2800" b="1" dirty="0" smtClean="0"/>
              <a:t>Smoking</a:t>
            </a:r>
            <a:endParaRPr lang="en-US" dirty="0"/>
          </a:p>
        </p:txBody>
      </p:sp>
      <p:sp>
        <p:nvSpPr>
          <p:cNvPr id="3" name="Content Placeholder 2"/>
          <p:cNvSpPr>
            <a:spLocks noGrp="1"/>
          </p:cNvSpPr>
          <p:nvPr>
            <p:ph idx="1"/>
          </p:nvPr>
        </p:nvSpPr>
        <p:spPr/>
        <p:txBody>
          <a:bodyPr/>
          <a:lstStyle/>
          <a:p>
            <a:pPr marL="0" indent="0">
              <a:buNone/>
            </a:pPr>
            <a:r>
              <a:rPr lang="en-US" sz="2000" b="1" i="1" dirty="0"/>
              <a:t>McDaniel and McDaniel v. Strata Plan LMS 1657 (No. 2</a:t>
            </a:r>
            <a:r>
              <a:rPr lang="en-US" sz="2000" b="1" i="1" dirty="0" smtClean="0"/>
              <a:t>)</a:t>
            </a:r>
          </a:p>
          <a:p>
            <a:pPr marL="457200" indent="-457200">
              <a:buFont typeface="Arial" pitchFamily="34" charset="0"/>
              <a:buChar char="•"/>
            </a:pPr>
            <a:r>
              <a:rPr lang="en-CA" sz="2000" dirty="0"/>
              <a:t>S</a:t>
            </a:r>
            <a:r>
              <a:rPr lang="en-CA" sz="2000" dirty="0" smtClean="0"/>
              <a:t>econd-hand smoke </a:t>
            </a:r>
            <a:r>
              <a:rPr lang="en-CA" sz="2000" dirty="0"/>
              <a:t>from limited common </a:t>
            </a:r>
            <a:r>
              <a:rPr lang="en-CA" sz="2000" dirty="0" smtClean="0"/>
              <a:t>property </a:t>
            </a:r>
            <a:r>
              <a:rPr lang="en-CA" sz="2000" dirty="0"/>
              <a:t>infiltrated their </a:t>
            </a:r>
            <a:r>
              <a:rPr lang="en-CA" sz="2000" dirty="0" smtClean="0"/>
              <a:t>suite and </a:t>
            </a:r>
            <a:r>
              <a:rPr lang="en-CA" sz="2000" dirty="0"/>
              <a:t>exacerbated their physical </a:t>
            </a:r>
            <a:r>
              <a:rPr lang="en-CA" sz="2000" dirty="0" smtClean="0"/>
              <a:t>disabilities. </a:t>
            </a:r>
          </a:p>
          <a:p>
            <a:pPr marL="457200" indent="-457200">
              <a:buFont typeface="Arial" pitchFamily="34" charset="0"/>
              <a:buChar char="•"/>
            </a:pPr>
            <a:r>
              <a:rPr lang="en-CA" sz="2000" dirty="0"/>
              <a:t>S</a:t>
            </a:r>
            <a:r>
              <a:rPr lang="en-CA" sz="2000" dirty="0" smtClean="0"/>
              <a:t>trata corporation did not dispute their disabilities.</a:t>
            </a:r>
          </a:p>
          <a:p>
            <a:pPr marL="457200" indent="-457200">
              <a:buFont typeface="Arial" pitchFamily="34" charset="0"/>
              <a:buChar char="•"/>
            </a:pPr>
            <a:r>
              <a:rPr lang="en-US" sz="2000" dirty="0" smtClean="0"/>
              <a:t>Over half their time as owners (three years), they were subjected to smoke that was unacceptable and debilitating causing escalated health risks and stress levels.</a:t>
            </a:r>
          </a:p>
          <a:p>
            <a:pPr marL="457200" indent="-457200">
              <a:buFont typeface="Arial" pitchFamily="34" charset="0"/>
              <a:buChar char="•"/>
            </a:pPr>
            <a:r>
              <a:rPr lang="en-US" sz="2000" dirty="0" smtClean="0"/>
              <a:t>Strata refused to try to pass a smoking prohibition bylaw based on anecdotal evidence of council member claiming at a general meeting that the strata corporation only had the power to ban marijuana smoke.</a:t>
            </a:r>
          </a:p>
          <a:p>
            <a:pPr marL="457200" indent="-457200">
              <a:buFont typeface="Arial" pitchFamily="34" charset="0"/>
              <a:buChar char="•"/>
            </a:pPr>
            <a:r>
              <a:rPr lang="en-US" sz="2000" dirty="0" smtClean="0"/>
              <a:t>Strata did not attempt to enforce its anti-nuisance bylaw.</a:t>
            </a:r>
          </a:p>
          <a:p>
            <a:pPr marL="457200" indent="-457200">
              <a:buFont typeface="Arial" pitchFamily="34" charset="0"/>
              <a:buChar char="•"/>
            </a:pPr>
            <a:r>
              <a:rPr lang="en-US" sz="2000" dirty="0" smtClean="0"/>
              <a:t>Owners, forced by finances, to abandon their unit.</a:t>
            </a:r>
            <a:endParaRPr lang="en-US" sz="2000" dirty="0"/>
          </a:p>
          <a:p>
            <a:pPr marL="457200" indent="-457200">
              <a:buFont typeface="Arial" pitchFamily="34" charset="0"/>
              <a:buChar char="•"/>
            </a:pPr>
            <a:endParaRPr lang="en-US" sz="2000" dirty="0" smtClean="0"/>
          </a:p>
          <a:p>
            <a:pPr marL="457200" indent="-457200">
              <a:buFont typeface="Arial" pitchFamily="34" charset="0"/>
              <a:buChar char="•"/>
            </a:pPr>
            <a:endParaRPr lang="en-CA" sz="2000" dirty="0" smtClean="0"/>
          </a:p>
        </p:txBody>
      </p:sp>
      <p:sp>
        <p:nvSpPr>
          <p:cNvPr id="4" name="Slide Number Placeholder 3"/>
          <p:cNvSpPr>
            <a:spLocks noGrp="1"/>
          </p:cNvSpPr>
          <p:nvPr>
            <p:ph type="sldNum" sz="quarter" idx="10"/>
          </p:nvPr>
        </p:nvSpPr>
        <p:spPr/>
        <p:txBody>
          <a:bodyPr/>
          <a:lstStyle/>
          <a:p>
            <a:fld id="{578678D9-5993-4F50-8873-2C8C65349210}" type="slidenum">
              <a:rPr lang="en-US" smtClean="0"/>
              <a:pPr/>
              <a:t>28</a:t>
            </a:fld>
            <a:endParaRPr lang="en-US" sz="1400">
              <a:solidFill>
                <a:schemeClr val="tx1"/>
              </a:solidFill>
            </a:endParaRPr>
          </a:p>
        </p:txBody>
      </p:sp>
    </p:spTree>
    <p:extLst>
      <p:ext uri="{BB962C8B-B14F-4D97-AF65-F5344CB8AC3E}">
        <p14:creationId xmlns:p14="http://schemas.microsoft.com/office/powerpoint/2010/main" val="27142023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Human Rights Code and Smoking </a:t>
            </a:r>
            <a:r>
              <a:rPr lang="en-US" sz="1800" b="1" dirty="0" smtClean="0"/>
              <a:t>(cont’d)</a:t>
            </a:r>
            <a:endParaRPr lang="en-US" sz="1800" dirty="0"/>
          </a:p>
        </p:txBody>
      </p:sp>
      <p:sp>
        <p:nvSpPr>
          <p:cNvPr id="3" name="Content Placeholder 2"/>
          <p:cNvSpPr>
            <a:spLocks noGrp="1"/>
          </p:cNvSpPr>
          <p:nvPr>
            <p:ph idx="1"/>
          </p:nvPr>
        </p:nvSpPr>
        <p:spPr/>
        <p:txBody>
          <a:bodyPr/>
          <a:lstStyle/>
          <a:p>
            <a:pPr marL="457200" indent="-457200">
              <a:buFont typeface="Arial" pitchFamily="34" charset="0"/>
              <a:buChar char="•"/>
            </a:pPr>
            <a:r>
              <a:rPr lang="en-US" sz="2000" dirty="0" smtClean="0"/>
              <a:t>Strata corporation admitted that their attempts to accommodate were limited to:</a:t>
            </a:r>
          </a:p>
          <a:p>
            <a:pPr marL="914400" lvl="1" indent="-514350">
              <a:buFont typeface="+mj-lt"/>
              <a:buAutoNum type="arabicPeriod"/>
            </a:pPr>
            <a:r>
              <a:rPr lang="en-US" sz="2000" dirty="0"/>
              <a:t>Suggesting the </a:t>
            </a:r>
            <a:r>
              <a:rPr lang="en-US" sz="2000" dirty="0" err="1"/>
              <a:t>McDaniels</a:t>
            </a:r>
            <a:r>
              <a:rPr lang="en-US" sz="2000" dirty="0"/>
              <a:t> bring in an air conditioner;</a:t>
            </a:r>
          </a:p>
          <a:p>
            <a:pPr marL="914400" lvl="1" indent="-514350">
              <a:buFont typeface="+mj-lt"/>
              <a:buAutoNum type="arabicPeriod"/>
            </a:pPr>
            <a:r>
              <a:rPr lang="en-US" sz="2000" dirty="0"/>
              <a:t>Suggesting the </a:t>
            </a:r>
            <a:r>
              <a:rPr lang="en-US" sz="2000" dirty="0" err="1"/>
              <a:t>McDaniels</a:t>
            </a:r>
            <a:r>
              <a:rPr lang="en-US" sz="2000" dirty="0"/>
              <a:t> attempt to gain the support of 25% of owners, required to trigger a Special General Meeting, to enact a Non-Smoking By-law;</a:t>
            </a:r>
          </a:p>
          <a:p>
            <a:pPr marL="914400" lvl="1" indent="-514350">
              <a:buFont typeface="+mj-lt"/>
              <a:buAutoNum type="arabicPeriod"/>
            </a:pPr>
            <a:r>
              <a:rPr lang="en-US" sz="2000" dirty="0"/>
              <a:t>Asking residents who smoke to be respectful of others;</a:t>
            </a:r>
          </a:p>
          <a:p>
            <a:pPr marL="914400" lvl="1" indent="-514350">
              <a:buFont typeface="+mj-lt"/>
              <a:buAutoNum type="arabicPeriod"/>
            </a:pPr>
            <a:r>
              <a:rPr lang="en-US" sz="2000" dirty="0"/>
              <a:t>Writing the three owners below the </a:t>
            </a:r>
            <a:r>
              <a:rPr lang="en-US" sz="2000" dirty="0" err="1"/>
              <a:t>McDaniels</a:t>
            </a:r>
            <a:r>
              <a:rPr lang="en-US" sz="2000" dirty="0"/>
              <a:t> not to smoke on their patios; and</a:t>
            </a:r>
          </a:p>
          <a:p>
            <a:pPr marL="914400" lvl="1" indent="-514350">
              <a:buFont typeface="+mj-lt"/>
              <a:buAutoNum type="arabicPeriod"/>
            </a:pPr>
            <a:r>
              <a:rPr lang="en-US" sz="2000" dirty="0"/>
              <a:t>Considering a smoking ban</a:t>
            </a:r>
            <a:r>
              <a:rPr lang="en-US" sz="2000" dirty="0" smtClean="0"/>
              <a:t>.</a:t>
            </a:r>
          </a:p>
          <a:p>
            <a:pPr marL="461963" indent="-461963">
              <a:buFont typeface="Arial" pitchFamily="34" charset="0"/>
              <a:buChar char="•"/>
            </a:pPr>
            <a:r>
              <a:rPr lang="en-US" sz="2000" dirty="0" smtClean="0"/>
              <a:t>Strata admitted that it had failed to accommodate the owners’ disabilities.</a:t>
            </a:r>
            <a:endParaRPr lang="en-US" sz="2000" dirty="0"/>
          </a:p>
          <a:p>
            <a:endParaRPr lang="en-US" dirty="0"/>
          </a:p>
        </p:txBody>
      </p:sp>
      <p:sp>
        <p:nvSpPr>
          <p:cNvPr id="4" name="Slide Number Placeholder 3"/>
          <p:cNvSpPr>
            <a:spLocks noGrp="1"/>
          </p:cNvSpPr>
          <p:nvPr>
            <p:ph type="sldNum" sz="quarter" idx="10"/>
          </p:nvPr>
        </p:nvSpPr>
        <p:spPr/>
        <p:txBody>
          <a:bodyPr/>
          <a:lstStyle/>
          <a:p>
            <a:fld id="{578678D9-5993-4F50-8873-2C8C65349210}" type="slidenum">
              <a:rPr lang="en-US" smtClean="0"/>
              <a:pPr/>
              <a:t>29</a:t>
            </a:fld>
            <a:endParaRPr lang="en-US" sz="1400">
              <a:solidFill>
                <a:schemeClr val="tx1"/>
              </a:solidFill>
            </a:endParaRPr>
          </a:p>
        </p:txBody>
      </p:sp>
    </p:spTree>
    <p:extLst>
      <p:ext uri="{BB962C8B-B14F-4D97-AF65-F5344CB8AC3E}">
        <p14:creationId xmlns:p14="http://schemas.microsoft.com/office/powerpoint/2010/main" val="877689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ARE GOING TO DISCUSS TODAY</a:t>
            </a:r>
            <a:endParaRPr lang="en-US" dirty="0"/>
          </a:p>
        </p:txBody>
      </p:sp>
      <p:sp>
        <p:nvSpPr>
          <p:cNvPr id="3" name="Content Placeholder 2"/>
          <p:cNvSpPr>
            <a:spLocks noGrp="1"/>
          </p:cNvSpPr>
          <p:nvPr>
            <p:ph idx="1"/>
          </p:nvPr>
        </p:nvSpPr>
        <p:spPr/>
        <p:txBody>
          <a:bodyPr/>
          <a:lstStyle/>
          <a:p>
            <a:r>
              <a:rPr lang="en-US" dirty="0" smtClean="0"/>
              <a:t>Where are we on banning smoking today?</a:t>
            </a:r>
          </a:p>
          <a:p>
            <a:r>
              <a:rPr lang="en-US" dirty="0"/>
              <a:t>Is a smoking ban bylaw necessary before the council must get involved?</a:t>
            </a:r>
          </a:p>
          <a:p>
            <a:r>
              <a:rPr lang="en-US" dirty="0" smtClean="0"/>
              <a:t>What </a:t>
            </a:r>
            <a:r>
              <a:rPr lang="en-US" dirty="0"/>
              <a:t>role does the council play in dealing with the smokers and complaints of smoking?</a:t>
            </a:r>
          </a:p>
          <a:p>
            <a:r>
              <a:rPr lang="en-US" dirty="0" smtClean="0"/>
              <a:t>What </a:t>
            </a:r>
            <a:r>
              <a:rPr lang="en-US" dirty="0"/>
              <a:t>are some strategies in dealing with smoking complaints and smokers?</a:t>
            </a:r>
          </a:p>
          <a:p>
            <a:r>
              <a:rPr lang="en-US" dirty="0"/>
              <a:t>Should the strata corporation consider banning smoking on all or parts of the strata plan?</a:t>
            </a:r>
          </a:p>
          <a:p>
            <a:endParaRPr lang="en-US" dirty="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3</a:t>
            </a:fld>
            <a:endParaRPr lang="en-US" dirty="0"/>
          </a:p>
        </p:txBody>
      </p:sp>
    </p:spTree>
    <p:extLst>
      <p:ext uri="{BB962C8B-B14F-4D97-AF65-F5344CB8AC3E}">
        <p14:creationId xmlns:p14="http://schemas.microsoft.com/office/powerpoint/2010/main" val="316475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Human Rights Code and Smoking </a:t>
            </a:r>
            <a:r>
              <a:rPr lang="en-US" sz="2000" b="1" dirty="0" smtClean="0"/>
              <a:t>(cont’d)</a:t>
            </a:r>
            <a:endParaRPr lang="en-US" dirty="0"/>
          </a:p>
        </p:txBody>
      </p:sp>
      <p:sp>
        <p:nvSpPr>
          <p:cNvPr id="3" name="Content Placeholder 2"/>
          <p:cNvSpPr>
            <a:spLocks noGrp="1"/>
          </p:cNvSpPr>
          <p:nvPr>
            <p:ph idx="1"/>
          </p:nvPr>
        </p:nvSpPr>
        <p:spPr/>
        <p:txBody>
          <a:bodyPr/>
          <a:lstStyle/>
          <a:p>
            <a:pPr marL="0" indent="0">
              <a:buNone/>
            </a:pPr>
            <a:r>
              <a:rPr lang="en-US" sz="2400" dirty="0" smtClean="0"/>
              <a:t>Tribunal awarded the </a:t>
            </a:r>
            <a:r>
              <a:rPr lang="en-US" sz="2400" dirty="0" err="1" smtClean="0"/>
              <a:t>McDaniels</a:t>
            </a:r>
            <a:r>
              <a:rPr lang="en-US" sz="2400" dirty="0" smtClean="0"/>
              <a:t>:</a:t>
            </a:r>
          </a:p>
          <a:p>
            <a:endParaRPr lang="en-US" sz="2400" dirty="0" smtClean="0"/>
          </a:p>
          <a:p>
            <a:pPr marL="457200" indent="-457200">
              <a:buFont typeface="Arial" pitchFamily="34" charset="0"/>
              <a:buChar char="•"/>
            </a:pPr>
            <a:r>
              <a:rPr lang="en-US" sz="2400" dirty="0" smtClean="0"/>
              <a:t>$</a:t>
            </a:r>
            <a:r>
              <a:rPr lang="en-US" sz="2400" dirty="0"/>
              <a:t>6,500 </a:t>
            </a:r>
            <a:r>
              <a:rPr lang="en-CA" sz="2400" dirty="0"/>
              <a:t>as compensation for injury to their dignity, feelings and self-respect. </a:t>
            </a:r>
            <a:endParaRPr lang="en-CA" sz="2400" dirty="0" smtClean="0"/>
          </a:p>
          <a:p>
            <a:pPr marL="457200" indent="-457200">
              <a:buFont typeface="Arial" pitchFamily="34" charset="0"/>
              <a:buChar char="•"/>
            </a:pPr>
            <a:endParaRPr lang="en-CA" sz="2400" dirty="0" smtClean="0"/>
          </a:p>
          <a:p>
            <a:pPr marL="457200" indent="-457200">
              <a:buFont typeface="Arial" pitchFamily="34" charset="0"/>
              <a:buChar char="•"/>
            </a:pPr>
            <a:r>
              <a:rPr lang="en-CA" sz="2400" dirty="0" smtClean="0"/>
              <a:t>$1,518.88 for expenses including </a:t>
            </a:r>
            <a:r>
              <a:rPr lang="en-CA" sz="2400" dirty="0"/>
              <a:t>the costs of the air conditioner, naturopathic consultations and travel expenses to attend the </a:t>
            </a:r>
            <a:r>
              <a:rPr lang="en-CA" sz="2400" dirty="0" smtClean="0"/>
              <a:t>hearing. </a:t>
            </a:r>
            <a:endParaRPr lang="en-US" sz="2400" dirty="0"/>
          </a:p>
        </p:txBody>
      </p:sp>
      <p:sp>
        <p:nvSpPr>
          <p:cNvPr id="4" name="Slide Number Placeholder 3"/>
          <p:cNvSpPr>
            <a:spLocks noGrp="1"/>
          </p:cNvSpPr>
          <p:nvPr>
            <p:ph type="sldNum" sz="quarter" idx="10"/>
          </p:nvPr>
        </p:nvSpPr>
        <p:spPr/>
        <p:txBody>
          <a:bodyPr/>
          <a:lstStyle/>
          <a:p>
            <a:fld id="{578678D9-5993-4F50-8873-2C8C65349210}" type="slidenum">
              <a:rPr lang="en-US" smtClean="0"/>
              <a:pPr/>
              <a:t>30</a:t>
            </a:fld>
            <a:endParaRPr lang="en-US" sz="1400">
              <a:solidFill>
                <a:schemeClr val="tx1"/>
              </a:solidFill>
            </a:endParaRPr>
          </a:p>
        </p:txBody>
      </p:sp>
    </p:spTree>
    <p:extLst>
      <p:ext uri="{BB962C8B-B14F-4D97-AF65-F5344CB8AC3E}">
        <p14:creationId xmlns:p14="http://schemas.microsoft.com/office/powerpoint/2010/main" val="11429705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514" y="92075"/>
            <a:ext cx="8381999" cy="784225"/>
          </a:xfrm>
        </p:spPr>
        <p:txBody>
          <a:bodyPr/>
          <a:lstStyle/>
          <a:p>
            <a:r>
              <a:rPr lang="en-US" sz="2400" dirty="0" smtClean="0"/>
              <a:t>How do you determine if there has been a bylaw contravention?</a:t>
            </a:r>
            <a:endParaRPr lang="en-US" sz="2400" dirty="0"/>
          </a:p>
        </p:txBody>
      </p:sp>
      <p:sp>
        <p:nvSpPr>
          <p:cNvPr id="3" name="Content Placeholder 2"/>
          <p:cNvSpPr>
            <a:spLocks noGrp="1"/>
          </p:cNvSpPr>
          <p:nvPr>
            <p:ph idx="1"/>
          </p:nvPr>
        </p:nvSpPr>
        <p:spPr/>
        <p:txBody>
          <a:bodyPr/>
          <a:lstStyle/>
          <a:p>
            <a:endParaRPr lang="en-US" dirty="0" smtClean="0"/>
          </a:p>
          <a:p>
            <a:r>
              <a:rPr lang="en-US" dirty="0" smtClean="0"/>
              <a:t>Go to the affected unit when it happens or afterwards</a:t>
            </a:r>
          </a:p>
          <a:p>
            <a:pPr marL="0" indent="0">
              <a:buNone/>
            </a:pPr>
            <a:endParaRPr lang="en-US" dirty="0" smtClean="0"/>
          </a:p>
          <a:p>
            <a:pPr marL="0" indent="0">
              <a:buNone/>
            </a:pPr>
            <a:r>
              <a:rPr lang="en-US" dirty="0" smtClean="0"/>
              <a:t>GOAL: Council has to be able to see or feel for themselves that it is a nuisance or an unreasonable interference.</a:t>
            </a:r>
            <a:endParaRPr lang="en-US" dirty="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31</a:t>
            </a:fld>
            <a:endParaRPr lang="en-US" dirty="0"/>
          </a:p>
        </p:txBody>
      </p:sp>
    </p:spTree>
    <p:extLst>
      <p:ext uri="{BB962C8B-B14F-4D97-AF65-F5344CB8AC3E}">
        <p14:creationId xmlns:p14="http://schemas.microsoft.com/office/powerpoint/2010/main" val="42775617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b="1" dirty="0" smtClean="0"/>
              <a:t>What Role Does the Council Play?</a:t>
            </a:r>
            <a:endParaRPr lang="en-US" dirty="0" smtClean="0"/>
          </a:p>
        </p:txBody>
      </p:sp>
      <p:sp>
        <p:nvSpPr>
          <p:cNvPr id="44035" name="Text Placeholder 2"/>
          <p:cNvSpPr>
            <a:spLocks noGrp="1"/>
          </p:cNvSpPr>
          <p:nvPr>
            <p:ph idx="1"/>
          </p:nvPr>
        </p:nvSpPr>
        <p:spPr/>
        <p:txBody>
          <a:bodyPr/>
          <a:lstStyle/>
          <a:p>
            <a:pPr marL="0" indent="0" eaLnBrk="1" hangingPunct="1"/>
            <a:endParaRPr lang="en-GB" smtClean="0"/>
          </a:p>
          <a:p>
            <a:pPr marL="0" indent="0" eaLnBrk="1" hangingPunct="1"/>
            <a:r>
              <a:rPr lang="en-GB" smtClean="0"/>
              <a:t>Balance the rights of competing residents</a:t>
            </a:r>
          </a:p>
          <a:p>
            <a:pPr marL="0" indent="0" eaLnBrk="1" hangingPunct="1"/>
            <a:endParaRPr lang="en-GB" smtClean="0"/>
          </a:p>
          <a:p>
            <a:pPr marL="0" indent="0" eaLnBrk="1" hangingPunct="1"/>
            <a:r>
              <a:rPr lang="en-GB" smtClean="0"/>
              <a:t>Council must get involved</a:t>
            </a:r>
          </a:p>
          <a:p>
            <a:pPr marL="0" indent="0" eaLnBrk="1" hangingPunct="1"/>
            <a:endParaRPr lang="en-GB" smtClean="0"/>
          </a:p>
          <a:p>
            <a:pPr marL="0" indent="0" eaLnBrk="1" hangingPunct="1"/>
            <a:r>
              <a:rPr lang="en-GB" smtClean="0"/>
              <a:t>To avoid conflict, create solutions</a:t>
            </a:r>
            <a:endParaRPr lang="en-US" smtClean="0"/>
          </a:p>
        </p:txBody>
      </p:sp>
      <p:sp>
        <p:nvSpPr>
          <p:cNvPr id="44036"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bg1"/>
                </a:solidFill>
                <a:latin typeface="Arial" charset="0"/>
                <a:ea typeface="ＭＳ Ｐゴシック" charset="-128"/>
              </a:defRPr>
            </a:lvl1pPr>
            <a:lvl2pPr marL="37931725" indent="-37474525">
              <a:defRPr sz="1700">
                <a:solidFill>
                  <a:schemeClr val="bg1"/>
                </a:solidFill>
                <a:latin typeface="Arial" charset="0"/>
                <a:ea typeface="ＭＳ Ｐゴシック" charset="-128"/>
              </a:defRPr>
            </a:lvl2pPr>
            <a:lvl3pPr>
              <a:defRPr sz="1700">
                <a:solidFill>
                  <a:schemeClr val="bg1"/>
                </a:solidFill>
                <a:latin typeface="Arial" charset="0"/>
                <a:ea typeface="ＭＳ Ｐゴシック" charset="-128"/>
              </a:defRPr>
            </a:lvl3pPr>
            <a:lvl4pPr>
              <a:defRPr sz="1700">
                <a:solidFill>
                  <a:schemeClr val="bg1"/>
                </a:solidFill>
                <a:latin typeface="Arial" charset="0"/>
                <a:ea typeface="ＭＳ Ｐゴシック" charset="-128"/>
              </a:defRPr>
            </a:lvl4pPr>
            <a:lvl5pPr>
              <a:defRPr sz="1700">
                <a:solidFill>
                  <a:schemeClr val="bg1"/>
                </a:solidFill>
                <a:latin typeface="Arial" charset="0"/>
                <a:ea typeface="ＭＳ Ｐゴシック" charset="-128"/>
              </a:defRPr>
            </a:lvl5pPr>
            <a:lvl6pPr marL="457200" eaLnBrk="0" fontAlgn="base" hangingPunct="0">
              <a:spcBef>
                <a:spcPct val="0"/>
              </a:spcBef>
              <a:spcAft>
                <a:spcPct val="0"/>
              </a:spcAft>
              <a:defRPr sz="1700">
                <a:solidFill>
                  <a:schemeClr val="bg1"/>
                </a:solidFill>
                <a:latin typeface="Arial" charset="0"/>
                <a:ea typeface="ＭＳ Ｐゴシック" charset="-128"/>
              </a:defRPr>
            </a:lvl6pPr>
            <a:lvl7pPr marL="914400" eaLnBrk="0" fontAlgn="base" hangingPunct="0">
              <a:spcBef>
                <a:spcPct val="0"/>
              </a:spcBef>
              <a:spcAft>
                <a:spcPct val="0"/>
              </a:spcAft>
              <a:defRPr sz="1700">
                <a:solidFill>
                  <a:schemeClr val="bg1"/>
                </a:solidFill>
                <a:latin typeface="Arial" charset="0"/>
                <a:ea typeface="ＭＳ Ｐゴシック" charset="-128"/>
              </a:defRPr>
            </a:lvl7pPr>
            <a:lvl8pPr marL="1371600" eaLnBrk="0" fontAlgn="base" hangingPunct="0">
              <a:spcBef>
                <a:spcPct val="0"/>
              </a:spcBef>
              <a:spcAft>
                <a:spcPct val="0"/>
              </a:spcAft>
              <a:defRPr sz="1700">
                <a:solidFill>
                  <a:schemeClr val="bg1"/>
                </a:solidFill>
                <a:latin typeface="Arial" charset="0"/>
                <a:ea typeface="ＭＳ Ｐゴシック" charset="-128"/>
              </a:defRPr>
            </a:lvl8pPr>
            <a:lvl9pPr marL="1828800" eaLnBrk="0" fontAlgn="base" hangingPunct="0">
              <a:spcBef>
                <a:spcPct val="0"/>
              </a:spcBef>
              <a:spcAft>
                <a:spcPct val="0"/>
              </a:spcAft>
              <a:defRPr sz="1700">
                <a:solidFill>
                  <a:schemeClr val="bg1"/>
                </a:solidFill>
                <a:latin typeface="Arial" charset="0"/>
                <a:ea typeface="ＭＳ Ｐゴシック" charset="-128"/>
              </a:defRPr>
            </a:lvl9pPr>
          </a:lstStyle>
          <a:p>
            <a:fld id="{F1BB1483-F3CA-4E6B-968B-AD08DB01F3BA}" type="slidenum">
              <a:rPr lang="en-US" sz="1800"/>
              <a:pPr/>
              <a:t>32</a:t>
            </a:fld>
            <a:endParaRPr lang="en-US" sz="1400">
              <a:solidFill>
                <a:schemeClr val="tx1"/>
              </a:solidFill>
            </a:endParaRPr>
          </a:p>
        </p:txBody>
      </p:sp>
    </p:spTree>
    <p:extLst>
      <p:ext uri="{BB962C8B-B14F-4D97-AF65-F5344CB8AC3E}">
        <p14:creationId xmlns:p14="http://schemas.microsoft.com/office/powerpoint/2010/main" val="24414158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In Dealing with Smoking Complaints</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0"/>
          </p:nvPr>
        </p:nvSpPr>
        <p:spPr/>
        <p:txBody>
          <a:bodyPr/>
          <a:lstStyle/>
          <a:p>
            <a:endParaRPr lang="en-US"/>
          </a:p>
        </p:txBody>
      </p:sp>
      <p:sp>
        <p:nvSpPr>
          <p:cNvPr id="5" name="Text Placeholder 4"/>
          <p:cNvSpPr>
            <a:spLocks noGrp="1"/>
          </p:cNvSpPr>
          <p:nvPr>
            <p:ph type="body" sz="quarter" idx="11"/>
          </p:nvPr>
        </p:nvSpPr>
        <p:spPr/>
        <p:txBody>
          <a:bodyPr/>
          <a:lstStyle/>
          <a:p>
            <a:endParaRPr lang="en-US"/>
          </a:p>
        </p:txBody>
      </p:sp>
      <p:sp>
        <p:nvSpPr>
          <p:cNvPr id="6" name="Text Placeholder 5"/>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4722340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b="1" dirty="0" smtClean="0"/>
              <a:t>Dealing with Smoke</a:t>
            </a:r>
            <a:endParaRPr lang="en-US" dirty="0" smtClean="0"/>
          </a:p>
        </p:txBody>
      </p:sp>
      <p:sp>
        <p:nvSpPr>
          <p:cNvPr id="3" name="Text Placeholder 2"/>
          <p:cNvSpPr>
            <a:spLocks noGrp="1"/>
          </p:cNvSpPr>
          <p:nvPr>
            <p:ph idx="1"/>
          </p:nvPr>
        </p:nvSpPr>
        <p:spPr/>
        <p:txBody>
          <a:bodyPr/>
          <a:lstStyle/>
          <a:p>
            <a:pPr marL="0" indent="0" eaLnBrk="1" hangingPunct="1">
              <a:buNone/>
            </a:pPr>
            <a:endParaRPr lang="en-CA" sz="2800" b="1" dirty="0" smtClean="0"/>
          </a:p>
          <a:p>
            <a:pPr marL="0" indent="0" eaLnBrk="1" hangingPunct="1">
              <a:buNone/>
            </a:pPr>
            <a:r>
              <a:rPr lang="en-CA" sz="2800" b="1" dirty="0" smtClean="0"/>
              <a:t>Possible </a:t>
            </a:r>
            <a:r>
              <a:rPr lang="en-CA" sz="2800" b="1" dirty="0" smtClean="0"/>
              <a:t>Solutions:</a:t>
            </a:r>
          </a:p>
          <a:p>
            <a:pPr marL="914400" indent="-452438" eaLnBrk="1" hangingPunct="1">
              <a:buFontTx/>
              <a:buAutoNum type="arabicPeriod"/>
            </a:pPr>
            <a:r>
              <a:rPr lang="en-CA" sz="2800" dirty="0" smtClean="0"/>
              <a:t>Ban smoking </a:t>
            </a:r>
            <a:r>
              <a:rPr lang="en-CA" sz="2800" dirty="0" smtClean="0"/>
              <a:t>entirely – bylaw amendments</a:t>
            </a:r>
            <a:endParaRPr lang="en-CA" sz="2800" dirty="0" smtClean="0"/>
          </a:p>
          <a:p>
            <a:pPr marL="914400" indent="-452438" eaLnBrk="1" hangingPunct="1">
              <a:buFontTx/>
              <a:buAutoNum type="arabicPeriod"/>
            </a:pPr>
            <a:r>
              <a:rPr lang="en-CA" sz="2800" dirty="0" smtClean="0"/>
              <a:t>Undertake bylaw enforcement procedures</a:t>
            </a:r>
          </a:p>
          <a:p>
            <a:pPr marL="914400" indent="-452438" eaLnBrk="1" hangingPunct="1">
              <a:buFontTx/>
              <a:buAutoNum type="arabicPeriod"/>
            </a:pPr>
            <a:r>
              <a:rPr lang="en-CA" sz="2800" dirty="0" smtClean="0"/>
              <a:t>Attempt alterations to minimize smoke </a:t>
            </a:r>
            <a:r>
              <a:rPr lang="en-CA" sz="2800" dirty="0" smtClean="0"/>
              <a:t>transfer</a:t>
            </a:r>
            <a:endParaRPr lang="en-CA" sz="2800" dirty="0" smtClean="0"/>
          </a:p>
          <a:p>
            <a:pPr marL="0" indent="0" eaLnBrk="1" hangingPunct="1"/>
            <a:endParaRPr lang="en-US" sz="2800" dirty="0" smtClean="0"/>
          </a:p>
        </p:txBody>
      </p:sp>
      <p:sp>
        <p:nvSpPr>
          <p:cNvPr id="45060"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bg1"/>
                </a:solidFill>
                <a:latin typeface="Arial" charset="0"/>
                <a:ea typeface="ＭＳ Ｐゴシック" charset="-128"/>
              </a:defRPr>
            </a:lvl1pPr>
            <a:lvl2pPr marL="37931725" indent="-37474525">
              <a:defRPr sz="1700">
                <a:solidFill>
                  <a:schemeClr val="bg1"/>
                </a:solidFill>
                <a:latin typeface="Arial" charset="0"/>
                <a:ea typeface="ＭＳ Ｐゴシック" charset="-128"/>
              </a:defRPr>
            </a:lvl2pPr>
            <a:lvl3pPr>
              <a:defRPr sz="1700">
                <a:solidFill>
                  <a:schemeClr val="bg1"/>
                </a:solidFill>
                <a:latin typeface="Arial" charset="0"/>
                <a:ea typeface="ＭＳ Ｐゴシック" charset="-128"/>
              </a:defRPr>
            </a:lvl3pPr>
            <a:lvl4pPr>
              <a:defRPr sz="1700">
                <a:solidFill>
                  <a:schemeClr val="bg1"/>
                </a:solidFill>
                <a:latin typeface="Arial" charset="0"/>
                <a:ea typeface="ＭＳ Ｐゴシック" charset="-128"/>
              </a:defRPr>
            </a:lvl4pPr>
            <a:lvl5pPr>
              <a:defRPr sz="1700">
                <a:solidFill>
                  <a:schemeClr val="bg1"/>
                </a:solidFill>
                <a:latin typeface="Arial" charset="0"/>
                <a:ea typeface="ＭＳ Ｐゴシック" charset="-128"/>
              </a:defRPr>
            </a:lvl5pPr>
            <a:lvl6pPr marL="457200" eaLnBrk="0" fontAlgn="base" hangingPunct="0">
              <a:spcBef>
                <a:spcPct val="0"/>
              </a:spcBef>
              <a:spcAft>
                <a:spcPct val="0"/>
              </a:spcAft>
              <a:defRPr sz="1700">
                <a:solidFill>
                  <a:schemeClr val="bg1"/>
                </a:solidFill>
                <a:latin typeface="Arial" charset="0"/>
                <a:ea typeface="ＭＳ Ｐゴシック" charset="-128"/>
              </a:defRPr>
            </a:lvl6pPr>
            <a:lvl7pPr marL="914400" eaLnBrk="0" fontAlgn="base" hangingPunct="0">
              <a:spcBef>
                <a:spcPct val="0"/>
              </a:spcBef>
              <a:spcAft>
                <a:spcPct val="0"/>
              </a:spcAft>
              <a:defRPr sz="1700">
                <a:solidFill>
                  <a:schemeClr val="bg1"/>
                </a:solidFill>
                <a:latin typeface="Arial" charset="0"/>
                <a:ea typeface="ＭＳ Ｐゴシック" charset="-128"/>
              </a:defRPr>
            </a:lvl7pPr>
            <a:lvl8pPr marL="1371600" eaLnBrk="0" fontAlgn="base" hangingPunct="0">
              <a:spcBef>
                <a:spcPct val="0"/>
              </a:spcBef>
              <a:spcAft>
                <a:spcPct val="0"/>
              </a:spcAft>
              <a:defRPr sz="1700">
                <a:solidFill>
                  <a:schemeClr val="bg1"/>
                </a:solidFill>
                <a:latin typeface="Arial" charset="0"/>
                <a:ea typeface="ＭＳ Ｐゴシック" charset="-128"/>
              </a:defRPr>
            </a:lvl8pPr>
            <a:lvl9pPr marL="1828800" eaLnBrk="0" fontAlgn="base" hangingPunct="0">
              <a:spcBef>
                <a:spcPct val="0"/>
              </a:spcBef>
              <a:spcAft>
                <a:spcPct val="0"/>
              </a:spcAft>
              <a:defRPr sz="1700">
                <a:solidFill>
                  <a:schemeClr val="bg1"/>
                </a:solidFill>
                <a:latin typeface="Arial" charset="0"/>
                <a:ea typeface="ＭＳ Ｐゴシック" charset="-128"/>
              </a:defRPr>
            </a:lvl9pPr>
          </a:lstStyle>
          <a:p>
            <a:fld id="{7573B70E-61E0-43D3-A8FC-E6C034E7F6ED}" type="slidenum">
              <a:rPr lang="en-US" sz="1800"/>
              <a:pPr/>
              <a:t>34</a:t>
            </a:fld>
            <a:endParaRPr lang="en-US" sz="1400">
              <a:solidFill>
                <a:schemeClr val="tx1"/>
              </a:solidFill>
            </a:endParaRPr>
          </a:p>
        </p:txBody>
      </p:sp>
    </p:spTree>
    <p:extLst>
      <p:ext uri="{BB962C8B-B14F-4D97-AF65-F5344CB8AC3E}">
        <p14:creationId xmlns:p14="http://schemas.microsoft.com/office/powerpoint/2010/main" val="35558520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Dealing with Smoke - Alterations</a:t>
            </a:r>
            <a:endParaRPr lang="en-US" dirty="0"/>
          </a:p>
        </p:txBody>
      </p:sp>
      <p:sp>
        <p:nvSpPr>
          <p:cNvPr id="3" name="Content Placeholder 2"/>
          <p:cNvSpPr>
            <a:spLocks noGrp="1"/>
          </p:cNvSpPr>
          <p:nvPr>
            <p:ph idx="1"/>
          </p:nvPr>
        </p:nvSpPr>
        <p:spPr/>
        <p:txBody>
          <a:bodyPr/>
          <a:lstStyle/>
          <a:p>
            <a:pPr marL="1376363" lvl="1" indent="-461963" eaLnBrk="1" hangingPunct="1">
              <a:buFont typeface="Arial" charset="0"/>
              <a:buChar char="•"/>
            </a:pPr>
            <a:endParaRPr lang="en-CA" sz="1800" dirty="0" smtClean="0"/>
          </a:p>
          <a:p>
            <a:pPr marL="1376363" lvl="1" indent="-461963" eaLnBrk="1" hangingPunct="1">
              <a:buFont typeface="Arial" charset="0"/>
              <a:buChar char="•"/>
            </a:pPr>
            <a:r>
              <a:rPr lang="en-CA" sz="1800" dirty="0" smtClean="0"/>
              <a:t>Install </a:t>
            </a:r>
            <a:r>
              <a:rPr lang="en-CA" sz="1800" dirty="0"/>
              <a:t>door sweeps and weather stripping around windows </a:t>
            </a:r>
            <a:endParaRPr lang="en-US" sz="1800" dirty="0"/>
          </a:p>
          <a:p>
            <a:pPr marL="1376363" lvl="1" indent="-461963" eaLnBrk="1" hangingPunct="1">
              <a:buFont typeface="Arial" charset="0"/>
              <a:buChar char="•"/>
            </a:pPr>
            <a:r>
              <a:rPr lang="en-CA" sz="1800" dirty="0"/>
              <a:t>Fill or patch cracks in walls and ceilings</a:t>
            </a:r>
            <a:endParaRPr lang="en-US" sz="1800" dirty="0"/>
          </a:p>
          <a:p>
            <a:pPr marL="1376363" lvl="1" indent="-461963" eaLnBrk="1" hangingPunct="1">
              <a:buFont typeface="Arial" charset="0"/>
              <a:buChar char="•"/>
            </a:pPr>
            <a:r>
              <a:rPr lang="en-CA" sz="1800" dirty="0"/>
              <a:t>Insulate the air spaces around plumbing pipes</a:t>
            </a:r>
            <a:endParaRPr lang="en-US" sz="1800" dirty="0"/>
          </a:p>
          <a:p>
            <a:pPr marL="1376363" lvl="1" indent="-461963" eaLnBrk="1" hangingPunct="1">
              <a:buFont typeface="Arial" charset="0"/>
              <a:buChar char="•"/>
            </a:pPr>
            <a:r>
              <a:rPr lang="en-CA" sz="1800" dirty="0"/>
              <a:t>Insulate and place covers over electrical outlets</a:t>
            </a:r>
            <a:endParaRPr lang="en-US" sz="1800" dirty="0"/>
          </a:p>
          <a:p>
            <a:pPr marL="1376363" lvl="1" indent="-461963" eaLnBrk="1" hangingPunct="1">
              <a:buFont typeface="Arial" charset="0"/>
              <a:buChar char="•"/>
            </a:pPr>
            <a:r>
              <a:rPr lang="en-CA" sz="1800" dirty="0"/>
              <a:t>Clean, change or install new filters in the ventilation system</a:t>
            </a:r>
            <a:endParaRPr lang="en-US" sz="1800" dirty="0"/>
          </a:p>
          <a:p>
            <a:pPr marL="1376363" lvl="1" indent="-461963" eaLnBrk="1" hangingPunct="1">
              <a:buFont typeface="Arial" charset="0"/>
              <a:buChar char="•"/>
            </a:pPr>
            <a:r>
              <a:rPr lang="en-CA" sz="1800" dirty="0"/>
              <a:t>Add more fresh air intake into the ventilation system</a:t>
            </a:r>
            <a:endParaRPr lang="en-US" sz="1800" dirty="0"/>
          </a:p>
          <a:p>
            <a:pPr marL="1376363" lvl="1" indent="-461963" eaLnBrk="1" hangingPunct="1">
              <a:buFont typeface="Arial" charset="0"/>
              <a:buChar char="•"/>
            </a:pPr>
            <a:r>
              <a:rPr lang="en-CA" sz="1800" dirty="0"/>
              <a:t>Restrict the amount of air exhausted through the ventilation system from units where there is </a:t>
            </a:r>
            <a:r>
              <a:rPr lang="en-CA" sz="1800" dirty="0" smtClean="0"/>
              <a:t>smoking</a:t>
            </a:r>
            <a:endParaRPr lang="en-US" sz="1800" dirty="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35</a:t>
            </a:fld>
            <a:endParaRPr lang="en-US" dirty="0"/>
          </a:p>
        </p:txBody>
      </p:sp>
    </p:spTree>
    <p:extLst>
      <p:ext uri="{BB962C8B-B14F-4D97-AF65-F5344CB8AC3E}">
        <p14:creationId xmlns:p14="http://schemas.microsoft.com/office/powerpoint/2010/main" val="7696310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Dealing with Smoke – Alterations</a:t>
            </a:r>
            <a:endParaRPr lang="en-US" dirty="0"/>
          </a:p>
        </p:txBody>
      </p:sp>
      <p:sp>
        <p:nvSpPr>
          <p:cNvPr id="3" name="Content Placeholder 2"/>
          <p:cNvSpPr>
            <a:spLocks noGrp="1"/>
          </p:cNvSpPr>
          <p:nvPr>
            <p:ph idx="1"/>
          </p:nvPr>
        </p:nvSpPr>
        <p:spPr/>
        <p:txBody>
          <a:bodyPr/>
          <a:lstStyle/>
          <a:p>
            <a:pPr marL="0" indent="0">
              <a:buNone/>
            </a:pPr>
            <a:r>
              <a:rPr lang="en-US" dirty="0"/>
              <a:t>Why the strata corporation should consider </a:t>
            </a:r>
            <a:r>
              <a:rPr lang="en-US" dirty="0" smtClean="0"/>
              <a:t>paying?</a:t>
            </a:r>
            <a:endParaRPr lang="en-US" dirty="0"/>
          </a:p>
          <a:p>
            <a:r>
              <a:rPr lang="en-US" dirty="0" smtClean="0"/>
              <a:t>Cost of an injunction?</a:t>
            </a:r>
          </a:p>
          <a:p>
            <a:r>
              <a:rPr lang="en-US" dirty="0" smtClean="0"/>
              <a:t>Likely more buy in by the residents?</a:t>
            </a:r>
          </a:p>
          <a:p>
            <a:r>
              <a:rPr lang="en-US" dirty="0" smtClean="0"/>
              <a:t>Increased likelihood the alterations will be done?</a:t>
            </a:r>
          </a:p>
          <a:p>
            <a:r>
              <a:rPr lang="en-US" dirty="0" smtClean="0"/>
              <a:t>Avoid expensive litigation</a:t>
            </a:r>
          </a:p>
          <a:p>
            <a:r>
              <a:rPr lang="en-US" dirty="0" smtClean="0"/>
              <a:t>Deal with the issue before parties become entrenched in their positions.</a:t>
            </a:r>
          </a:p>
          <a:p>
            <a:r>
              <a:rPr lang="en-US" dirty="0" smtClean="0"/>
              <a:t>Consider expense in light of above.</a:t>
            </a:r>
            <a:endParaRPr lang="en-US" dirty="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36</a:t>
            </a:fld>
            <a:endParaRPr lang="en-US" dirty="0"/>
          </a:p>
        </p:txBody>
      </p:sp>
    </p:spTree>
    <p:extLst>
      <p:ext uri="{BB962C8B-B14F-4D97-AF65-F5344CB8AC3E}">
        <p14:creationId xmlns:p14="http://schemas.microsoft.com/office/powerpoint/2010/main" val="33530546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Bylaw Enforcement</a:t>
            </a:r>
            <a:endParaRPr lang="en-US" dirty="0"/>
          </a:p>
        </p:txBody>
      </p:sp>
      <p:sp>
        <p:nvSpPr>
          <p:cNvPr id="3" name="Content Placeholder 2"/>
          <p:cNvSpPr>
            <a:spLocks noGrp="1"/>
          </p:cNvSpPr>
          <p:nvPr>
            <p:ph idx="1"/>
          </p:nvPr>
        </p:nvSpPr>
        <p:spPr/>
        <p:txBody>
          <a:bodyPr/>
          <a:lstStyle/>
          <a:p>
            <a:pPr marL="0" indent="0">
              <a:buNone/>
            </a:pPr>
            <a:r>
              <a:rPr lang="en-US" dirty="0" smtClean="0"/>
              <a:t>Section 135 procedure:</a:t>
            </a:r>
          </a:p>
          <a:p>
            <a:pPr marL="514350" indent="-514350">
              <a:buAutoNum type="arabicPeriod"/>
            </a:pPr>
            <a:r>
              <a:rPr lang="en-US" dirty="0" smtClean="0"/>
              <a:t>Letter giving notice of the complaint – includes particulars, bylaws, potential fines that could be levied, and deadline to respond;</a:t>
            </a:r>
          </a:p>
          <a:p>
            <a:pPr marL="514350" indent="-514350">
              <a:buAutoNum type="arabicPeriod"/>
            </a:pPr>
            <a:r>
              <a:rPr lang="en-US" dirty="0" smtClean="0"/>
              <a:t>Council meeting – after deadline to respond passes, council meets and decides whether bylaw has been contravened and if so, whether to levy a fine. Council must consider any written response or submissions at a hearing; the decisions are reported in the minutes.</a:t>
            </a:r>
          </a:p>
          <a:p>
            <a:pPr marL="514350" indent="-514350">
              <a:buAutoNum type="arabicPeriod"/>
            </a:pPr>
            <a:r>
              <a:rPr lang="en-US" dirty="0" smtClean="0"/>
              <a:t>Letter to the owner advising of council’s decision, including the amount of the fine, if any.</a:t>
            </a:r>
            <a:endParaRPr lang="en-US" dirty="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37</a:t>
            </a:fld>
            <a:endParaRPr lang="en-US" dirty="0"/>
          </a:p>
        </p:txBody>
      </p:sp>
    </p:spTree>
    <p:extLst>
      <p:ext uri="{BB962C8B-B14F-4D97-AF65-F5344CB8AC3E}">
        <p14:creationId xmlns:p14="http://schemas.microsoft.com/office/powerpoint/2010/main" val="4828786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Bylaw Enforcement</a:t>
            </a:r>
            <a:endParaRPr lang="en-US" dirty="0"/>
          </a:p>
        </p:txBody>
      </p:sp>
      <p:sp>
        <p:nvSpPr>
          <p:cNvPr id="3" name="Content Placeholder 2"/>
          <p:cNvSpPr>
            <a:spLocks noGrp="1"/>
          </p:cNvSpPr>
          <p:nvPr>
            <p:ph idx="1"/>
          </p:nvPr>
        </p:nvSpPr>
        <p:spPr/>
        <p:txBody>
          <a:bodyPr/>
          <a:lstStyle/>
          <a:p>
            <a:pPr marL="0" indent="0">
              <a:buNone/>
            </a:pPr>
            <a:r>
              <a:rPr lang="en-US" dirty="0" smtClean="0"/>
              <a:t>“Stubborn Case”</a:t>
            </a:r>
          </a:p>
          <a:p>
            <a:r>
              <a:rPr lang="en-US" dirty="0" smtClean="0"/>
              <a:t>Ask complainant to prepare a log over a two or three week period with date, time, duration, description, and impact on complainant – Ex. On November 9, 2015 at about 9:15 pm</a:t>
            </a:r>
            <a:r>
              <a:rPr lang="en-US" dirty="0"/>
              <a:t> </a:t>
            </a:r>
            <a:r>
              <a:rPr lang="en-US" dirty="0" smtClean="0"/>
              <a:t>- smelled cigarette smoke in living room; air was smoky, eyes watering, for ½ hour.</a:t>
            </a:r>
          </a:p>
          <a:p>
            <a:r>
              <a:rPr lang="en-US" dirty="0" smtClean="0"/>
              <a:t>Each date and time is a bylaw complaint – deal with all complaints in a single section 135 procedure</a:t>
            </a:r>
          </a:p>
          <a:p>
            <a:r>
              <a:rPr lang="en-US" dirty="0" smtClean="0"/>
              <a:t>Go to Small Claims Court to collect fines.</a:t>
            </a:r>
            <a:br>
              <a:rPr lang="en-US" dirty="0" smtClean="0"/>
            </a:br>
            <a:endParaRPr lang="en-US" dirty="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38</a:t>
            </a:fld>
            <a:endParaRPr lang="en-US" dirty="0"/>
          </a:p>
        </p:txBody>
      </p:sp>
    </p:spTree>
    <p:extLst>
      <p:ext uri="{BB962C8B-B14F-4D97-AF65-F5344CB8AC3E}">
        <p14:creationId xmlns:p14="http://schemas.microsoft.com/office/powerpoint/2010/main" val="22832063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Dealing with the Smoker</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r>
              <a:rPr lang="en-US" sz="3200" dirty="0" smtClean="0"/>
              <a:t>Bylaw enforcement</a:t>
            </a:r>
          </a:p>
          <a:p>
            <a:pPr marL="0" indent="0" algn="ctr">
              <a:buNone/>
            </a:pPr>
            <a:r>
              <a:rPr lang="en-US" sz="3200" dirty="0"/>
              <a:t>B</a:t>
            </a:r>
            <a:r>
              <a:rPr lang="en-US" sz="3200" dirty="0" smtClean="0"/>
              <a:t>alancing interests  </a:t>
            </a:r>
          </a:p>
          <a:p>
            <a:pPr marL="0" indent="0" algn="ctr">
              <a:buNone/>
            </a:pPr>
            <a:r>
              <a:rPr lang="en-US" sz="3200" dirty="0" smtClean="0"/>
              <a:t>Smoker’s Rights</a:t>
            </a:r>
          </a:p>
          <a:p>
            <a:pPr marL="0" indent="0">
              <a:buNone/>
            </a:pPr>
            <a:endParaRPr lang="en-US" sz="3200" dirty="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39</a:t>
            </a:fld>
            <a:endParaRPr lang="en-US" dirty="0"/>
          </a:p>
        </p:txBody>
      </p:sp>
    </p:spTree>
    <p:extLst>
      <p:ext uri="{BB962C8B-B14F-4D97-AF65-F5344CB8AC3E}">
        <p14:creationId xmlns:p14="http://schemas.microsoft.com/office/powerpoint/2010/main" val="2537436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l" eaLnBrk="1" hangingPunct="1">
              <a:tabLst>
                <a:tab pos="568325" algn="l"/>
              </a:tabLst>
            </a:pPr>
            <a:r>
              <a:rPr lang="en-US" sz="2400" b="1" smtClean="0"/>
              <a:t>Legislation and Bylaws that Impacts smoking</a:t>
            </a:r>
          </a:p>
        </p:txBody>
      </p:sp>
      <p:sp>
        <p:nvSpPr>
          <p:cNvPr id="18435" name="Rectangle 3"/>
          <p:cNvSpPr>
            <a:spLocks noGrp="1" noChangeArrowheads="1"/>
          </p:cNvSpPr>
          <p:nvPr>
            <p:ph type="subTitle" idx="1"/>
          </p:nvPr>
        </p:nvSpPr>
        <p:spPr/>
        <p:txBody>
          <a:bodyPr/>
          <a:lstStyle/>
          <a:p>
            <a:pPr eaLnBrk="1" hangingPunct="1"/>
            <a:r>
              <a:rPr lang="en-US" sz="2300" dirty="0" smtClean="0"/>
              <a:t>WHERE ARE WE ON BANNING SMOKING TODAY?</a:t>
            </a:r>
            <a:endParaRPr lang="en-US" sz="2300" dirty="0" smtClean="0"/>
          </a:p>
        </p:txBody>
      </p:sp>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3683794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sz="2800" b="1" dirty="0" smtClean="0"/>
              <a:t>Human Rights Code and Smoking</a:t>
            </a:r>
            <a:endParaRPr lang="en-US" sz="2800" dirty="0" smtClean="0"/>
          </a:p>
        </p:txBody>
      </p:sp>
      <p:sp>
        <p:nvSpPr>
          <p:cNvPr id="48131" name="Text Placeholder 2"/>
          <p:cNvSpPr>
            <a:spLocks noGrp="1"/>
          </p:cNvSpPr>
          <p:nvPr>
            <p:ph idx="1"/>
          </p:nvPr>
        </p:nvSpPr>
        <p:spPr/>
        <p:txBody>
          <a:bodyPr/>
          <a:lstStyle/>
          <a:p>
            <a:pPr marL="457200" indent="-457200" eaLnBrk="1" hangingPunct="1">
              <a:buFont typeface="Arial" pitchFamily="34" charset="0"/>
              <a:buChar char="•"/>
            </a:pPr>
            <a:r>
              <a:rPr lang="en-US" sz="2000" dirty="0" smtClean="0"/>
              <a:t>Section 121(1)(a) of the </a:t>
            </a:r>
            <a:r>
              <a:rPr lang="en-US" sz="2000" i="1" dirty="0" smtClean="0"/>
              <a:t>Strata Property Act</a:t>
            </a:r>
            <a:r>
              <a:rPr lang="en-US" sz="2000" dirty="0" smtClean="0"/>
              <a:t> – A bylaw of the strata corporation is not enforceable to the extent it contravenes the </a:t>
            </a:r>
            <a:r>
              <a:rPr lang="en-US" sz="2000" i="1" dirty="0" smtClean="0"/>
              <a:t>Human Rights Code</a:t>
            </a:r>
            <a:r>
              <a:rPr lang="en-US" sz="2000" dirty="0" smtClean="0"/>
              <a:t>.</a:t>
            </a:r>
          </a:p>
          <a:p>
            <a:pPr marL="457200" indent="-457200" eaLnBrk="1" hangingPunct="1">
              <a:buFont typeface="Arial" pitchFamily="34" charset="0"/>
              <a:buChar char="•"/>
            </a:pPr>
            <a:endParaRPr lang="en-US" sz="2000" dirty="0" smtClean="0"/>
          </a:p>
          <a:p>
            <a:pPr marL="457200" indent="-457200" eaLnBrk="1" hangingPunct="1">
              <a:buFont typeface="Arial" pitchFamily="34" charset="0"/>
              <a:buChar char="•"/>
            </a:pPr>
            <a:r>
              <a:rPr lang="en-US" sz="2000" dirty="0" smtClean="0"/>
              <a:t>Section 4 of the </a:t>
            </a:r>
            <a:r>
              <a:rPr lang="en-US" sz="2000" i="1" dirty="0" smtClean="0"/>
              <a:t>Human Rights Code</a:t>
            </a:r>
            <a:r>
              <a:rPr lang="en-US" sz="2000" dirty="0" smtClean="0"/>
              <a:t> – The </a:t>
            </a:r>
            <a:r>
              <a:rPr lang="en-US" sz="2000" i="1" dirty="0" smtClean="0"/>
              <a:t>Human Rights Code</a:t>
            </a:r>
            <a:r>
              <a:rPr lang="en-US" sz="2000" dirty="0" smtClean="0"/>
              <a:t> prevails in the event of a conflict with other legislation.</a:t>
            </a:r>
          </a:p>
          <a:p>
            <a:pPr marL="457200" indent="-457200" eaLnBrk="1" hangingPunct="1">
              <a:buFont typeface="Arial" pitchFamily="34" charset="0"/>
              <a:buChar char="•"/>
            </a:pPr>
            <a:endParaRPr lang="en-US" sz="2000" i="1" dirty="0" smtClean="0"/>
          </a:p>
          <a:p>
            <a:pPr marL="457200" indent="-457200" eaLnBrk="1" hangingPunct="1">
              <a:buFont typeface="Arial" pitchFamily="34" charset="0"/>
              <a:buChar char="•"/>
            </a:pPr>
            <a:r>
              <a:rPr lang="en-US" sz="2000" i="1" dirty="0" smtClean="0"/>
              <a:t>Human Rights Code </a:t>
            </a:r>
            <a:r>
              <a:rPr lang="en-US" sz="2000" dirty="0" smtClean="0"/>
              <a:t>applies to strata corporations.</a:t>
            </a:r>
          </a:p>
          <a:p>
            <a:pPr marL="857250" lvl="1" indent="-457200" eaLnBrk="1" hangingPunct="1">
              <a:buFont typeface="Arial" pitchFamily="34" charset="0"/>
              <a:buChar char="•"/>
            </a:pPr>
            <a:r>
              <a:rPr lang="en-US" sz="2000" i="1" dirty="0" smtClean="0"/>
              <a:t>Williams v. Strata Plan LMS 768</a:t>
            </a:r>
          </a:p>
          <a:p>
            <a:pPr marL="857250" lvl="1" indent="-457200" eaLnBrk="1" hangingPunct="1">
              <a:buFont typeface="Arial" pitchFamily="34" charset="0"/>
              <a:buChar char="•"/>
            </a:pPr>
            <a:r>
              <a:rPr lang="en-US" sz="2000" i="1" dirty="0" err="1" smtClean="0"/>
              <a:t>Konieczna</a:t>
            </a:r>
            <a:r>
              <a:rPr lang="en-US" sz="2000" i="1" dirty="0" smtClean="0"/>
              <a:t> v. Strata Plan NW 2489</a:t>
            </a:r>
          </a:p>
        </p:txBody>
      </p:sp>
      <p:sp>
        <p:nvSpPr>
          <p:cNvPr id="48132"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bg1"/>
                </a:solidFill>
                <a:latin typeface="Arial" charset="0"/>
                <a:ea typeface="ＭＳ Ｐゴシック" charset="-128"/>
              </a:defRPr>
            </a:lvl1pPr>
            <a:lvl2pPr marL="37931725" indent="-37474525">
              <a:defRPr sz="1700">
                <a:solidFill>
                  <a:schemeClr val="bg1"/>
                </a:solidFill>
                <a:latin typeface="Arial" charset="0"/>
                <a:ea typeface="ＭＳ Ｐゴシック" charset="-128"/>
              </a:defRPr>
            </a:lvl2pPr>
            <a:lvl3pPr>
              <a:defRPr sz="1700">
                <a:solidFill>
                  <a:schemeClr val="bg1"/>
                </a:solidFill>
                <a:latin typeface="Arial" charset="0"/>
                <a:ea typeface="ＭＳ Ｐゴシック" charset="-128"/>
              </a:defRPr>
            </a:lvl3pPr>
            <a:lvl4pPr>
              <a:defRPr sz="1700">
                <a:solidFill>
                  <a:schemeClr val="bg1"/>
                </a:solidFill>
                <a:latin typeface="Arial" charset="0"/>
                <a:ea typeface="ＭＳ Ｐゴシック" charset="-128"/>
              </a:defRPr>
            </a:lvl4pPr>
            <a:lvl5pPr>
              <a:defRPr sz="1700">
                <a:solidFill>
                  <a:schemeClr val="bg1"/>
                </a:solidFill>
                <a:latin typeface="Arial" charset="0"/>
                <a:ea typeface="ＭＳ Ｐゴシック" charset="-128"/>
              </a:defRPr>
            </a:lvl5pPr>
            <a:lvl6pPr marL="457200" eaLnBrk="0" fontAlgn="base" hangingPunct="0">
              <a:spcBef>
                <a:spcPct val="0"/>
              </a:spcBef>
              <a:spcAft>
                <a:spcPct val="0"/>
              </a:spcAft>
              <a:defRPr sz="1700">
                <a:solidFill>
                  <a:schemeClr val="bg1"/>
                </a:solidFill>
                <a:latin typeface="Arial" charset="0"/>
                <a:ea typeface="ＭＳ Ｐゴシック" charset="-128"/>
              </a:defRPr>
            </a:lvl6pPr>
            <a:lvl7pPr marL="914400" eaLnBrk="0" fontAlgn="base" hangingPunct="0">
              <a:spcBef>
                <a:spcPct val="0"/>
              </a:spcBef>
              <a:spcAft>
                <a:spcPct val="0"/>
              </a:spcAft>
              <a:defRPr sz="1700">
                <a:solidFill>
                  <a:schemeClr val="bg1"/>
                </a:solidFill>
                <a:latin typeface="Arial" charset="0"/>
                <a:ea typeface="ＭＳ Ｐゴシック" charset="-128"/>
              </a:defRPr>
            </a:lvl7pPr>
            <a:lvl8pPr marL="1371600" eaLnBrk="0" fontAlgn="base" hangingPunct="0">
              <a:spcBef>
                <a:spcPct val="0"/>
              </a:spcBef>
              <a:spcAft>
                <a:spcPct val="0"/>
              </a:spcAft>
              <a:defRPr sz="1700">
                <a:solidFill>
                  <a:schemeClr val="bg1"/>
                </a:solidFill>
                <a:latin typeface="Arial" charset="0"/>
                <a:ea typeface="ＭＳ Ｐゴシック" charset="-128"/>
              </a:defRPr>
            </a:lvl8pPr>
            <a:lvl9pPr marL="1828800" eaLnBrk="0" fontAlgn="base" hangingPunct="0">
              <a:spcBef>
                <a:spcPct val="0"/>
              </a:spcBef>
              <a:spcAft>
                <a:spcPct val="0"/>
              </a:spcAft>
              <a:defRPr sz="1700">
                <a:solidFill>
                  <a:schemeClr val="bg1"/>
                </a:solidFill>
                <a:latin typeface="Arial" charset="0"/>
                <a:ea typeface="ＭＳ Ｐゴシック" charset="-128"/>
              </a:defRPr>
            </a:lvl9pPr>
          </a:lstStyle>
          <a:p>
            <a:fld id="{4AC7872F-4020-4897-A7E8-AEF84AE1F339}" type="slidenum">
              <a:rPr lang="en-US" sz="1800"/>
              <a:pPr/>
              <a:t>40</a:t>
            </a:fld>
            <a:endParaRPr lang="en-US" sz="1400">
              <a:solidFill>
                <a:schemeClr val="tx1"/>
              </a:solidFill>
            </a:endParaRPr>
          </a:p>
        </p:txBody>
      </p:sp>
    </p:spTree>
    <p:extLst>
      <p:ext uri="{BB962C8B-B14F-4D97-AF65-F5344CB8AC3E}">
        <p14:creationId xmlns:p14="http://schemas.microsoft.com/office/powerpoint/2010/main" val="12721234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Human Rights Code and Smoking </a:t>
            </a:r>
            <a:r>
              <a:rPr lang="en-US" sz="1800" b="1" dirty="0" smtClean="0"/>
              <a:t>(cont’d)</a:t>
            </a:r>
            <a:endParaRPr lang="en-US" sz="1800" dirty="0"/>
          </a:p>
        </p:txBody>
      </p:sp>
      <p:sp>
        <p:nvSpPr>
          <p:cNvPr id="3" name="Content Placeholder 2"/>
          <p:cNvSpPr>
            <a:spLocks noGrp="1"/>
          </p:cNvSpPr>
          <p:nvPr>
            <p:ph idx="1"/>
          </p:nvPr>
        </p:nvSpPr>
        <p:spPr/>
        <p:txBody>
          <a:bodyPr/>
          <a:lstStyle/>
          <a:p>
            <a:pPr marL="0" indent="0">
              <a:buNone/>
              <a:tabLst>
                <a:tab pos="914400" algn="l"/>
              </a:tabLst>
            </a:pPr>
            <a:r>
              <a:rPr lang="en-CA" sz="1800" b="1" dirty="0" smtClean="0"/>
              <a:t>Most commonly used provision to launch a complaint against a strata corporation</a:t>
            </a:r>
          </a:p>
          <a:p>
            <a:pPr marL="461963" indent="0">
              <a:buNone/>
              <a:tabLst>
                <a:tab pos="914400" algn="l"/>
              </a:tabLst>
            </a:pPr>
            <a:r>
              <a:rPr lang="en-CA" sz="1800" b="1" dirty="0" smtClean="0"/>
              <a:t>8</a:t>
            </a:r>
            <a:r>
              <a:rPr lang="en-CA" sz="1800" b="1" dirty="0"/>
              <a:t>	</a:t>
            </a:r>
            <a:r>
              <a:rPr lang="en-US" sz="1800" dirty="0"/>
              <a:t>(1)	A person must not, without a bone fide and reasonable justification,</a:t>
            </a:r>
          </a:p>
          <a:p>
            <a:pPr marL="1376362" indent="0">
              <a:buNone/>
              <a:tabLst>
                <a:tab pos="914400" algn="l"/>
              </a:tabLst>
            </a:pPr>
            <a:r>
              <a:rPr lang="en-US" sz="1800" dirty="0"/>
              <a:t>(a)	deny to a person or class of persons any accommodation, service or facility customarily available to the public, or</a:t>
            </a:r>
          </a:p>
          <a:p>
            <a:pPr marL="1376362" indent="0">
              <a:buNone/>
              <a:tabLst>
                <a:tab pos="914400" algn="l"/>
              </a:tabLst>
            </a:pPr>
            <a:r>
              <a:rPr lang="en-US" sz="1800" dirty="0"/>
              <a:t>(b)	discriminate against a person or class of persons regarding any accommodation, service or facility customarily available to the public</a:t>
            </a:r>
          </a:p>
          <a:p>
            <a:pPr marL="461962" indent="0">
              <a:buNone/>
              <a:tabLst>
                <a:tab pos="914400" algn="l"/>
              </a:tabLst>
            </a:pPr>
            <a:r>
              <a:rPr lang="en-US" sz="1800" dirty="0" smtClean="0"/>
              <a:t>	because </a:t>
            </a:r>
            <a:r>
              <a:rPr lang="en-US" sz="1800" dirty="0"/>
              <a:t>of the race, </a:t>
            </a:r>
            <a:r>
              <a:rPr lang="en-US" sz="1800" dirty="0" err="1"/>
              <a:t>colour</a:t>
            </a:r>
            <a:r>
              <a:rPr lang="en-US" sz="1800" dirty="0"/>
              <a:t>, ancestry, place of origin, religion, marital status, family status, physical or mental disability, sex, sexual orientation or age of that person or class of persons.</a:t>
            </a:r>
          </a:p>
          <a:p>
            <a:endParaRPr lang="en-US" dirty="0"/>
          </a:p>
        </p:txBody>
      </p:sp>
      <p:sp>
        <p:nvSpPr>
          <p:cNvPr id="4" name="Slide Number Placeholder 3"/>
          <p:cNvSpPr>
            <a:spLocks noGrp="1"/>
          </p:cNvSpPr>
          <p:nvPr>
            <p:ph type="sldNum" sz="quarter" idx="10"/>
          </p:nvPr>
        </p:nvSpPr>
        <p:spPr/>
        <p:txBody>
          <a:bodyPr/>
          <a:lstStyle/>
          <a:p>
            <a:fld id="{578678D9-5993-4F50-8873-2C8C65349210}" type="slidenum">
              <a:rPr lang="en-US" smtClean="0"/>
              <a:pPr/>
              <a:t>41</a:t>
            </a:fld>
            <a:endParaRPr lang="en-US" sz="1400">
              <a:solidFill>
                <a:schemeClr val="tx1"/>
              </a:solidFill>
            </a:endParaRPr>
          </a:p>
        </p:txBody>
      </p:sp>
    </p:spTree>
    <p:extLst>
      <p:ext uri="{BB962C8B-B14F-4D97-AF65-F5344CB8AC3E}">
        <p14:creationId xmlns:p14="http://schemas.microsoft.com/office/powerpoint/2010/main" val="32907123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Human Rights Code and Smoking </a:t>
            </a:r>
            <a:r>
              <a:rPr lang="en-US" sz="2000" b="1" dirty="0" smtClean="0"/>
              <a:t>(cont’d)</a:t>
            </a:r>
            <a:endParaRPr lang="en-US" dirty="0"/>
          </a:p>
        </p:txBody>
      </p:sp>
      <p:sp>
        <p:nvSpPr>
          <p:cNvPr id="3" name="Content Placeholder 2"/>
          <p:cNvSpPr>
            <a:spLocks noGrp="1"/>
          </p:cNvSpPr>
          <p:nvPr>
            <p:ph idx="1"/>
          </p:nvPr>
        </p:nvSpPr>
        <p:spPr/>
        <p:txBody>
          <a:bodyPr/>
          <a:lstStyle/>
          <a:p>
            <a:pPr marL="0" indent="0">
              <a:buNone/>
            </a:pPr>
            <a:r>
              <a:rPr lang="en-CA" sz="2000" b="1" dirty="0" smtClean="0"/>
              <a:t>Test to prove a section 8 Complaint:</a:t>
            </a:r>
          </a:p>
          <a:p>
            <a:pPr marL="457200" indent="-457200">
              <a:buFont typeface="+mj-lt"/>
              <a:buAutoNum type="arabicPeriod"/>
            </a:pPr>
            <a:r>
              <a:rPr lang="en-CA" sz="2000" dirty="0" smtClean="0"/>
              <a:t>Complainant must prove a disability and that the </a:t>
            </a:r>
            <a:r>
              <a:rPr lang="en-CA" sz="2000" dirty="0"/>
              <a:t>strata corporation discriminated </a:t>
            </a:r>
            <a:r>
              <a:rPr lang="en-CA" sz="2000" dirty="0" smtClean="0"/>
              <a:t>on </a:t>
            </a:r>
            <a:r>
              <a:rPr lang="en-CA" sz="2000" dirty="0"/>
              <a:t>the basis of the </a:t>
            </a:r>
            <a:r>
              <a:rPr lang="en-CA" sz="2000" dirty="0" smtClean="0"/>
              <a:t>disability.</a:t>
            </a:r>
          </a:p>
          <a:p>
            <a:pPr marL="457200" indent="-457200">
              <a:buFont typeface="+mj-lt"/>
              <a:buAutoNum type="arabicPeriod"/>
            </a:pPr>
            <a:r>
              <a:rPr lang="en-CA" sz="2000" dirty="0" smtClean="0"/>
              <a:t>Strata must show, if there is discrimination, that it was </a:t>
            </a:r>
            <a:r>
              <a:rPr lang="en-CA" sz="2000" i="1" dirty="0" smtClean="0"/>
              <a:t>bona fide</a:t>
            </a:r>
            <a:r>
              <a:rPr lang="en-CA" sz="2000" dirty="0" smtClean="0"/>
              <a:t> and reasonably justified</a:t>
            </a:r>
          </a:p>
          <a:p>
            <a:pPr marL="857250" lvl="1" indent="-457200">
              <a:buFont typeface="Arial" pitchFamily="34" charset="0"/>
              <a:buChar char="•"/>
            </a:pPr>
            <a:r>
              <a:rPr lang="en-US" sz="2000" dirty="0" smtClean="0"/>
              <a:t>Was the policy change/action reasonably necessary to accomplish a legitimate purpose or goal?</a:t>
            </a:r>
          </a:p>
          <a:p>
            <a:pPr marL="857250" lvl="1" indent="-457200">
              <a:buFont typeface="Arial" pitchFamily="34" charset="0"/>
              <a:buChar char="•"/>
            </a:pPr>
            <a:r>
              <a:rPr lang="en-US" sz="2000" dirty="0" smtClean="0"/>
              <a:t>Was it implemented in good faith, in the belief it was necessary to accomplish the goal?</a:t>
            </a:r>
          </a:p>
          <a:p>
            <a:pPr marL="857250" lvl="1" indent="-457200">
              <a:buFont typeface="Arial" pitchFamily="34" charset="0"/>
              <a:buChar char="•"/>
            </a:pPr>
            <a:r>
              <a:rPr lang="en-US" sz="2000" dirty="0" smtClean="0"/>
              <a:t>Would the strata corporation incur undue hardship by accommodating the complainant?</a:t>
            </a:r>
            <a:endParaRPr lang="en-US" sz="2000" dirty="0"/>
          </a:p>
        </p:txBody>
      </p:sp>
      <p:sp>
        <p:nvSpPr>
          <p:cNvPr id="4" name="Slide Number Placeholder 3"/>
          <p:cNvSpPr>
            <a:spLocks noGrp="1"/>
          </p:cNvSpPr>
          <p:nvPr>
            <p:ph type="sldNum" sz="quarter" idx="10"/>
          </p:nvPr>
        </p:nvSpPr>
        <p:spPr/>
        <p:txBody>
          <a:bodyPr/>
          <a:lstStyle/>
          <a:p>
            <a:fld id="{578678D9-5993-4F50-8873-2C8C65349210}" type="slidenum">
              <a:rPr lang="en-US" smtClean="0"/>
              <a:pPr/>
              <a:t>42</a:t>
            </a:fld>
            <a:endParaRPr lang="en-US" sz="1400">
              <a:solidFill>
                <a:schemeClr val="tx1"/>
              </a:solidFill>
            </a:endParaRPr>
          </a:p>
        </p:txBody>
      </p:sp>
    </p:spTree>
    <p:extLst>
      <p:ext uri="{BB962C8B-B14F-4D97-AF65-F5344CB8AC3E}">
        <p14:creationId xmlns:p14="http://schemas.microsoft.com/office/powerpoint/2010/main" val="33378684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Human Rights Code and Smoking </a:t>
            </a:r>
            <a:r>
              <a:rPr lang="en-US" sz="2400" b="1" dirty="0" smtClean="0"/>
              <a:t>(cont’d)</a:t>
            </a:r>
            <a:endParaRPr lang="en-US" dirty="0"/>
          </a:p>
        </p:txBody>
      </p:sp>
      <p:sp>
        <p:nvSpPr>
          <p:cNvPr id="3" name="Content Placeholder 2"/>
          <p:cNvSpPr>
            <a:spLocks noGrp="1"/>
          </p:cNvSpPr>
          <p:nvPr>
            <p:ph idx="1"/>
          </p:nvPr>
        </p:nvSpPr>
        <p:spPr/>
        <p:txBody>
          <a:bodyPr/>
          <a:lstStyle/>
          <a:p>
            <a:pPr marL="0" indent="0">
              <a:buNone/>
            </a:pPr>
            <a:r>
              <a:rPr lang="en-US" dirty="0" smtClean="0"/>
              <a:t>Possible complaints against the strata corporation:</a:t>
            </a:r>
          </a:p>
          <a:p>
            <a:pPr marL="514350" indent="-514350">
              <a:buAutoNum type="arabicPeriod"/>
            </a:pPr>
            <a:r>
              <a:rPr lang="en-US" dirty="0" smtClean="0"/>
              <a:t>By smokers – where the strata corporation is enforcing a smoking ban;</a:t>
            </a:r>
          </a:p>
          <a:p>
            <a:pPr marL="514350" indent="-514350">
              <a:buAutoNum type="arabicPeriod"/>
            </a:pPr>
            <a:r>
              <a:rPr lang="en-US" dirty="0" smtClean="0"/>
              <a:t>By non-smokers – where the strata corporation is not enforcing a smoking ban or an anti-nuisance bylaw and the non-smoker has a disability that is exacerbated by smoke</a:t>
            </a:r>
            <a:endParaRPr lang="en-US" dirty="0"/>
          </a:p>
        </p:txBody>
      </p:sp>
      <p:sp>
        <p:nvSpPr>
          <p:cNvPr id="4" name="Slide Number Placeholder 3"/>
          <p:cNvSpPr>
            <a:spLocks noGrp="1"/>
          </p:cNvSpPr>
          <p:nvPr>
            <p:ph type="sldNum" sz="quarter" idx="10"/>
          </p:nvPr>
        </p:nvSpPr>
        <p:spPr/>
        <p:txBody>
          <a:bodyPr/>
          <a:lstStyle/>
          <a:p>
            <a:fld id="{578678D9-5993-4F50-8873-2C8C65349210}" type="slidenum">
              <a:rPr lang="en-US" smtClean="0"/>
              <a:pPr/>
              <a:t>43</a:t>
            </a:fld>
            <a:endParaRPr lang="en-US" sz="1400">
              <a:solidFill>
                <a:schemeClr val="tx1"/>
              </a:solidFill>
            </a:endParaRPr>
          </a:p>
        </p:txBody>
      </p:sp>
    </p:spTree>
    <p:extLst>
      <p:ext uri="{BB962C8B-B14F-4D97-AF65-F5344CB8AC3E}">
        <p14:creationId xmlns:p14="http://schemas.microsoft.com/office/powerpoint/2010/main" val="6015732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Human Rights Code and Smoking </a:t>
            </a:r>
            <a:r>
              <a:rPr lang="en-US" sz="1800" b="1" dirty="0" smtClean="0"/>
              <a:t>(cont’d)</a:t>
            </a:r>
            <a:endParaRPr lang="en-US" sz="1800" dirty="0"/>
          </a:p>
        </p:txBody>
      </p:sp>
      <p:sp>
        <p:nvSpPr>
          <p:cNvPr id="3" name="Content Placeholder 2"/>
          <p:cNvSpPr>
            <a:spLocks noGrp="1"/>
          </p:cNvSpPr>
          <p:nvPr>
            <p:ph idx="1"/>
          </p:nvPr>
        </p:nvSpPr>
        <p:spPr/>
        <p:txBody>
          <a:bodyPr/>
          <a:lstStyle/>
          <a:p>
            <a:pPr marL="0" indent="0">
              <a:buNone/>
            </a:pPr>
            <a:r>
              <a:rPr lang="en-US" sz="2400" dirty="0" smtClean="0"/>
              <a:t>No Tribunal cases where smoker brings complaint against strata corporation, but addiction has been recognized as a disability:</a:t>
            </a:r>
          </a:p>
          <a:p>
            <a:pPr marL="0" indent="0"/>
            <a:endParaRPr lang="en-US" sz="2400" dirty="0" smtClean="0"/>
          </a:p>
          <a:p>
            <a:pPr marL="857250" lvl="1" indent="-457200">
              <a:buFont typeface="Arial" pitchFamily="34" charset="0"/>
              <a:buChar char="•"/>
            </a:pPr>
            <a:r>
              <a:rPr lang="en-US" sz="2400" i="1" dirty="0" err="1" smtClean="0"/>
              <a:t>Bish</a:t>
            </a:r>
            <a:r>
              <a:rPr lang="en-US" sz="2400" i="1" dirty="0" smtClean="0"/>
              <a:t> v. Elk Valley Coal Corporation </a:t>
            </a:r>
            <a:r>
              <a:rPr lang="en-US" sz="2400" dirty="0" smtClean="0"/>
              <a:t>(cocaine)</a:t>
            </a:r>
          </a:p>
          <a:p>
            <a:pPr marL="857250" lvl="1" indent="-457200">
              <a:buFont typeface="Arial" pitchFamily="34" charset="0"/>
              <a:buChar char="•"/>
            </a:pPr>
            <a:endParaRPr lang="en-US" sz="2400" i="1" dirty="0" smtClean="0"/>
          </a:p>
          <a:p>
            <a:pPr marL="857250" lvl="1" indent="-457200">
              <a:buFont typeface="Arial" pitchFamily="34" charset="0"/>
              <a:buChar char="•"/>
            </a:pPr>
            <a:r>
              <a:rPr lang="en-US" sz="2400" i="1" dirty="0" smtClean="0"/>
              <a:t>Cominco Ltd. v. United Steelworkers of America, Local 9705 </a:t>
            </a:r>
            <a:r>
              <a:rPr lang="en-US" sz="2400" dirty="0" smtClean="0"/>
              <a:t>(nicotine)</a:t>
            </a:r>
            <a:endParaRPr lang="en-US" sz="2400" i="1" dirty="0"/>
          </a:p>
        </p:txBody>
      </p:sp>
      <p:sp>
        <p:nvSpPr>
          <p:cNvPr id="4" name="Slide Number Placeholder 3"/>
          <p:cNvSpPr>
            <a:spLocks noGrp="1"/>
          </p:cNvSpPr>
          <p:nvPr>
            <p:ph type="sldNum" sz="quarter" idx="10"/>
          </p:nvPr>
        </p:nvSpPr>
        <p:spPr/>
        <p:txBody>
          <a:bodyPr/>
          <a:lstStyle/>
          <a:p>
            <a:fld id="{578678D9-5993-4F50-8873-2C8C65349210}" type="slidenum">
              <a:rPr lang="en-US" smtClean="0"/>
              <a:pPr/>
              <a:t>44</a:t>
            </a:fld>
            <a:endParaRPr lang="en-US" sz="1400">
              <a:solidFill>
                <a:schemeClr val="tx1"/>
              </a:solidFill>
            </a:endParaRPr>
          </a:p>
        </p:txBody>
      </p:sp>
    </p:spTree>
    <p:extLst>
      <p:ext uri="{BB962C8B-B14F-4D97-AF65-F5344CB8AC3E}">
        <p14:creationId xmlns:p14="http://schemas.microsoft.com/office/powerpoint/2010/main" val="38621164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Human Rights Code and Smoking </a:t>
            </a:r>
            <a:r>
              <a:rPr lang="en-US" sz="2000" b="1" dirty="0" smtClean="0"/>
              <a:t>(cont’d)</a:t>
            </a:r>
            <a:endParaRPr lang="en-US" dirty="0"/>
          </a:p>
        </p:txBody>
      </p:sp>
      <p:sp>
        <p:nvSpPr>
          <p:cNvPr id="3" name="Content Placeholder 2"/>
          <p:cNvSpPr>
            <a:spLocks noGrp="1"/>
          </p:cNvSpPr>
          <p:nvPr>
            <p:ph idx="1"/>
          </p:nvPr>
        </p:nvSpPr>
        <p:spPr/>
        <p:txBody>
          <a:bodyPr/>
          <a:lstStyle/>
          <a:p>
            <a:pPr marL="0" indent="0">
              <a:buNone/>
            </a:pPr>
            <a:r>
              <a:rPr lang="en-CA" sz="2000" b="1" i="1" dirty="0"/>
              <a:t>Young</a:t>
            </a:r>
            <a:r>
              <a:rPr lang="en-CA" sz="2000" b="1" dirty="0"/>
              <a:t> </a:t>
            </a:r>
            <a:r>
              <a:rPr lang="en-CA" sz="2000" b="1" i="1" dirty="0"/>
              <a:t>v. </a:t>
            </a:r>
            <a:r>
              <a:rPr lang="en-CA" sz="2000" b="1" i="1" dirty="0" err="1"/>
              <a:t>Saanich</a:t>
            </a:r>
            <a:r>
              <a:rPr lang="en-CA" sz="2000" b="1" i="1" dirty="0"/>
              <a:t> Police </a:t>
            </a:r>
            <a:r>
              <a:rPr lang="en-CA" sz="2000" b="1" i="1" dirty="0" smtClean="0"/>
              <a:t>Department </a:t>
            </a:r>
            <a:r>
              <a:rPr lang="en-CA" sz="2000" dirty="0" smtClean="0"/>
              <a:t>(BCSC)</a:t>
            </a:r>
            <a:endParaRPr lang="en-CA" sz="2000" b="1" i="1" dirty="0" smtClean="0"/>
          </a:p>
          <a:p>
            <a:pPr marL="457200" indent="-457200">
              <a:buFont typeface="Arial" pitchFamily="34" charset="0"/>
              <a:buChar char="•"/>
            </a:pPr>
            <a:r>
              <a:rPr lang="en-CA" sz="2000" dirty="0" smtClean="0"/>
              <a:t>Mr. Young had a licence to grow and smoke marijuana to treat his multiple sclerosis</a:t>
            </a:r>
          </a:p>
          <a:p>
            <a:pPr marL="457200" indent="-457200">
              <a:buFont typeface="Arial" pitchFamily="34" charset="0"/>
              <a:buChar char="•"/>
            </a:pPr>
            <a:r>
              <a:rPr lang="en-CA" sz="2000" dirty="0" smtClean="0"/>
              <a:t>The landlord, Capital Region Housing Corporation (the “CRHC”) received complaints from other tenants and suggested installing a door sweep on Mr. Young’s door.</a:t>
            </a:r>
          </a:p>
          <a:p>
            <a:pPr marL="457200" indent="-457200">
              <a:buFont typeface="Arial" pitchFamily="34" charset="0"/>
              <a:buChar char="•"/>
            </a:pPr>
            <a:r>
              <a:rPr lang="en-CA" sz="2000" dirty="0" smtClean="0"/>
              <a:t>Mr. Young filed a complaint alleging the CRHC did nothing to prevent other tenants from harassing him for using marijuana and by insisting in installing a door sweep on his door only resulting in decreased fresh air.</a:t>
            </a:r>
          </a:p>
        </p:txBody>
      </p:sp>
      <p:sp>
        <p:nvSpPr>
          <p:cNvPr id="4" name="Slide Number Placeholder 3"/>
          <p:cNvSpPr>
            <a:spLocks noGrp="1"/>
          </p:cNvSpPr>
          <p:nvPr>
            <p:ph type="sldNum" sz="quarter" idx="10"/>
          </p:nvPr>
        </p:nvSpPr>
        <p:spPr/>
        <p:txBody>
          <a:bodyPr/>
          <a:lstStyle/>
          <a:p>
            <a:fld id="{578678D9-5993-4F50-8873-2C8C65349210}" type="slidenum">
              <a:rPr lang="en-US" smtClean="0"/>
              <a:pPr/>
              <a:t>45</a:t>
            </a:fld>
            <a:endParaRPr lang="en-US" sz="1400">
              <a:solidFill>
                <a:schemeClr val="tx1"/>
              </a:solidFill>
            </a:endParaRPr>
          </a:p>
        </p:txBody>
      </p:sp>
    </p:spTree>
    <p:extLst>
      <p:ext uri="{BB962C8B-B14F-4D97-AF65-F5344CB8AC3E}">
        <p14:creationId xmlns:p14="http://schemas.microsoft.com/office/powerpoint/2010/main" val="35431567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Human Rights Code and Smoking </a:t>
            </a:r>
            <a:r>
              <a:rPr lang="en-US" sz="1800" b="1" dirty="0" smtClean="0"/>
              <a:t>(cont’d)</a:t>
            </a:r>
            <a:endParaRPr lang="en-US" sz="1800" dirty="0"/>
          </a:p>
        </p:txBody>
      </p:sp>
      <p:sp>
        <p:nvSpPr>
          <p:cNvPr id="3" name="Content Placeholder 2"/>
          <p:cNvSpPr>
            <a:spLocks noGrp="1"/>
          </p:cNvSpPr>
          <p:nvPr>
            <p:ph idx="1"/>
          </p:nvPr>
        </p:nvSpPr>
        <p:spPr/>
        <p:txBody>
          <a:bodyPr/>
          <a:lstStyle/>
          <a:p>
            <a:pPr marL="457200" indent="-457200">
              <a:buFont typeface="Arial" pitchFamily="34" charset="0"/>
              <a:buChar char="•"/>
            </a:pPr>
            <a:endParaRPr lang="en-CA" sz="2000" i="1" dirty="0" smtClean="0"/>
          </a:p>
          <a:p>
            <a:pPr marL="457200" indent="-457200">
              <a:buFont typeface="Arial" pitchFamily="34" charset="0"/>
              <a:buChar char="•"/>
            </a:pPr>
            <a:r>
              <a:rPr lang="en-CA" sz="2000" dirty="0" smtClean="0"/>
              <a:t>Human Rights Officer investigated and concluded that there had been no discrimination.</a:t>
            </a:r>
          </a:p>
          <a:p>
            <a:pPr marL="457200" indent="-457200">
              <a:buFont typeface="Arial" pitchFamily="34" charset="0"/>
              <a:buChar char="•"/>
            </a:pPr>
            <a:endParaRPr lang="en-CA" sz="2000" dirty="0" smtClean="0"/>
          </a:p>
          <a:p>
            <a:pPr marL="457200" indent="-457200">
              <a:buFont typeface="Arial" pitchFamily="34" charset="0"/>
              <a:buChar char="•"/>
            </a:pPr>
            <a:r>
              <a:rPr lang="en-CA" sz="2000" dirty="0" smtClean="0"/>
              <a:t>The CRHC did responded to Mr. Young’s complaints of harassment and asked the other tenants to stop.</a:t>
            </a:r>
          </a:p>
          <a:p>
            <a:pPr marL="457200" indent="-457200">
              <a:buFont typeface="Arial" pitchFamily="34" charset="0"/>
              <a:buChar char="•"/>
            </a:pPr>
            <a:endParaRPr lang="en-CA" sz="2000" dirty="0" smtClean="0"/>
          </a:p>
          <a:p>
            <a:pPr marL="457200" indent="-457200">
              <a:buFont typeface="Arial" pitchFamily="34" charset="0"/>
              <a:buChar char="•"/>
            </a:pPr>
            <a:r>
              <a:rPr lang="en-CA" sz="2000" dirty="0" smtClean="0"/>
              <a:t>The door sweep would not reduce the air quality of his unit, but its installation was seen as a reasonable attempt to stop the smoke from entering the hallway.</a:t>
            </a:r>
            <a:endParaRPr lang="en-US" sz="2000" dirty="0" smtClean="0"/>
          </a:p>
          <a:p>
            <a:endParaRPr lang="en-US" dirty="0"/>
          </a:p>
        </p:txBody>
      </p:sp>
      <p:sp>
        <p:nvSpPr>
          <p:cNvPr id="4" name="Slide Number Placeholder 3"/>
          <p:cNvSpPr>
            <a:spLocks noGrp="1"/>
          </p:cNvSpPr>
          <p:nvPr>
            <p:ph type="sldNum" sz="quarter" idx="11"/>
          </p:nvPr>
        </p:nvSpPr>
        <p:spPr/>
        <p:txBody>
          <a:bodyPr/>
          <a:lstStyle/>
          <a:p>
            <a:fld id="{578678D9-5993-4F50-8873-2C8C65349210}" type="slidenum">
              <a:rPr lang="en-US" smtClean="0"/>
              <a:pPr/>
              <a:t>46</a:t>
            </a:fld>
            <a:endParaRPr lang="en-US" sz="1400">
              <a:solidFill>
                <a:schemeClr val="tx1"/>
              </a:solidFill>
            </a:endParaRPr>
          </a:p>
        </p:txBody>
      </p:sp>
    </p:spTree>
    <p:extLst>
      <p:ext uri="{BB962C8B-B14F-4D97-AF65-F5344CB8AC3E}">
        <p14:creationId xmlns:p14="http://schemas.microsoft.com/office/powerpoint/2010/main" val="5089174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Should the Strata Corporation Consider Banning Smoking</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0"/>
          </p:nvPr>
        </p:nvSpPr>
        <p:spPr/>
        <p:txBody>
          <a:bodyPr/>
          <a:lstStyle/>
          <a:p>
            <a:endParaRPr lang="en-US"/>
          </a:p>
        </p:txBody>
      </p:sp>
      <p:sp>
        <p:nvSpPr>
          <p:cNvPr id="5" name="Text Placeholder 4"/>
          <p:cNvSpPr>
            <a:spLocks noGrp="1"/>
          </p:cNvSpPr>
          <p:nvPr>
            <p:ph type="body" sz="quarter" idx="11"/>
          </p:nvPr>
        </p:nvSpPr>
        <p:spPr/>
        <p:txBody>
          <a:bodyPr/>
          <a:lstStyle/>
          <a:p>
            <a:endParaRPr lang="en-US"/>
          </a:p>
        </p:txBody>
      </p:sp>
      <p:sp>
        <p:nvSpPr>
          <p:cNvPr id="6" name="Text Placeholder 5"/>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3016899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333374" y="92075"/>
            <a:ext cx="8113939" cy="784225"/>
          </a:xfrm>
        </p:spPr>
        <p:txBody>
          <a:bodyPr/>
          <a:lstStyle/>
          <a:p>
            <a:pPr eaLnBrk="1" hangingPunct="1">
              <a:tabLst>
                <a:tab pos="568325" algn="l"/>
              </a:tabLst>
            </a:pPr>
            <a:r>
              <a:rPr lang="en-US" sz="2600" b="1" i="1" dirty="0" smtClean="0"/>
              <a:t>Should the Strata Corporation Consider Banning Smoking</a:t>
            </a:r>
            <a:endParaRPr lang="en-US" sz="2600" b="1" dirty="0" smtClean="0"/>
          </a:p>
        </p:txBody>
      </p:sp>
      <p:sp>
        <p:nvSpPr>
          <p:cNvPr id="34820" name="Rectangle 3"/>
          <p:cNvSpPr>
            <a:spLocks noGrp="1" noChangeArrowheads="1"/>
          </p:cNvSpPr>
          <p:nvPr>
            <p:ph idx="1"/>
          </p:nvPr>
        </p:nvSpPr>
        <p:spPr/>
        <p:txBody>
          <a:bodyPr/>
          <a:lstStyle/>
          <a:p>
            <a:pPr marL="0" indent="0" eaLnBrk="1" hangingPunct="1">
              <a:tabLst>
                <a:tab pos="568325" algn="l"/>
                <a:tab pos="1025525" algn="l"/>
                <a:tab pos="1482725" algn="l"/>
                <a:tab pos="1939925" algn="l"/>
              </a:tabLst>
            </a:pPr>
            <a:endParaRPr lang="en-US" sz="1800" dirty="0" smtClean="0"/>
          </a:p>
          <a:p>
            <a:pPr marL="0" indent="0" eaLnBrk="1" hangingPunct="1">
              <a:buNone/>
              <a:tabLst>
                <a:tab pos="568325" algn="l"/>
                <a:tab pos="1025525" algn="l"/>
                <a:tab pos="1482725" algn="l"/>
                <a:tab pos="1939925" algn="l"/>
              </a:tabLst>
            </a:pPr>
            <a:r>
              <a:rPr lang="en-US" sz="1800" dirty="0" smtClean="0"/>
              <a:t>Why create a smoking bylaw or rule? </a:t>
            </a:r>
          </a:p>
          <a:p>
            <a:pPr marL="0" indent="0" eaLnBrk="1" hangingPunct="1">
              <a:tabLst>
                <a:tab pos="568325" algn="l"/>
                <a:tab pos="1025525" algn="l"/>
                <a:tab pos="1482725" algn="l"/>
                <a:tab pos="1939925" algn="l"/>
              </a:tabLst>
            </a:pPr>
            <a:endParaRPr lang="en-US" sz="1800" dirty="0" smtClean="0"/>
          </a:p>
          <a:p>
            <a:pPr marL="720725" lvl="1" indent="-320675" eaLnBrk="1" hangingPunct="1">
              <a:buFont typeface="Arial" charset="0"/>
              <a:buChar char="•"/>
              <a:tabLst>
                <a:tab pos="568325" algn="l"/>
                <a:tab pos="1025525" algn="l"/>
                <a:tab pos="1482725" algn="l"/>
                <a:tab pos="1939925" algn="l"/>
              </a:tabLst>
            </a:pPr>
            <a:r>
              <a:rPr lang="en-US" sz="1800" dirty="0" smtClean="0"/>
              <a:t>Enforce provincial/municipal laws – mandatory for strata corporation and property manager to enforce</a:t>
            </a:r>
          </a:p>
          <a:p>
            <a:pPr marL="720725" lvl="1" indent="-320675" eaLnBrk="1" hangingPunct="1">
              <a:buFont typeface="Arial" charset="0"/>
              <a:buChar char="•"/>
              <a:tabLst>
                <a:tab pos="568325" algn="l"/>
                <a:tab pos="1025525" algn="l"/>
                <a:tab pos="1482725" algn="l"/>
                <a:tab pos="1939925" algn="l"/>
              </a:tabLst>
            </a:pPr>
            <a:r>
              <a:rPr lang="en-US" sz="1800" dirty="0" smtClean="0"/>
              <a:t>Provide </a:t>
            </a:r>
            <a:r>
              <a:rPr lang="en-US" sz="1800" dirty="0" smtClean="0"/>
              <a:t>clear rules regarding </a:t>
            </a:r>
            <a:r>
              <a:rPr lang="en-US" sz="1800" dirty="0" smtClean="0"/>
              <a:t>smoking</a:t>
            </a:r>
          </a:p>
          <a:p>
            <a:pPr marL="720725" lvl="1" indent="-320675" eaLnBrk="1" hangingPunct="1">
              <a:buFont typeface="Arial" charset="0"/>
              <a:buChar char="•"/>
              <a:tabLst>
                <a:tab pos="568325" algn="l"/>
                <a:tab pos="1025525" algn="l"/>
                <a:tab pos="1482725" algn="l"/>
                <a:tab pos="1939925" algn="l"/>
              </a:tabLst>
            </a:pPr>
            <a:r>
              <a:rPr lang="en-US" sz="1800" dirty="0" smtClean="0"/>
              <a:t>Avoid having to determine whether smoking is a nuisance or unreasonable interference</a:t>
            </a:r>
          </a:p>
          <a:p>
            <a:pPr marL="720725" lvl="1" indent="-320675" eaLnBrk="1" hangingPunct="1">
              <a:buFont typeface="Arial" charset="0"/>
              <a:buChar char="•"/>
              <a:tabLst>
                <a:tab pos="568325" algn="l"/>
                <a:tab pos="1025525" algn="l"/>
                <a:tab pos="1482725" algn="l"/>
                <a:tab pos="1939925" algn="l"/>
              </a:tabLst>
            </a:pPr>
            <a:r>
              <a:rPr lang="en-US" sz="1800" dirty="0" smtClean="0"/>
              <a:t>Unit marketability and health issues</a:t>
            </a:r>
          </a:p>
          <a:p>
            <a:pPr marL="720725" lvl="1" indent="-320675" eaLnBrk="1" hangingPunct="1">
              <a:buFont typeface="Arial" charset="0"/>
              <a:buChar char="•"/>
              <a:tabLst>
                <a:tab pos="568325" algn="l"/>
                <a:tab pos="1025525" algn="l"/>
                <a:tab pos="1482725" algn="l"/>
                <a:tab pos="1939925" algn="l"/>
              </a:tabLst>
            </a:pPr>
            <a:r>
              <a:rPr lang="en-US" sz="1800" dirty="0" smtClean="0"/>
              <a:t>Repair and maintenance issues</a:t>
            </a:r>
            <a:endParaRPr lang="en-US" sz="1800" dirty="0" smtClean="0"/>
          </a:p>
        </p:txBody>
      </p:sp>
      <p:sp>
        <p:nvSpPr>
          <p:cNvPr id="34818"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bg1"/>
                </a:solidFill>
                <a:latin typeface="Arial" charset="0"/>
                <a:ea typeface="ＭＳ Ｐゴシック" charset="-128"/>
              </a:defRPr>
            </a:lvl1pPr>
            <a:lvl2pPr marL="37931725" indent="-37474525">
              <a:defRPr sz="1700">
                <a:solidFill>
                  <a:schemeClr val="bg1"/>
                </a:solidFill>
                <a:latin typeface="Arial" charset="0"/>
                <a:ea typeface="ＭＳ Ｐゴシック" charset="-128"/>
              </a:defRPr>
            </a:lvl2pPr>
            <a:lvl3pPr>
              <a:defRPr sz="1700">
                <a:solidFill>
                  <a:schemeClr val="bg1"/>
                </a:solidFill>
                <a:latin typeface="Arial" charset="0"/>
                <a:ea typeface="ＭＳ Ｐゴシック" charset="-128"/>
              </a:defRPr>
            </a:lvl3pPr>
            <a:lvl4pPr>
              <a:defRPr sz="1700">
                <a:solidFill>
                  <a:schemeClr val="bg1"/>
                </a:solidFill>
                <a:latin typeface="Arial" charset="0"/>
                <a:ea typeface="ＭＳ Ｐゴシック" charset="-128"/>
              </a:defRPr>
            </a:lvl4pPr>
            <a:lvl5pPr>
              <a:defRPr sz="1700">
                <a:solidFill>
                  <a:schemeClr val="bg1"/>
                </a:solidFill>
                <a:latin typeface="Arial" charset="0"/>
                <a:ea typeface="ＭＳ Ｐゴシック" charset="-128"/>
              </a:defRPr>
            </a:lvl5pPr>
            <a:lvl6pPr marL="457200" eaLnBrk="0" fontAlgn="base" hangingPunct="0">
              <a:spcBef>
                <a:spcPct val="0"/>
              </a:spcBef>
              <a:spcAft>
                <a:spcPct val="0"/>
              </a:spcAft>
              <a:defRPr sz="1700">
                <a:solidFill>
                  <a:schemeClr val="bg1"/>
                </a:solidFill>
                <a:latin typeface="Arial" charset="0"/>
                <a:ea typeface="ＭＳ Ｐゴシック" charset="-128"/>
              </a:defRPr>
            </a:lvl6pPr>
            <a:lvl7pPr marL="914400" eaLnBrk="0" fontAlgn="base" hangingPunct="0">
              <a:spcBef>
                <a:spcPct val="0"/>
              </a:spcBef>
              <a:spcAft>
                <a:spcPct val="0"/>
              </a:spcAft>
              <a:defRPr sz="1700">
                <a:solidFill>
                  <a:schemeClr val="bg1"/>
                </a:solidFill>
                <a:latin typeface="Arial" charset="0"/>
                <a:ea typeface="ＭＳ Ｐゴシック" charset="-128"/>
              </a:defRPr>
            </a:lvl7pPr>
            <a:lvl8pPr marL="1371600" eaLnBrk="0" fontAlgn="base" hangingPunct="0">
              <a:spcBef>
                <a:spcPct val="0"/>
              </a:spcBef>
              <a:spcAft>
                <a:spcPct val="0"/>
              </a:spcAft>
              <a:defRPr sz="1700">
                <a:solidFill>
                  <a:schemeClr val="bg1"/>
                </a:solidFill>
                <a:latin typeface="Arial" charset="0"/>
                <a:ea typeface="ＭＳ Ｐゴシック" charset="-128"/>
              </a:defRPr>
            </a:lvl8pPr>
            <a:lvl9pPr marL="1828800" eaLnBrk="0" fontAlgn="base" hangingPunct="0">
              <a:spcBef>
                <a:spcPct val="0"/>
              </a:spcBef>
              <a:spcAft>
                <a:spcPct val="0"/>
              </a:spcAft>
              <a:defRPr sz="1700">
                <a:solidFill>
                  <a:schemeClr val="bg1"/>
                </a:solidFill>
                <a:latin typeface="Arial" charset="0"/>
                <a:ea typeface="ＭＳ Ｐゴシック" charset="-128"/>
              </a:defRPr>
            </a:lvl9pPr>
          </a:lstStyle>
          <a:p>
            <a:fld id="{D4D25533-6624-4923-A25F-0B76608F36A4}" type="slidenum">
              <a:rPr lang="en-US" sz="1800"/>
              <a:pPr/>
              <a:t>48</a:t>
            </a:fld>
            <a:endParaRPr lang="en-US" sz="1400">
              <a:solidFill>
                <a:schemeClr val="tx1"/>
              </a:solidFill>
            </a:endParaRPr>
          </a:p>
        </p:txBody>
      </p:sp>
    </p:spTree>
    <p:extLst>
      <p:ext uri="{BB962C8B-B14F-4D97-AF65-F5344CB8AC3E}">
        <p14:creationId xmlns:p14="http://schemas.microsoft.com/office/powerpoint/2010/main" val="17387501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lstStyle/>
          <a:p>
            <a:pPr eaLnBrk="1" hangingPunct="1">
              <a:tabLst>
                <a:tab pos="568325" algn="l"/>
              </a:tabLst>
            </a:pPr>
            <a:r>
              <a:rPr lang="en-US" sz="2400" b="1" i="1" smtClean="0"/>
              <a:t>Strata Property Act </a:t>
            </a:r>
            <a:r>
              <a:rPr lang="en-US" sz="2400" b="1" smtClean="0"/>
              <a:t>and Bylaws</a:t>
            </a:r>
            <a:endParaRPr lang="en-US" sz="1800" b="1" i="1" smtClean="0"/>
          </a:p>
        </p:txBody>
      </p:sp>
      <p:sp>
        <p:nvSpPr>
          <p:cNvPr id="33796" name="Rectangle 3"/>
          <p:cNvSpPr>
            <a:spLocks noGrp="1" noChangeArrowheads="1"/>
          </p:cNvSpPr>
          <p:nvPr>
            <p:ph idx="1"/>
          </p:nvPr>
        </p:nvSpPr>
        <p:spPr/>
        <p:txBody>
          <a:bodyPr/>
          <a:lstStyle/>
          <a:p>
            <a:pPr marL="0" indent="0" eaLnBrk="1" hangingPunct="1">
              <a:tabLst>
                <a:tab pos="568325" algn="l"/>
                <a:tab pos="1025525" algn="l"/>
                <a:tab pos="1482725" algn="l"/>
                <a:tab pos="1939925" algn="l"/>
              </a:tabLst>
            </a:pPr>
            <a:endParaRPr lang="en-US" sz="2400" i="1" dirty="0" smtClean="0"/>
          </a:p>
          <a:p>
            <a:pPr marL="0" indent="0" eaLnBrk="1" hangingPunct="1">
              <a:buNone/>
              <a:tabLst>
                <a:tab pos="568325" algn="l"/>
                <a:tab pos="1025525" algn="l"/>
                <a:tab pos="1482725" algn="l"/>
                <a:tab pos="1939925" algn="l"/>
              </a:tabLst>
            </a:pPr>
            <a:r>
              <a:rPr lang="en-US" sz="2400" dirty="0" smtClean="0"/>
              <a:t>Bylaws can </a:t>
            </a:r>
            <a:r>
              <a:rPr lang="en-US" sz="2400" dirty="0" smtClean="0"/>
              <a:t>be used to deal with smoking: </a:t>
            </a:r>
          </a:p>
          <a:p>
            <a:pPr lvl="1" indent="-342900" eaLnBrk="1" hangingPunct="1">
              <a:tabLst>
                <a:tab pos="568325" algn="l"/>
                <a:tab pos="1025525" algn="l"/>
                <a:tab pos="1482725" algn="l"/>
                <a:tab pos="1939925" algn="l"/>
              </a:tabLst>
            </a:pPr>
            <a:r>
              <a:rPr lang="en-US" sz="2000" dirty="0" smtClean="0"/>
              <a:t>control where smoking can be permitted (i.e. strata lots, common property, limited common property, common property, exterior versus interior areas, balconies, decks, </a:t>
            </a:r>
            <a:r>
              <a:rPr lang="en-US" sz="2000" dirty="0" smtClean="0"/>
              <a:t>patios)</a:t>
            </a:r>
            <a:endParaRPr lang="en-US" sz="2000" dirty="0" smtClean="0"/>
          </a:p>
          <a:p>
            <a:pPr lvl="1" indent="-342900" eaLnBrk="1" hangingPunct="1">
              <a:tabLst>
                <a:tab pos="568325" algn="l"/>
                <a:tab pos="1025525" algn="l"/>
                <a:tab pos="1482725" algn="l"/>
                <a:tab pos="1939925" algn="l"/>
              </a:tabLst>
            </a:pPr>
            <a:r>
              <a:rPr lang="en-US" sz="2000" dirty="0" smtClean="0"/>
              <a:t>determine which substances are banned (i.e. tobacco, marijuana, </a:t>
            </a:r>
            <a:r>
              <a:rPr lang="en-US" sz="2000" dirty="0" err="1" smtClean="0"/>
              <a:t>ecigarettes</a:t>
            </a:r>
            <a:r>
              <a:rPr lang="en-US" sz="2000" dirty="0" smtClean="0"/>
              <a:t>, </a:t>
            </a:r>
            <a:r>
              <a:rPr lang="en-US" sz="2000" dirty="0" smtClean="0"/>
              <a:t>etc.)</a:t>
            </a:r>
          </a:p>
          <a:p>
            <a:pPr lvl="1" indent="-342900" eaLnBrk="1" hangingPunct="1">
              <a:tabLst>
                <a:tab pos="568325" algn="l"/>
                <a:tab pos="1025525" algn="l"/>
                <a:tab pos="1482725" algn="l"/>
                <a:tab pos="1939925" algn="l"/>
              </a:tabLst>
            </a:pPr>
            <a:r>
              <a:rPr lang="en-US" sz="2000" dirty="0" smtClean="0"/>
              <a:t>Gradual or stepped bans</a:t>
            </a:r>
          </a:p>
          <a:p>
            <a:pPr lvl="1" indent="-342900" eaLnBrk="1" hangingPunct="1">
              <a:tabLst>
                <a:tab pos="568325" algn="l"/>
                <a:tab pos="1025525" algn="l"/>
                <a:tab pos="1482725" algn="l"/>
                <a:tab pos="1939925" algn="l"/>
              </a:tabLst>
            </a:pPr>
            <a:r>
              <a:rPr lang="en-US" sz="2000" dirty="0" smtClean="0"/>
              <a:t>Grandfathering?</a:t>
            </a:r>
          </a:p>
          <a:p>
            <a:pPr lvl="1" indent="-342900" eaLnBrk="1" hangingPunct="1">
              <a:tabLst>
                <a:tab pos="568325" algn="l"/>
                <a:tab pos="1025525" algn="l"/>
                <a:tab pos="1482725" algn="l"/>
                <a:tab pos="1939925" algn="l"/>
              </a:tabLst>
            </a:pPr>
            <a:r>
              <a:rPr lang="en-US" sz="2000" dirty="0" smtClean="0"/>
              <a:t>Accommodating a disability?</a:t>
            </a:r>
            <a:endParaRPr lang="en-US" sz="2000" dirty="0" smtClean="0"/>
          </a:p>
          <a:p>
            <a:pPr marL="0" indent="0" eaLnBrk="1" hangingPunct="1">
              <a:tabLst>
                <a:tab pos="568325" algn="l"/>
                <a:tab pos="1025525" algn="l"/>
                <a:tab pos="1482725" algn="l"/>
                <a:tab pos="1939925" algn="l"/>
              </a:tabLst>
            </a:pPr>
            <a:endParaRPr lang="en-US" sz="1800" dirty="0" smtClean="0"/>
          </a:p>
          <a:p>
            <a:pPr marL="0" indent="0" eaLnBrk="1" hangingPunct="1">
              <a:tabLst>
                <a:tab pos="568325" algn="l"/>
                <a:tab pos="1025525" algn="l"/>
                <a:tab pos="1482725" algn="l"/>
                <a:tab pos="1939925" algn="l"/>
              </a:tabLst>
            </a:pPr>
            <a:endParaRPr lang="en-US" sz="1800" dirty="0" smtClean="0"/>
          </a:p>
          <a:p>
            <a:pPr marL="0" indent="0" eaLnBrk="1" hangingPunct="1">
              <a:tabLst>
                <a:tab pos="568325" algn="l"/>
                <a:tab pos="1025525" algn="l"/>
                <a:tab pos="1482725" algn="l"/>
                <a:tab pos="1939925" algn="l"/>
              </a:tabLst>
            </a:pPr>
            <a:endParaRPr lang="en-US" sz="1800" dirty="0" smtClean="0"/>
          </a:p>
        </p:txBody>
      </p:sp>
      <p:sp>
        <p:nvSpPr>
          <p:cNvPr id="33794"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bg1"/>
                </a:solidFill>
                <a:latin typeface="Arial" charset="0"/>
                <a:ea typeface="ＭＳ Ｐゴシック" charset="-128"/>
              </a:defRPr>
            </a:lvl1pPr>
            <a:lvl2pPr marL="37931725" indent="-37474525">
              <a:defRPr sz="1700">
                <a:solidFill>
                  <a:schemeClr val="bg1"/>
                </a:solidFill>
                <a:latin typeface="Arial" charset="0"/>
                <a:ea typeface="ＭＳ Ｐゴシック" charset="-128"/>
              </a:defRPr>
            </a:lvl2pPr>
            <a:lvl3pPr>
              <a:defRPr sz="1700">
                <a:solidFill>
                  <a:schemeClr val="bg1"/>
                </a:solidFill>
                <a:latin typeface="Arial" charset="0"/>
                <a:ea typeface="ＭＳ Ｐゴシック" charset="-128"/>
              </a:defRPr>
            </a:lvl3pPr>
            <a:lvl4pPr>
              <a:defRPr sz="1700">
                <a:solidFill>
                  <a:schemeClr val="bg1"/>
                </a:solidFill>
                <a:latin typeface="Arial" charset="0"/>
                <a:ea typeface="ＭＳ Ｐゴシック" charset="-128"/>
              </a:defRPr>
            </a:lvl4pPr>
            <a:lvl5pPr>
              <a:defRPr sz="1700">
                <a:solidFill>
                  <a:schemeClr val="bg1"/>
                </a:solidFill>
                <a:latin typeface="Arial" charset="0"/>
                <a:ea typeface="ＭＳ Ｐゴシック" charset="-128"/>
              </a:defRPr>
            </a:lvl5pPr>
            <a:lvl6pPr marL="457200" eaLnBrk="0" fontAlgn="base" hangingPunct="0">
              <a:spcBef>
                <a:spcPct val="0"/>
              </a:spcBef>
              <a:spcAft>
                <a:spcPct val="0"/>
              </a:spcAft>
              <a:defRPr sz="1700">
                <a:solidFill>
                  <a:schemeClr val="bg1"/>
                </a:solidFill>
                <a:latin typeface="Arial" charset="0"/>
                <a:ea typeface="ＭＳ Ｐゴシック" charset="-128"/>
              </a:defRPr>
            </a:lvl6pPr>
            <a:lvl7pPr marL="914400" eaLnBrk="0" fontAlgn="base" hangingPunct="0">
              <a:spcBef>
                <a:spcPct val="0"/>
              </a:spcBef>
              <a:spcAft>
                <a:spcPct val="0"/>
              </a:spcAft>
              <a:defRPr sz="1700">
                <a:solidFill>
                  <a:schemeClr val="bg1"/>
                </a:solidFill>
                <a:latin typeface="Arial" charset="0"/>
                <a:ea typeface="ＭＳ Ｐゴシック" charset="-128"/>
              </a:defRPr>
            </a:lvl7pPr>
            <a:lvl8pPr marL="1371600" eaLnBrk="0" fontAlgn="base" hangingPunct="0">
              <a:spcBef>
                <a:spcPct val="0"/>
              </a:spcBef>
              <a:spcAft>
                <a:spcPct val="0"/>
              </a:spcAft>
              <a:defRPr sz="1700">
                <a:solidFill>
                  <a:schemeClr val="bg1"/>
                </a:solidFill>
                <a:latin typeface="Arial" charset="0"/>
                <a:ea typeface="ＭＳ Ｐゴシック" charset="-128"/>
              </a:defRPr>
            </a:lvl8pPr>
            <a:lvl9pPr marL="1828800" eaLnBrk="0" fontAlgn="base" hangingPunct="0">
              <a:spcBef>
                <a:spcPct val="0"/>
              </a:spcBef>
              <a:spcAft>
                <a:spcPct val="0"/>
              </a:spcAft>
              <a:defRPr sz="1700">
                <a:solidFill>
                  <a:schemeClr val="bg1"/>
                </a:solidFill>
                <a:latin typeface="Arial" charset="0"/>
                <a:ea typeface="ＭＳ Ｐゴシック" charset="-128"/>
              </a:defRPr>
            </a:lvl9pPr>
          </a:lstStyle>
          <a:p>
            <a:fld id="{1E78DD8B-48A9-45DD-B678-F993BA8743F3}" type="slidenum">
              <a:rPr lang="en-US" sz="1800"/>
              <a:pPr/>
              <a:t>49</a:t>
            </a:fld>
            <a:endParaRPr lang="en-US" sz="1400">
              <a:solidFill>
                <a:schemeClr val="tx1"/>
              </a:solidFill>
            </a:endParaRPr>
          </a:p>
        </p:txBody>
      </p:sp>
    </p:spTree>
    <p:extLst>
      <p:ext uri="{BB962C8B-B14F-4D97-AF65-F5344CB8AC3E}">
        <p14:creationId xmlns:p14="http://schemas.microsoft.com/office/powerpoint/2010/main" val="761017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pPr eaLnBrk="1" hangingPunct="1">
              <a:tabLst>
                <a:tab pos="568325" algn="l"/>
              </a:tabLst>
            </a:pPr>
            <a:r>
              <a:rPr lang="en-US" b="1" dirty="0" smtClean="0"/>
              <a:t>Provincial legislation that impacts smoking</a:t>
            </a:r>
          </a:p>
        </p:txBody>
      </p:sp>
      <p:sp>
        <p:nvSpPr>
          <p:cNvPr id="60419" name="Rectangle 3"/>
          <p:cNvSpPr>
            <a:spLocks noGrp="1" noChangeArrowheads="1"/>
          </p:cNvSpPr>
          <p:nvPr>
            <p:ph idx="1"/>
          </p:nvPr>
        </p:nvSpPr>
        <p:spPr/>
        <p:txBody>
          <a:bodyPr/>
          <a:lstStyle/>
          <a:p>
            <a:pPr marL="0" indent="0" eaLnBrk="1" hangingPunct="1">
              <a:buNone/>
              <a:tabLst>
                <a:tab pos="568325" algn="l"/>
                <a:tab pos="1025525" algn="l"/>
                <a:tab pos="1482725" algn="l"/>
                <a:tab pos="1939925" algn="l"/>
              </a:tabLst>
            </a:pPr>
            <a:r>
              <a:rPr lang="en-US" sz="1800" b="1" i="1" dirty="0" smtClean="0"/>
              <a:t>Tobacco Control Act</a:t>
            </a:r>
            <a:r>
              <a:rPr lang="en-US" sz="1800" b="1" dirty="0" smtClean="0"/>
              <a:t>, R.S.B.C. 1996, c. 451</a:t>
            </a:r>
          </a:p>
          <a:p>
            <a:pPr marL="0" indent="0" eaLnBrk="1" hangingPunct="1">
              <a:buNone/>
              <a:tabLst>
                <a:tab pos="568325" algn="l"/>
                <a:tab pos="1025525" algn="l"/>
                <a:tab pos="1482725" algn="l"/>
                <a:tab pos="1939925" algn="l"/>
              </a:tabLst>
            </a:pPr>
            <a:r>
              <a:rPr lang="en-US" sz="1800" b="1" dirty="0" smtClean="0"/>
              <a:t>No </a:t>
            </a:r>
            <a:r>
              <a:rPr lang="en-US" sz="1800" b="1" dirty="0" smtClean="0"/>
              <a:t>smoking in or near certain places</a:t>
            </a:r>
          </a:p>
          <a:p>
            <a:pPr marL="1520825" lvl="1" indent="-1120775" eaLnBrk="1" hangingPunct="1">
              <a:buFont typeface="Times" charset="0"/>
              <a:buNone/>
              <a:tabLst>
                <a:tab pos="568325" algn="l"/>
                <a:tab pos="1025525" algn="l"/>
                <a:tab pos="1482725" algn="l"/>
                <a:tab pos="1939925" algn="l"/>
              </a:tabLst>
            </a:pPr>
            <a:r>
              <a:rPr lang="en-US" sz="1800" dirty="0" smtClean="0"/>
              <a:t>2.3 (1) 	Subject to subsection (2), a person must not smoke tobacco, or hold lighted tobacco,</a:t>
            </a:r>
          </a:p>
          <a:p>
            <a:pPr marL="1787525" lvl="3" indent="-344488" eaLnBrk="1" hangingPunct="1">
              <a:buFont typeface="Times" charset="0"/>
              <a:buNone/>
              <a:tabLst>
                <a:tab pos="568325" algn="l"/>
                <a:tab pos="1025525" algn="l"/>
                <a:tab pos="1482725" algn="l"/>
                <a:tab pos="1939925" algn="l"/>
              </a:tabLst>
            </a:pPr>
            <a:r>
              <a:rPr lang="en-US" sz="1800" dirty="0" smtClean="0"/>
              <a:t>(a) in any building, structure, vehicle or any other place that is fully or substantially enclosed and</a:t>
            </a:r>
          </a:p>
          <a:p>
            <a:pPr marL="2147888" lvl="4" indent="-360363" eaLnBrk="1" hangingPunct="1">
              <a:buFontTx/>
              <a:buNone/>
              <a:tabLst>
                <a:tab pos="568325" algn="l"/>
                <a:tab pos="1025525" algn="l"/>
                <a:tab pos="1482725" algn="l"/>
                <a:tab pos="1939925" algn="l"/>
              </a:tabLst>
            </a:pPr>
            <a:r>
              <a:rPr lang="en-US" sz="1800" dirty="0" smtClean="0"/>
              <a:t>(i)  is a place to which the public is ordinarily invited or permitted access, either expressly or by implication, whether or not a fee is charged for entry,</a:t>
            </a:r>
          </a:p>
          <a:p>
            <a:pPr marL="2147888" lvl="4" indent="-360363" eaLnBrk="1" hangingPunct="1">
              <a:buFontTx/>
              <a:buNone/>
              <a:tabLst>
                <a:tab pos="568325" algn="l"/>
                <a:tab pos="1025525" algn="l"/>
                <a:tab pos="1482725" algn="l"/>
                <a:tab pos="1939925" algn="l"/>
              </a:tabLst>
            </a:pPr>
            <a:r>
              <a:rPr lang="en-US" sz="1800" dirty="0" smtClean="0"/>
              <a:t>(ii)  is a workplace, or</a:t>
            </a:r>
          </a:p>
          <a:p>
            <a:pPr marL="2147888" lvl="4" indent="-360363" eaLnBrk="1" hangingPunct="1">
              <a:buFontTx/>
              <a:buNone/>
              <a:tabLst>
                <a:tab pos="568325" algn="l"/>
                <a:tab pos="1025525" algn="l"/>
                <a:tab pos="1482725" algn="l"/>
                <a:tab pos="1939925" algn="l"/>
              </a:tabLst>
            </a:pPr>
            <a:r>
              <a:rPr lang="en-US" sz="1800" dirty="0" smtClean="0"/>
              <a:t>(iii)  is a prescribed place, or</a:t>
            </a:r>
          </a:p>
          <a:p>
            <a:pPr marL="1787525" lvl="3" indent="-344488" eaLnBrk="1" hangingPunct="1">
              <a:buFont typeface="Times" charset="0"/>
              <a:buNone/>
              <a:tabLst>
                <a:tab pos="568325" algn="l"/>
                <a:tab pos="1025525" algn="l"/>
                <a:tab pos="1482725" algn="l"/>
                <a:tab pos="1939925" algn="l"/>
              </a:tabLst>
            </a:pPr>
            <a:r>
              <a:rPr lang="en-US" sz="1800" dirty="0" smtClean="0"/>
              <a:t>(b) within a prescribed distance from a doorway, window or air intake of a place described in paragraph (a).</a:t>
            </a:r>
          </a:p>
        </p:txBody>
      </p:sp>
      <p:sp>
        <p:nvSpPr>
          <p:cNvPr id="19458"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bg1"/>
                </a:solidFill>
                <a:latin typeface="Arial" charset="0"/>
                <a:ea typeface="ＭＳ Ｐゴシック" charset="-128"/>
              </a:defRPr>
            </a:lvl1pPr>
            <a:lvl2pPr marL="37931725" indent="-37474525">
              <a:defRPr sz="1700">
                <a:solidFill>
                  <a:schemeClr val="bg1"/>
                </a:solidFill>
                <a:latin typeface="Arial" charset="0"/>
                <a:ea typeface="ＭＳ Ｐゴシック" charset="-128"/>
              </a:defRPr>
            </a:lvl2pPr>
            <a:lvl3pPr>
              <a:defRPr sz="1700">
                <a:solidFill>
                  <a:schemeClr val="bg1"/>
                </a:solidFill>
                <a:latin typeface="Arial" charset="0"/>
                <a:ea typeface="ＭＳ Ｐゴシック" charset="-128"/>
              </a:defRPr>
            </a:lvl3pPr>
            <a:lvl4pPr>
              <a:defRPr sz="1700">
                <a:solidFill>
                  <a:schemeClr val="bg1"/>
                </a:solidFill>
                <a:latin typeface="Arial" charset="0"/>
                <a:ea typeface="ＭＳ Ｐゴシック" charset="-128"/>
              </a:defRPr>
            </a:lvl4pPr>
            <a:lvl5pPr>
              <a:defRPr sz="1700">
                <a:solidFill>
                  <a:schemeClr val="bg1"/>
                </a:solidFill>
                <a:latin typeface="Arial" charset="0"/>
                <a:ea typeface="ＭＳ Ｐゴシック" charset="-128"/>
              </a:defRPr>
            </a:lvl5pPr>
            <a:lvl6pPr marL="457200" eaLnBrk="0" fontAlgn="base" hangingPunct="0">
              <a:spcBef>
                <a:spcPct val="0"/>
              </a:spcBef>
              <a:spcAft>
                <a:spcPct val="0"/>
              </a:spcAft>
              <a:defRPr sz="1700">
                <a:solidFill>
                  <a:schemeClr val="bg1"/>
                </a:solidFill>
                <a:latin typeface="Arial" charset="0"/>
                <a:ea typeface="ＭＳ Ｐゴシック" charset="-128"/>
              </a:defRPr>
            </a:lvl6pPr>
            <a:lvl7pPr marL="914400" eaLnBrk="0" fontAlgn="base" hangingPunct="0">
              <a:spcBef>
                <a:spcPct val="0"/>
              </a:spcBef>
              <a:spcAft>
                <a:spcPct val="0"/>
              </a:spcAft>
              <a:defRPr sz="1700">
                <a:solidFill>
                  <a:schemeClr val="bg1"/>
                </a:solidFill>
                <a:latin typeface="Arial" charset="0"/>
                <a:ea typeface="ＭＳ Ｐゴシック" charset="-128"/>
              </a:defRPr>
            </a:lvl7pPr>
            <a:lvl8pPr marL="1371600" eaLnBrk="0" fontAlgn="base" hangingPunct="0">
              <a:spcBef>
                <a:spcPct val="0"/>
              </a:spcBef>
              <a:spcAft>
                <a:spcPct val="0"/>
              </a:spcAft>
              <a:defRPr sz="1700">
                <a:solidFill>
                  <a:schemeClr val="bg1"/>
                </a:solidFill>
                <a:latin typeface="Arial" charset="0"/>
                <a:ea typeface="ＭＳ Ｐゴシック" charset="-128"/>
              </a:defRPr>
            </a:lvl8pPr>
            <a:lvl9pPr marL="1828800" eaLnBrk="0" fontAlgn="base" hangingPunct="0">
              <a:spcBef>
                <a:spcPct val="0"/>
              </a:spcBef>
              <a:spcAft>
                <a:spcPct val="0"/>
              </a:spcAft>
              <a:defRPr sz="1700">
                <a:solidFill>
                  <a:schemeClr val="bg1"/>
                </a:solidFill>
                <a:latin typeface="Arial" charset="0"/>
                <a:ea typeface="ＭＳ Ｐゴシック" charset="-128"/>
              </a:defRPr>
            </a:lvl9pPr>
          </a:lstStyle>
          <a:p>
            <a:fld id="{DB91C598-B37E-46AF-B1E8-E06BB64625A7}" type="slidenum">
              <a:rPr lang="en-US" sz="1800"/>
              <a:pPr/>
              <a:t>5</a:t>
            </a:fld>
            <a:endParaRPr lang="en-US" sz="1400">
              <a:solidFill>
                <a:schemeClr val="tx1"/>
              </a:solidFill>
            </a:endParaRPr>
          </a:p>
        </p:txBody>
      </p:sp>
    </p:spTree>
    <p:extLst>
      <p:ext uri="{BB962C8B-B14F-4D97-AF65-F5344CB8AC3E}">
        <p14:creationId xmlns:p14="http://schemas.microsoft.com/office/powerpoint/2010/main" val="3829443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spcBef>
                <a:spcPct val="50000"/>
              </a:spcBef>
            </a:pPr>
            <a:r>
              <a:rPr lang="en-US" dirty="0"/>
              <a:t>Veronica P. Franco, Clark Wilson LLP</a:t>
            </a:r>
          </a:p>
          <a:p>
            <a:r>
              <a:rPr lang="en-US" dirty="0" smtClean="0"/>
              <a:t>vfranco@cwilson.com </a:t>
            </a:r>
            <a:r>
              <a:rPr lang="en-US" dirty="0"/>
              <a:t>| 604.891.7732</a:t>
            </a:r>
          </a:p>
          <a:p>
            <a:r>
              <a:rPr lang="en-US" b="1" dirty="0"/>
              <a:t>www.cwilson.com</a:t>
            </a:r>
            <a:endParaRPr lang="en-US" dirty="0"/>
          </a:p>
        </p:txBody>
      </p:sp>
    </p:spTree>
    <p:extLst>
      <p:ext uri="{BB962C8B-B14F-4D97-AF65-F5344CB8AC3E}">
        <p14:creationId xmlns:p14="http://schemas.microsoft.com/office/powerpoint/2010/main" val="963263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333374" y="92075"/>
            <a:ext cx="8320769" cy="784225"/>
          </a:xfrm>
        </p:spPr>
        <p:txBody>
          <a:bodyPr/>
          <a:lstStyle/>
          <a:p>
            <a:pPr eaLnBrk="1" hangingPunct="1">
              <a:tabLst>
                <a:tab pos="568325" algn="l"/>
              </a:tabLst>
            </a:pPr>
            <a:r>
              <a:rPr lang="en-US" sz="2800" b="1" dirty="0" smtClean="0"/>
              <a:t>Provincial legislation that impacts smoking 	(Cont’d)</a:t>
            </a:r>
          </a:p>
        </p:txBody>
      </p:sp>
      <p:sp>
        <p:nvSpPr>
          <p:cNvPr id="66563" name="Rectangle 3"/>
          <p:cNvSpPr>
            <a:spLocks noGrp="1" noChangeArrowheads="1"/>
          </p:cNvSpPr>
          <p:nvPr>
            <p:ph idx="1"/>
          </p:nvPr>
        </p:nvSpPr>
        <p:spPr/>
        <p:txBody>
          <a:bodyPr/>
          <a:lstStyle/>
          <a:p>
            <a:pPr marL="0" indent="0" eaLnBrk="1" hangingPunct="1">
              <a:buNone/>
              <a:tabLst>
                <a:tab pos="568325" algn="l"/>
                <a:tab pos="1025525" algn="l"/>
                <a:tab pos="1482725" algn="l"/>
                <a:tab pos="1939925" algn="l"/>
                <a:tab pos="2286000" algn="l"/>
              </a:tabLst>
            </a:pPr>
            <a:r>
              <a:rPr lang="en-US" sz="1800" b="1" i="1" dirty="0" smtClean="0"/>
              <a:t>Tobacco Control Regulation</a:t>
            </a:r>
            <a:r>
              <a:rPr lang="en-US" sz="1800" b="1" dirty="0" smtClean="0"/>
              <a:t>, </a:t>
            </a:r>
            <a:r>
              <a:rPr lang="en-US" sz="1800" dirty="0" smtClean="0"/>
              <a:t>B.C. Reg. 232/2007</a:t>
            </a:r>
            <a:br>
              <a:rPr lang="en-US" sz="1800" dirty="0" smtClean="0"/>
            </a:br>
            <a:endParaRPr lang="en-US" sz="1800" dirty="0" smtClean="0"/>
          </a:p>
          <a:p>
            <a:pPr marL="0" indent="0" eaLnBrk="1" hangingPunct="1">
              <a:buNone/>
              <a:tabLst>
                <a:tab pos="568325" algn="l"/>
                <a:tab pos="1025525" algn="l"/>
                <a:tab pos="1482725" algn="l"/>
                <a:tab pos="1939925" algn="l"/>
                <a:tab pos="2286000" algn="l"/>
              </a:tabLst>
            </a:pPr>
            <a:r>
              <a:rPr lang="en-US" sz="1800" b="1" dirty="0" smtClean="0"/>
              <a:t>Other places where smoking not permitted</a:t>
            </a:r>
          </a:p>
          <a:p>
            <a:pPr marL="461963" indent="0" eaLnBrk="1" hangingPunct="1">
              <a:buNone/>
              <a:tabLst>
                <a:tab pos="568325" algn="l"/>
                <a:tab pos="1376363" algn="l"/>
                <a:tab pos="1482725" algn="l"/>
                <a:tab pos="1939925" algn="l"/>
                <a:tab pos="2286000" algn="l"/>
              </a:tabLst>
            </a:pPr>
            <a:r>
              <a:rPr lang="en-US" sz="1800" dirty="0" smtClean="0"/>
              <a:t>4.21</a:t>
            </a:r>
            <a:r>
              <a:rPr lang="en-US" sz="1800" b="1" dirty="0" smtClean="0"/>
              <a:t>	</a:t>
            </a:r>
            <a:r>
              <a:rPr lang="en-US" sz="1800" dirty="0" smtClean="0"/>
              <a:t>For the purposes of section 2.3 (1) (a) (iii) of the Act, the following places are prescribed as places in which a person must not smoke tobacco or hold lighted tobacco:</a:t>
            </a:r>
          </a:p>
          <a:p>
            <a:pPr marL="1376362" indent="0" eaLnBrk="1" hangingPunct="1">
              <a:buNone/>
              <a:tabLst>
                <a:tab pos="568325" algn="l"/>
                <a:tab pos="1025525" algn="l"/>
                <a:tab pos="1939925" algn="l"/>
                <a:tab pos="1944688" algn="l"/>
                <a:tab pos="2286000" algn="l"/>
              </a:tabLst>
            </a:pPr>
            <a:r>
              <a:rPr lang="en-US" sz="1800" dirty="0" smtClean="0"/>
              <a:t>(a) 	common areas of apartment buildings, condominiums and dormitories</a:t>
            </a:r>
            <a:r>
              <a:rPr lang="en-US" sz="1800" dirty="0" smtClean="0"/>
              <a:t>;</a:t>
            </a:r>
            <a:endParaRPr lang="en-US" sz="1800" dirty="0" smtClean="0"/>
          </a:p>
          <a:p>
            <a:pPr marL="0" indent="0" eaLnBrk="1" hangingPunct="1">
              <a:buNone/>
              <a:tabLst>
                <a:tab pos="568325" algn="l"/>
                <a:tab pos="1025525" algn="l"/>
                <a:tab pos="1482725" algn="l"/>
                <a:tab pos="1939925" algn="l"/>
                <a:tab pos="2286000" algn="l"/>
              </a:tabLst>
            </a:pPr>
            <a:r>
              <a:rPr lang="en-US" sz="1800" b="1" dirty="0" smtClean="0"/>
              <a:t>No smoking near doorways, windows or air intakes</a:t>
            </a:r>
          </a:p>
          <a:p>
            <a:pPr marL="461963" indent="0" eaLnBrk="1" hangingPunct="1">
              <a:buNone/>
              <a:tabLst>
                <a:tab pos="568325" algn="l"/>
                <a:tab pos="1025525" algn="l"/>
                <a:tab pos="1482725" algn="l"/>
                <a:tab pos="1939925" algn="l"/>
                <a:tab pos="2286000" algn="l"/>
              </a:tabLst>
            </a:pPr>
            <a:r>
              <a:rPr lang="en-US" sz="1800" dirty="0" smtClean="0"/>
              <a:t>4.22 (1) 	For the purposes of section 2.3 (1) (b) of the Act, the prescribed distance from a doorway, window or air intake in which a person must not smoke tobacco, or hold lighted tobacco, is 3 </a:t>
            </a:r>
            <a:r>
              <a:rPr lang="en-US" sz="1800" dirty="0" err="1" smtClean="0"/>
              <a:t>metres</a:t>
            </a:r>
            <a:r>
              <a:rPr lang="en-US" sz="1800" dirty="0" smtClean="0"/>
              <a:t>.</a:t>
            </a:r>
          </a:p>
          <a:p>
            <a:pPr marL="0" indent="0" eaLnBrk="1" hangingPunct="1">
              <a:tabLst>
                <a:tab pos="568325" algn="l"/>
                <a:tab pos="1025525" algn="l"/>
                <a:tab pos="1482725" algn="l"/>
                <a:tab pos="1939925" algn="l"/>
                <a:tab pos="2286000" algn="l"/>
              </a:tabLst>
            </a:pPr>
            <a:endParaRPr lang="en-US" sz="1800" dirty="0" smtClean="0"/>
          </a:p>
        </p:txBody>
      </p:sp>
      <p:sp>
        <p:nvSpPr>
          <p:cNvPr id="20482"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bg1"/>
                </a:solidFill>
                <a:latin typeface="Arial" charset="0"/>
                <a:ea typeface="ＭＳ Ｐゴシック" charset="-128"/>
              </a:defRPr>
            </a:lvl1pPr>
            <a:lvl2pPr marL="37931725" indent="-37474525">
              <a:defRPr sz="1700">
                <a:solidFill>
                  <a:schemeClr val="bg1"/>
                </a:solidFill>
                <a:latin typeface="Arial" charset="0"/>
                <a:ea typeface="ＭＳ Ｐゴシック" charset="-128"/>
              </a:defRPr>
            </a:lvl2pPr>
            <a:lvl3pPr>
              <a:defRPr sz="1700">
                <a:solidFill>
                  <a:schemeClr val="bg1"/>
                </a:solidFill>
                <a:latin typeface="Arial" charset="0"/>
                <a:ea typeface="ＭＳ Ｐゴシック" charset="-128"/>
              </a:defRPr>
            </a:lvl3pPr>
            <a:lvl4pPr>
              <a:defRPr sz="1700">
                <a:solidFill>
                  <a:schemeClr val="bg1"/>
                </a:solidFill>
                <a:latin typeface="Arial" charset="0"/>
                <a:ea typeface="ＭＳ Ｐゴシック" charset="-128"/>
              </a:defRPr>
            </a:lvl4pPr>
            <a:lvl5pPr>
              <a:defRPr sz="1700">
                <a:solidFill>
                  <a:schemeClr val="bg1"/>
                </a:solidFill>
                <a:latin typeface="Arial" charset="0"/>
                <a:ea typeface="ＭＳ Ｐゴシック" charset="-128"/>
              </a:defRPr>
            </a:lvl5pPr>
            <a:lvl6pPr marL="457200" eaLnBrk="0" fontAlgn="base" hangingPunct="0">
              <a:spcBef>
                <a:spcPct val="0"/>
              </a:spcBef>
              <a:spcAft>
                <a:spcPct val="0"/>
              </a:spcAft>
              <a:defRPr sz="1700">
                <a:solidFill>
                  <a:schemeClr val="bg1"/>
                </a:solidFill>
                <a:latin typeface="Arial" charset="0"/>
                <a:ea typeface="ＭＳ Ｐゴシック" charset="-128"/>
              </a:defRPr>
            </a:lvl6pPr>
            <a:lvl7pPr marL="914400" eaLnBrk="0" fontAlgn="base" hangingPunct="0">
              <a:spcBef>
                <a:spcPct val="0"/>
              </a:spcBef>
              <a:spcAft>
                <a:spcPct val="0"/>
              </a:spcAft>
              <a:defRPr sz="1700">
                <a:solidFill>
                  <a:schemeClr val="bg1"/>
                </a:solidFill>
                <a:latin typeface="Arial" charset="0"/>
                <a:ea typeface="ＭＳ Ｐゴシック" charset="-128"/>
              </a:defRPr>
            </a:lvl7pPr>
            <a:lvl8pPr marL="1371600" eaLnBrk="0" fontAlgn="base" hangingPunct="0">
              <a:spcBef>
                <a:spcPct val="0"/>
              </a:spcBef>
              <a:spcAft>
                <a:spcPct val="0"/>
              </a:spcAft>
              <a:defRPr sz="1700">
                <a:solidFill>
                  <a:schemeClr val="bg1"/>
                </a:solidFill>
                <a:latin typeface="Arial" charset="0"/>
                <a:ea typeface="ＭＳ Ｐゴシック" charset="-128"/>
              </a:defRPr>
            </a:lvl8pPr>
            <a:lvl9pPr marL="1828800" eaLnBrk="0" fontAlgn="base" hangingPunct="0">
              <a:spcBef>
                <a:spcPct val="0"/>
              </a:spcBef>
              <a:spcAft>
                <a:spcPct val="0"/>
              </a:spcAft>
              <a:defRPr sz="1700">
                <a:solidFill>
                  <a:schemeClr val="bg1"/>
                </a:solidFill>
                <a:latin typeface="Arial" charset="0"/>
                <a:ea typeface="ＭＳ Ｐゴシック" charset="-128"/>
              </a:defRPr>
            </a:lvl9pPr>
          </a:lstStyle>
          <a:p>
            <a:fld id="{7C3DB0B3-7855-470B-B7BE-2C132494E728}" type="slidenum">
              <a:rPr lang="en-US" sz="1800"/>
              <a:pPr/>
              <a:t>6</a:t>
            </a:fld>
            <a:endParaRPr lang="en-US" sz="1400">
              <a:solidFill>
                <a:schemeClr val="tx1"/>
              </a:solidFill>
            </a:endParaRPr>
          </a:p>
        </p:txBody>
      </p:sp>
    </p:spTree>
    <p:extLst>
      <p:ext uri="{BB962C8B-B14F-4D97-AF65-F5344CB8AC3E}">
        <p14:creationId xmlns:p14="http://schemas.microsoft.com/office/powerpoint/2010/main" val="2338848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tabLst>
                <a:tab pos="568325" algn="l"/>
              </a:tabLst>
            </a:pPr>
            <a:r>
              <a:rPr lang="en-US" sz="2800" b="1" dirty="0" smtClean="0"/>
              <a:t>Provincial legislation that impacts smoking	(Cont’d)</a:t>
            </a:r>
          </a:p>
        </p:txBody>
      </p:sp>
      <p:sp>
        <p:nvSpPr>
          <p:cNvPr id="67587" name="Rectangle 3"/>
          <p:cNvSpPr>
            <a:spLocks noGrp="1" noChangeArrowheads="1"/>
          </p:cNvSpPr>
          <p:nvPr>
            <p:ph idx="1"/>
          </p:nvPr>
        </p:nvSpPr>
        <p:spPr/>
        <p:txBody>
          <a:bodyPr/>
          <a:lstStyle/>
          <a:p>
            <a:pPr marL="0" indent="0" eaLnBrk="1" hangingPunct="1">
              <a:buNone/>
              <a:tabLst>
                <a:tab pos="568325" algn="l"/>
                <a:tab pos="1025525" algn="l"/>
                <a:tab pos="1482725" algn="l"/>
                <a:tab pos="1939925" algn="l"/>
              </a:tabLst>
            </a:pPr>
            <a:r>
              <a:rPr lang="en-US" sz="2400" b="1" dirty="0" smtClean="0"/>
              <a:t>Summary of </a:t>
            </a:r>
            <a:r>
              <a:rPr lang="en-US" sz="2400" b="1" i="1" dirty="0" smtClean="0"/>
              <a:t>Tobacco Control Act</a:t>
            </a:r>
            <a:r>
              <a:rPr lang="en-US" sz="2400" b="1" dirty="0" smtClean="0"/>
              <a:t>:</a:t>
            </a:r>
            <a:endParaRPr lang="en-US" sz="1800" b="1" dirty="0" smtClean="0"/>
          </a:p>
          <a:p>
            <a:pPr marL="0" indent="0" eaLnBrk="1" hangingPunct="1">
              <a:buNone/>
              <a:tabLst>
                <a:tab pos="568325" algn="l"/>
                <a:tab pos="1025525" algn="l"/>
                <a:tab pos="1482725" algn="l"/>
                <a:tab pos="1939925" algn="l"/>
              </a:tabLst>
            </a:pPr>
            <a:r>
              <a:rPr lang="en-US" sz="1800" b="1" dirty="0" smtClean="0"/>
              <a:t>No smoking is permitted in:</a:t>
            </a:r>
          </a:p>
          <a:p>
            <a:pPr marL="914400" indent="-452438" eaLnBrk="1" hangingPunct="1">
              <a:buFontTx/>
              <a:buChar char="•"/>
              <a:tabLst>
                <a:tab pos="568325" algn="l"/>
                <a:tab pos="1025525" algn="l"/>
                <a:tab pos="1482725" algn="l"/>
                <a:tab pos="1939925" algn="l"/>
              </a:tabLst>
            </a:pPr>
            <a:r>
              <a:rPr lang="en-US" sz="1800" b="1" dirty="0" smtClean="0"/>
              <a:t>Substantially or fully enclosed common areas: </a:t>
            </a:r>
            <a:r>
              <a:rPr lang="en-CA" sz="1800" dirty="0" smtClean="0"/>
              <a:t>hallways, foyers, lobbies, elevators, utility rooms, amenity rooms, underground </a:t>
            </a:r>
            <a:r>
              <a:rPr lang="en-CA" sz="1800" dirty="0" err="1" smtClean="0"/>
              <a:t>parkades</a:t>
            </a:r>
            <a:r>
              <a:rPr lang="en-CA" sz="1800" dirty="0" smtClean="0"/>
              <a:t>, laundry rooms, reception rooms, and public washrooms, but also outdoor spaces that are substantially enclosed</a:t>
            </a:r>
          </a:p>
          <a:p>
            <a:pPr marL="461962" indent="0" eaLnBrk="1" hangingPunct="1">
              <a:buNone/>
              <a:tabLst>
                <a:tab pos="568325" algn="l"/>
                <a:tab pos="1025525" algn="l"/>
                <a:tab pos="1482725" algn="l"/>
                <a:tab pos="1939925" algn="l"/>
              </a:tabLst>
            </a:pPr>
            <a:r>
              <a:rPr lang="en-US" sz="1800" dirty="0" smtClean="0"/>
              <a:t> </a:t>
            </a:r>
          </a:p>
          <a:p>
            <a:pPr marL="914400" indent="-452438" eaLnBrk="1" hangingPunct="1">
              <a:buFontTx/>
              <a:buChar char="•"/>
              <a:tabLst>
                <a:tab pos="568325" algn="l"/>
                <a:tab pos="1025525" algn="l"/>
                <a:tab pos="1482725" algn="l"/>
                <a:tab pos="1939925" algn="l"/>
              </a:tabLst>
            </a:pPr>
            <a:r>
              <a:rPr lang="en-US" sz="1800" b="1" dirty="0" smtClean="0"/>
              <a:t>Three </a:t>
            </a:r>
            <a:r>
              <a:rPr lang="en-US" sz="1800" b="1" dirty="0" err="1" smtClean="0"/>
              <a:t>metre</a:t>
            </a:r>
            <a:r>
              <a:rPr lang="en-US" sz="1800" b="1" dirty="0" smtClean="0"/>
              <a:t> buffer zones: </a:t>
            </a:r>
            <a:r>
              <a:rPr lang="en-CA" sz="1800" dirty="0" smtClean="0"/>
              <a:t>within three metres of a doorway, window or air intake of common areas of apartment buildings, condominiums and dormitories </a:t>
            </a:r>
          </a:p>
          <a:p>
            <a:pPr marL="0" indent="0" eaLnBrk="1" hangingPunct="1">
              <a:tabLst>
                <a:tab pos="568325" algn="l"/>
                <a:tab pos="1025525" algn="l"/>
                <a:tab pos="1482725" algn="l"/>
                <a:tab pos="1939925" algn="l"/>
              </a:tabLst>
            </a:pPr>
            <a:endParaRPr lang="en-CA" sz="1800" b="1" dirty="0" smtClean="0"/>
          </a:p>
          <a:p>
            <a:pPr marL="0" indent="0" eaLnBrk="1" hangingPunct="1">
              <a:tabLst>
                <a:tab pos="568325" algn="l"/>
                <a:tab pos="1025525" algn="l"/>
                <a:tab pos="1482725" algn="l"/>
                <a:tab pos="1939925" algn="l"/>
              </a:tabLst>
            </a:pPr>
            <a:endParaRPr lang="en-US" sz="1800" b="1" dirty="0" smtClean="0"/>
          </a:p>
          <a:p>
            <a:pPr marL="0" indent="0" eaLnBrk="1" hangingPunct="1">
              <a:tabLst>
                <a:tab pos="568325" algn="l"/>
                <a:tab pos="1025525" algn="l"/>
                <a:tab pos="1482725" algn="l"/>
                <a:tab pos="1939925" algn="l"/>
              </a:tabLst>
            </a:pPr>
            <a:endParaRPr lang="en-US" sz="1800" dirty="0" smtClean="0"/>
          </a:p>
        </p:txBody>
      </p:sp>
      <p:sp>
        <p:nvSpPr>
          <p:cNvPr id="21506"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bg1"/>
                </a:solidFill>
                <a:latin typeface="Arial" charset="0"/>
                <a:ea typeface="ＭＳ Ｐゴシック" charset="-128"/>
              </a:defRPr>
            </a:lvl1pPr>
            <a:lvl2pPr marL="37931725" indent="-37474525">
              <a:defRPr sz="1700">
                <a:solidFill>
                  <a:schemeClr val="bg1"/>
                </a:solidFill>
                <a:latin typeface="Arial" charset="0"/>
                <a:ea typeface="ＭＳ Ｐゴシック" charset="-128"/>
              </a:defRPr>
            </a:lvl2pPr>
            <a:lvl3pPr>
              <a:defRPr sz="1700">
                <a:solidFill>
                  <a:schemeClr val="bg1"/>
                </a:solidFill>
                <a:latin typeface="Arial" charset="0"/>
                <a:ea typeface="ＭＳ Ｐゴシック" charset="-128"/>
              </a:defRPr>
            </a:lvl3pPr>
            <a:lvl4pPr>
              <a:defRPr sz="1700">
                <a:solidFill>
                  <a:schemeClr val="bg1"/>
                </a:solidFill>
                <a:latin typeface="Arial" charset="0"/>
                <a:ea typeface="ＭＳ Ｐゴシック" charset="-128"/>
              </a:defRPr>
            </a:lvl4pPr>
            <a:lvl5pPr>
              <a:defRPr sz="1700">
                <a:solidFill>
                  <a:schemeClr val="bg1"/>
                </a:solidFill>
                <a:latin typeface="Arial" charset="0"/>
                <a:ea typeface="ＭＳ Ｐゴシック" charset="-128"/>
              </a:defRPr>
            </a:lvl5pPr>
            <a:lvl6pPr marL="457200" eaLnBrk="0" fontAlgn="base" hangingPunct="0">
              <a:spcBef>
                <a:spcPct val="0"/>
              </a:spcBef>
              <a:spcAft>
                <a:spcPct val="0"/>
              </a:spcAft>
              <a:defRPr sz="1700">
                <a:solidFill>
                  <a:schemeClr val="bg1"/>
                </a:solidFill>
                <a:latin typeface="Arial" charset="0"/>
                <a:ea typeface="ＭＳ Ｐゴシック" charset="-128"/>
              </a:defRPr>
            </a:lvl6pPr>
            <a:lvl7pPr marL="914400" eaLnBrk="0" fontAlgn="base" hangingPunct="0">
              <a:spcBef>
                <a:spcPct val="0"/>
              </a:spcBef>
              <a:spcAft>
                <a:spcPct val="0"/>
              </a:spcAft>
              <a:defRPr sz="1700">
                <a:solidFill>
                  <a:schemeClr val="bg1"/>
                </a:solidFill>
                <a:latin typeface="Arial" charset="0"/>
                <a:ea typeface="ＭＳ Ｐゴシック" charset="-128"/>
              </a:defRPr>
            </a:lvl7pPr>
            <a:lvl8pPr marL="1371600" eaLnBrk="0" fontAlgn="base" hangingPunct="0">
              <a:spcBef>
                <a:spcPct val="0"/>
              </a:spcBef>
              <a:spcAft>
                <a:spcPct val="0"/>
              </a:spcAft>
              <a:defRPr sz="1700">
                <a:solidFill>
                  <a:schemeClr val="bg1"/>
                </a:solidFill>
                <a:latin typeface="Arial" charset="0"/>
                <a:ea typeface="ＭＳ Ｐゴシック" charset="-128"/>
              </a:defRPr>
            </a:lvl8pPr>
            <a:lvl9pPr marL="1828800" eaLnBrk="0" fontAlgn="base" hangingPunct="0">
              <a:spcBef>
                <a:spcPct val="0"/>
              </a:spcBef>
              <a:spcAft>
                <a:spcPct val="0"/>
              </a:spcAft>
              <a:defRPr sz="1700">
                <a:solidFill>
                  <a:schemeClr val="bg1"/>
                </a:solidFill>
                <a:latin typeface="Arial" charset="0"/>
                <a:ea typeface="ＭＳ Ｐゴシック" charset="-128"/>
              </a:defRPr>
            </a:lvl9pPr>
          </a:lstStyle>
          <a:p>
            <a:fld id="{0F3EB867-0868-4D6E-AA66-4231D9277917}" type="slidenum">
              <a:rPr lang="en-US" sz="1800"/>
              <a:pPr/>
              <a:t>7</a:t>
            </a:fld>
            <a:endParaRPr lang="en-US" sz="1400">
              <a:solidFill>
                <a:schemeClr val="tx1"/>
              </a:solidFill>
            </a:endParaRPr>
          </a:p>
        </p:txBody>
      </p:sp>
    </p:spTree>
    <p:extLst>
      <p:ext uri="{BB962C8B-B14F-4D97-AF65-F5344CB8AC3E}">
        <p14:creationId xmlns:p14="http://schemas.microsoft.com/office/powerpoint/2010/main" val="2182781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eaLnBrk="1" hangingPunct="1">
              <a:tabLst>
                <a:tab pos="568325" algn="l"/>
              </a:tabLst>
            </a:pPr>
            <a:r>
              <a:rPr lang="en-US" sz="2800" b="1" dirty="0" smtClean="0"/>
              <a:t>Provincial legislation that impacts smoking	(Cont’d)</a:t>
            </a:r>
          </a:p>
        </p:txBody>
      </p:sp>
      <p:sp>
        <p:nvSpPr>
          <p:cNvPr id="68611" name="Rectangle 3"/>
          <p:cNvSpPr>
            <a:spLocks noGrp="1" noChangeArrowheads="1"/>
          </p:cNvSpPr>
          <p:nvPr>
            <p:ph idx="1"/>
          </p:nvPr>
        </p:nvSpPr>
        <p:spPr/>
        <p:txBody>
          <a:bodyPr/>
          <a:lstStyle/>
          <a:p>
            <a:pPr marL="0" indent="0" eaLnBrk="1" hangingPunct="1">
              <a:buNone/>
              <a:tabLst>
                <a:tab pos="568325" algn="l"/>
                <a:tab pos="1025525" algn="l"/>
                <a:tab pos="1482725" algn="l"/>
                <a:tab pos="1939925" algn="l"/>
              </a:tabLst>
            </a:pPr>
            <a:r>
              <a:rPr lang="en-CA" sz="1800" b="1" dirty="0" smtClean="0"/>
              <a:t>Tobacco Control does not apply to ban smoking:</a:t>
            </a:r>
          </a:p>
          <a:p>
            <a:pPr marL="0" indent="0" eaLnBrk="1" hangingPunct="1">
              <a:tabLst>
                <a:tab pos="568325" algn="l"/>
                <a:tab pos="1025525" algn="l"/>
                <a:tab pos="1482725" algn="l"/>
                <a:tab pos="1939925" algn="l"/>
              </a:tabLst>
            </a:pPr>
            <a:endParaRPr lang="en-CA" sz="1800" b="1" dirty="0" smtClean="0"/>
          </a:p>
          <a:p>
            <a:pPr marL="914400" indent="-452438" eaLnBrk="1" hangingPunct="1">
              <a:buFontTx/>
              <a:buChar char="•"/>
              <a:tabLst>
                <a:tab pos="568325" algn="l"/>
                <a:tab pos="1025525" algn="l"/>
                <a:tab pos="1482725" algn="l"/>
                <a:tab pos="1939925" algn="l"/>
              </a:tabLst>
            </a:pPr>
            <a:r>
              <a:rPr lang="en-CA" sz="1800" dirty="0" smtClean="0"/>
              <a:t>Of non-tobacco substances (i.e. marijuana)</a:t>
            </a:r>
          </a:p>
          <a:p>
            <a:pPr marL="914400" indent="-452438" eaLnBrk="1" hangingPunct="1">
              <a:buFontTx/>
              <a:buChar char="•"/>
              <a:tabLst>
                <a:tab pos="568325" algn="l"/>
                <a:tab pos="1025525" algn="l"/>
                <a:tab pos="1482725" algn="l"/>
                <a:tab pos="1939925" algn="l"/>
              </a:tabLst>
            </a:pPr>
            <a:endParaRPr lang="en-CA" sz="1800" dirty="0" smtClean="0"/>
          </a:p>
          <a:p>
            <a:pPr marL="914400" indent="-452438" eaLnBrk="1" hangingPunct="1">
              <a:buFontTx/>
              <a:buChar char="•"/>
              <a:tabLst>
                <a:tab pos="568325" algn="l"/>
                <a:tab pos="1025525" algn="l"/>
                <a:tab pos="1482725" algn="l"/>
                <a:tab pos="1939925" algn="l"/>
              </a:tabLst>
            </a:pPr>
            <a:r>
              <a:rPr lang="en-CA" sz="1800" dirty="0" smtClean="0"/>
              <a:t>In Strata lots</a:t>
            </a:r>
          </a:p>
          <a:p>
            <a:pPr marL="914400" indent="-452438" eaLnBrk="1" hangingPunct="1">
              <a:buFontTx/>
              <a:buChar char="•"/>
              <a:tabLst>
                <a:tab pos="568325" algn="l"/>
                <a:tab pos="1025525" algn="l"/>
                <a:tab pos="1482725" algn="l"/>
                <a:tab pos="1939925" algn="l"/>
              </a:tabLst>
            </a:pPr>
            <a:endParaRPr lang="en-CA" sz="1800" dirty="0" smtClean="0"/>
          </a:p>
          <a:p>
            <a:pPr marL="914400" indent="-452438" eaLnBrk="1" hangingPunct="1">
              <a:buFontTx/>
              <a:buChar char="•"/>
              <a:tabLst>
                <a:tab pos="568325" algn="l"/>
                <a:tab pos="1025525" algn="l"/>
                <a:tab pos="1482725" algn="l"/>
                <a:tab pos="1939925" algn="l"/>
              </a:tabLst>
            </a:pPr>
            <a:r>
              <a:rPr lang="en-CA" sz="1800" dirty="0" smtClean="0"/>
              <a:t>In Substantially or fully enclosed limited common property where exclusive use is granted in relation to one strata lot</a:t>
            </a:r>
          </a:p>
          <a:p>
            <a:pPr marL="914400" indent="-452438" eaLnBrk="1" hangingPunct="1">
              <a:buFontTx/>
              <a:buChar char="•"/>
              <a:tabLst>
                <a:tab pos="568325" algn="l"/>
                <a:tab pos="1025525" algn="l"/>
                <a:tab pos="1482725" algn="l"/>
                <a:tab pos="1939925" algn="l"/>
              </a:tabLst>
            </a:pPr>
            <a:endParaRPr lang="en-CA" sz="1800" dirty="0" smtClean="0"/>
          </a:p>
          <a:p>
            <a:pPr marL="914400" indent="-452438" eaLnBrk="1" hangingPunct="1">
              <a:buFontTx/>
              <a:buChar char="•"/>
              <a:tabLst>
                <a:tab pos="568325" algn="l"/>
                <a:tab pos="1025525" algn="l"/>
                <a:tab pos="1482725" algn="l"/>
                <a:tab pos="1939925" algn="l"/>
              </a:tabLst>
            </a:pPr>
            <a:r>
              <a:rPr lang="en-CA" sz="1800" dirty="0" smtClean="0"/>
              <a:t>On </a:t>
            </a:r>
            <a:r>
              <a:rPr lang="en-CA" sz="1800" dirty="0"/>
              <a:t>b</a:t>
            </a:r>
            <a:r>
              <a:rPr lang="en-CA" sz="1800" dirty="0" smtClean="0"/>
              <a:t>alconies</a:t>
            </a:r>
            <a:r>
              <a:rPr lang="en-CA" sz="1800" dirty="0" smtClean="0"/>
              <a:t>, decks and patios that do not fall within buffer zone and exclusive use is granted in relation to one strata lot</a:t>
            </a:r>
            <a:endParaRPr lang="en-US" sz="1800" dirty="0" smtClean="0"/>
          </a:p>
          <a:p>
            <a:pPr marL="0" indent="0" eaLnBrk="1" hangingPunct="1">
              <a:tabLst>
                <a:tab pos="568325" algn="l"/>
                <a:tab pos="1025525" algn="l"/>
                <a:tab pos="1482725" algn="l"/>
                <a:tab pos="1939925" algn="l"/>
              </a:tabLst>
            </a:pPr>
            <a:endParaRPr lang="en-US" sz="1800" dirty="0" smtClean="0"/>
          </a:p>
        </p:txBody>
      </p:sp>
      <p:sp>
        <p:nvSpPr>
          <p:cNvPr id="22530"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bg1"/>
                </a:solidFill>
                <a:latin typeface="Arial" charset="0"/>
                <a:ea typeface="ＭＳ Ｐゴシック" charset="-128"/>
              </a:defRPr>
            </a:lvl1pPr>
            <a:lvl2pPr marL="37931725" indent="-37474525">
              <a:defRPr sz="1700">
                <a:solidFill>
                  <a:schemeClr val="bg1"/>
                </a:solidFill>
                <a:latin typeface="Arial" charset="0"/>
                <a:ea typeface="ＭＳ Ｐゴシック" charset="-128"/>
              </a:defRPr>
            </a:lvl2pPr>
            <a:lvl3pPr>
              <a:defRPr sz="1700">
                <a:solidFill>
                  <a:schemeClr val="bg1"/>
                </a:solidFill>
                <a:latin typeface="Arial" charset="0"/>
                <a:ea typeface="ＭＳ Ｐゴシック" charset="-128"/>
              </a:defRPr>
            </a:lvl3pPr>
            <a:lvl4pPr>
              <a:defRPr sz="1700">
                <a:solidFill>
                  <a:schemeClr val="bg1"/>
                </a:solidFill>
                <a:latin typeface="Arial" charset="0"/>
                <a:ea typeface="ＭＳ Ｐゴシック" charset="-128"/>
              </a:defRPr>
            </a:lvl4pPr>
            <a:lvl5pPr>
              <a:defRPr sz="1700">
                <a:solidFill>
                  <a:schemeClr val="bg1"/>
                </a:solidFill>
                <a:latin typeface="Arial" charset="0"/>
                <a:ea typeface="ＭＳ Ｐゴシック" charset="-128"/>
              </a:defRPr>
            </a:lvl5pPr>
            <a:lvl6pPr marL="457200" eaLnBrk="0" fontAlgn="base" hangingPunct="0">
              <a:spcBef>
                <a:spcPct val="0"/>
              </a:spcBef>
              <a:spcAft>
                <a:spcPct val="0"/>
              </a:spcAft>
              <a:defRPr sz="1700">
                <a:solidFill>
                  <a:schemeClr val="bg1"/>
                </a:solidFill>
                <a:latin typeface="Arial" charset="0"/>
                <a:ea typeface="ＭＳ Ｐゴシック" charset="-128"/>
              </a:defRPr>
            </a:lvl6pPr>
            <a:lvl7pPr marL="914400" eaLnBrk="0" fontAlgn="base" hangingPunct="0">
              <a:spcBef>
                <a:spcPct val="0"/>
              </a:spcBef>
              <a:spcAft>
                <a:spcPct val="0"/>
              </a:spcAft>
              <a:defRPr sz="1700">
                <a:solidFill>
                  <a:schemeClr val="bg1"/>
                </a:solidFill>
                <a:latin typeface="Arial" charset="0"/>
                <a:ea typeface="ＭＳ Ｐゴシック" charset="-128"/>
              </a:defRPr>
            </a:lvl7pPr>
            <a:lvl8pPr marL="1371600" eaLnBrk="0" fontAlgn="base" hangingPunct="0">
              <a:spcBef>
                <a:spcPct val="0"/>
              </a:spcBef>
              <a:spcAft>
                <a:spcPct val="0"/>
              </a:spcAft>
              <a:defRPr sz="1700">
                <a:solidFill>
                  <a:schemeClr val="bg1"/>
                </a:solidFill>
                <a:latin typeface="Arial" charset="0"/>
                <a:ea typeface="ＭＳ Ｐゴシック" charset="-128"/>
              </a:defRPr>
            </a:lvl8pPr>
            <a:lvl9pPr marL="1828800" eaLnBrk="0" fontAlgn="base" hangingPunct="0">
              <a:spcBef>
                <a:spcPct val="0"/>
              </a:spcBef>
              <a:spcAft>
                <a:spcPct val="0"/>
              </a:spcAft>
              <a:defRPr sz="1700">
                <a:solidFill>
                  <a:schemeClr val="bg1"/>
                </a:solidFill>
                <a:latin typeface="Arial" charset="0"/>
                <a:ea typeface="ＭＳ Ｐゴシック" charset="-128"/>
              </a:defRPr>
            </a:lvl9pPr>
          </a:lstStyle>
          <a:p>
            <a:fld id="{FE6EC15C-F68A-4F40-8C3A-3C703188D6BF}" type="slidenum">
              <a:rPr lang="en-US" sz="1800"/>
              <a:pPr/>
              <a:t>8</a:t>
            </a:fld>
            <a:endParaRPr lang="en-US" sz="1400">
              <a:solidFill>
                <a:schemeClr val="tx1"/>
              </a:solidFill>
            </a:endParaRPr>
          </a:p>
        </p:txBody>
      </p:sp>
    </p:spTree>
    <p:extLst>
      <p:ext uri="{BB962C8B-B14F-4D97-AF65-F5344CB8AC3E}">
        <p14:creationId xmlns:p14="http://schemas.microsoft.com/office/powerpoint/2010/main" val="26879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eaLnBrk="1" hangingPunct="1">
              <a:tabLst>
                <a:tab pos="568325" algn="l"/>
              </a:tabLst>
            </a:pPr>
            <a:r>
              <a:rPr lang="en-US" sz="2800" b="1" dirty="0" smtClean="0"/>
              <a:t>Provincial legislation that impacts smoking 	(Cont’d)</a:t>
            </a:r>
          </a:p>
        </p:txBody>
      </p:sp>
      <p:sp>
        <p:nvSpPr>
          <p:cNvPr id="69635" name="Rectangle 3"/>
          <p:cNvSpPr>
            <a:spLocks noGrp="1" noChangeArrowheads="1"/>
          </p:cNvSpPr>
          <p:nvPr>
            <p:ph idx="1"/>
          </p:nvPr>
        </p:nvSpPr>
        <p:spPr/>
        <p:txBody>
          <a:bodyPr/>
          <a:lstStyle/>
          <a:p>
            <a:pPr marL="0" indent="0" eaLnBrk="1" hangingPunct="1">
              <a:buNone/>
              <a:tabLst>
                <a:tab pos="568325" algn="l"/>
                <a:tab pos="1025525" algn="l"/>
                <a:tab pos="1482725" algn="l"/>
                <a:tab pos="1939925" algn="l"/>
              </a:tabLst>
            </a:pPr>
            <a:r>
              <a:rPr lang="en-US" sz="1800" b="1" dirty="0" smtClean="0"/>
              <a:t>Liability of the strata corporation and property managers under the </a:t>
            </a:r>
            <a:r>
              <a:rPr lang="en-US" sz="1800" b="1" i="1" dirty="0" smtClean="0"/>
              <a:t>Tobacco Control Act</a:t>
            </a:r>
            <a:endParaRPr lang="en-US" sz="1800" b="1" dirty="0" smtClean="0"/>
          </a:p>
          <a:p>
            <a:pPr marL="0" indent="0" eaLnBrk="1" hangingPunct="1">
              <a:tabLst>
                <a:tab pos="568325" algn="l"/>
                <a:tab pos="1025525" algn="l"/>
                <a:tab pos="1482725" algn="l"/>
                <a:tab pos="1939925" algn="l"/>
              </a:tabLst>
            </a:pPr>
            <a:endParaRPr lang="en-US" sz="1800" dirty="0" smtClean="0"/>
          </a:p>
          <a:p>
            <a:pPr marL="461963" indent="0" eaLnBrk="1" hangingPunct="1">
              <a:buNone/>
              <a:tabLst>
                <a:tab pos="568325" algn="l"/>
                <a:tab pos="914400" algn="l"/>
                <a:tab pos="1482725" algn="l"/>
                <a:tab pos="1939925" algn="l"/>
              </a:tabLst>
            </a:pPr>
            <a:r>
              <a:rPr lang="en-US" sz="1800" dirty="0" smtClean="0"/>
              <a:t>2.3	(3) 	Subject to subsection (5), if any person contravenes subsection (1) in respect of a place described under subsection (1) (a) (i) or (iii), each manager, owner and lessee of the place is deemed to have contravened that subsection and each is liable for the contravention. </a:t>
            </a:r>
          </a:p>
          <a:p>
            <a:pPr marL="461963" indent="0" eaLnBrk="1" hangingPunct="1">
              <a:buNone/>
              <a:tabLst>
                <a:tab pos="568325" algn="l"/>
                <a:tab pos="914400" algn="l"/>
                <a:tab pos="1482725" algn="l"/>
                <a:tab pos="1939925" algn="l"/>
              </a:tabLst>
            </a:pPr>
            <a:r>
              <a:rPr lang="en-US" sz="1800" dirty="0" smtClean="0"/>
              <a:t>		(5) 	It is a </a:t>
            </a:r>
            <a:r>
              <a:rPr lang="en-US" sz="1800" dirty="0" err="1" smtClean="0"/>
              <a:t>defence</a:t>
            </a:r>
            <a:r>
              <a:rPr lang="en-US" sz="1800" dirty="0" smtClean="0"/>
              <a:t> to a charge under subsection (3) or (4) if the manager, owner, lessee or employer, as applicable, demonstrates that he or she exercised reasonable care and diligence to prevent the contravention.</a:t>
            </a:r>
            <a:endParaRPr lang="en-US" sz="1800" b="1" dirty="0" smtClean="0"/>
          </a:p>
          <a:p>
            <a:pPr marL="0" indent="0" eaLnBrk="1" hangingPunct="1">
              <a:buNone/>
              <a:tabLst>
                <a:tab pos="568325" algn="l"/>
                <a:tab pos="1025525" algn="l"/>
                <a:tab pos="1482725" algn="l"/>
                <a:tab pos="1939925" algn="l"/>
              </a:tabLst>
            </a:pPr>
            <a:endParaRPr lang="en-US" sz="1800" dirty="0" smtClean="0"/>
          </a:p>
        </p:txBody>
      </p:sp>
      <p:sp>
        <p:nvSpPr>
          <p:cNvPr id="23554"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bg1"/>
                </a:solidFill>
                <a:latin typeface="Arial" charset="0"/>
                <a:ea typeface="ＭＳ Ｐゴシック" charset="-128"/>
              </a:defRPr>
            </a:lvl1pPr>
            <a:lvl2pPr marL="37931725" indent="-37474525">
              <a:defRPr sz="1700">
                <a:solidFill>
                  <a:schemeClr val="bg1"/>
                </a:solidFill>
                <a:latin typeface="Arial" charset="0"/>
                <a:ea typeface="ＭＳ Ｐゴシック" charset="-128"/>
              </a:defRPr>
            </a:lvl2pPr>
            <a:lvl3pPr>
              <a:defRPr sz="1700">
                <a:solidFill>
                  <a:schemeClr val="bg1"/>
                </a:solidFill>
                <a:latin typeface="Arial" charset="0"/>
                <a:ea typeface="ＭＳ Ｐゴシック" charset="-128"/>
              </a:defRPr>
            </a:lvl3pPr>
            <a:lvl4pPr>
              <a:defRPr sz="1700">
                <a:solidFill>
                  <a:schemeClr val="bg1"/>
                </a:solidFill>
                <a:latin typeface="Arial" charset="0"/>
                <a:ea typeface="ＭＳ Ｐゴシック" charset="-128"/>
              </a:defRPr>
            </a:lvl4pPr>
            <a:lvl5pPr>
              <a:defRPr sz="1700">
                <a:solidFill>
                  <a:schemeClr val="bg1"/>
                </a:solidFill>
                <a:latin typeface="Arial" charset="0"/>
                <a:ea typeface="ＭＳ Ｐゴシック" charset="-128"/>
              </a:defRPr>
            </a:lvl5pPr>
            <a:lvl6pPr marL="457200" eaLnBrk="0" fontAlgn="base" hangingPunct="0">
              <a:spcBef>
                <a:spcPct val="0"/>
              </a:spcBef>
              <a:spcAft>
                <a:spcPct val="0"/>
              </a:spcAft>
              <a:defRPr sz="1700">
                <a:solidFill>
                  <a:schemeClr val="bg1"/>
                </a:solidFill>
                <a:latin typeface="Arial" charset="0"/>
                <a:ea typeface="ＭＳ Ｐゴシック" charset="-128"/>
              </a:defRPr>
            </a:lvl6pPr>
            <a:lvl7pPr marL="914400" eaLnBrk="0" fontAlgn="base" hangingPunct="0">
              <a:spcBef>
                <a:spcPct val="0"/>
              </a:spcBef>
              <a:spcAft>
                <a:spcPct val="0"/>
              </a:spcAft>
              <a:defRPr sz="1700">
                <a:solidFill>
                  <a:schemeClr val="bg1"/>
                </a:solidFill>
                <a:latin typeface="Arial" charset="0"/>
                <a:ea typeface="ＭＳ Ｐゴシック" charset="-128"/>
              </a:defRPr>
            </a:lvl7pPr>
            <a:lvl8pPr marL="1371600" eaLnBrk="0" fontAlgn="base" hangingPunct="0">
              <a:spcBef>
                <a:spcPct val="0"/>
              </a:spcBef>
              <a:spcAft>
                <a:spcPct val="0"/>
              </a:spcAft>
              <a:defRPr sz="1700">
                <a:solidFill>
                  <a:schemeClr val="bg1"/>
                </a:solidFill>
                <a:latin typeface="Arial" charset="0"/>
                <a:ea typeface="ＭＳ Ｐゴシック" charset="-128"/>
              </a:defRPr>
            </a:lvl8pPr>
            <a:lvl9pPr marL="1828800" eaLnBrk="0" fontAlgn="base" hangingPunct="0">
              <a:spcBef>
                <a:spcPct val="0"/>
              </a:spcBef>
              <a:spcAft>
                <a:spcPct val="0"/>
              </a:spcAft>
              <a:defRPr sz="1700">
                <a:solidFill>
                  <a:schemeClr val="bg1"/>
                </a:solidFill>
                <a:latin typeface="Arial" charset="0"/>
                <a:ea typeface="ＭＳ Ｐゴシック" charset="-128"/>
              </a:defRPr>
            </a:lvl9pPr>
          </a:lstStyle>
          <a:p>
            <a:fld id="{E2E96DFD-BD23-49F1-860C-3E29F974EEBC}" type="slidenum">
              <a:rPr lang="en-US" sz="1800"/>
              <a:pPr/>
              <a:t>9</a:t>
            </a:fld>
            <a:endParaRPr lang="en-US" sz="1400">
              <a:solidFill>
                <a:schemeClr val="tx1"/>
              </a:solidFill>
            </a:endParaRPr>
          </a:p>
        </p:txBody>
      </p:sp>
    </p:spTree>
    <p:extLst>
      <p:ext uri="{BB962C8B-B14F-4D97-AF65-F5344CB8AC3E}">
        <p14:creationId xmlns:p14="http://schemas.microsoft.com/office/powerpoint/2010/main" val="1390474145"/>
      </p:ext>
    </p:extLst>
  </p:cSld>
  <p:clrMapOvr>
    <a:masterClrMapping/>
  </p:clrMapOvr>
</p:sld>
</file>

<file path=ppt/theme/theme1.xml><?xml version="1.0" encoding="utf-8"?>
<a:theme xmlns:a="http://schemas.openxmlformats.org/drawingml/2006/main" name="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x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os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2034</TotalTime>
  <Words>2445</Words>
  <Application>Microsoft Office PowerPoint</Application>
  <PresentationFormat>On-screen Show (4:3)</PresentationFormat>
  <Paragraphs>356</Paragraphs>
  <Slides>50</Slides>
  <Notes>2</Notes>
  <HiddenSlides>0</HiddenSlides>
  <MMClips>0</MMClips>
  <ScaleCrop>false</ScaleCrop>
  <HeadingPairs>
    <vt:vector size="4" baseType="variant">
      <vt:variant>
        <vt:lpstr>Theme</vt:lpstr>
      </vt:variant>
      <vt:variant>
        <vt:i4>3</vt:i4>
      </vt:variant>
      <vt:variant>
        <vt:lpstr>Slide Titles</vt:lpstr>
      </vt:variant>
      <vt:variant>
        <vt:i4>50</vt:i4>
      </vt:variant>
    </vt:vector>
  </HeadingPairs>
  <TitlesOfParts>
    <vt:vector size="53" baseType="lpstr">
      <vt:lpstr>Title</vt:lpstr>
      <vt:lpstr>Text Slides</vt:lpstr>
      <vt:lpstr>Closing Slide</vt:lpstr>
      <vt:lpstr>THE RIGHTS AND WRONGS</vt:lpstr>
      <vt:lpstr>SMOKING</vt:lpstr>
      <vt:lpstr>WHAT WE ARE GOING TO DISCUSS TODAY</vt:lpstr>
      <vt:lpstr>Legislation and Bylaws that Impacts smoking</vt:lpstr>
      <vt:lpstr>Provincial legislation that impacts smoking</vt:lpstr>
      <vt:lpstr>Provincial legislation that impacts smoking  (Cont’d)</vt:lpstr>
      <vt:lpstr>Provincial legislation that impacts smoking (Cont’d)</vt:lpstr>
      <vt:lpstr>Provincial legislation that impacts smoking (Cont’d)</vt:lpstr>
      <vt:lpstr>Provincial legislation that impacts smoking  (Cont’d)</vt:lpstr>
      <vt:lpstr>Provincial legislation that impacts smoking (Cont’d)</vt:lpstr>
      <vt:lpstr>Federal legislation that impacts smoking </vt:lpstr>
      <vt:lpstr>Municipal Bylaws that impact smoking</vt:lpstr>
      <vt:lpstr>Municipal Bylaws that impact smoking (Cont’d)</vt:lpstr>
      <vt:lpstr>Municipal Bylaws that impact smoking (Cont’d)</vt:lpstr>
      <vt:lpstr>Municipal Bylaws that impact smoking (Cont’d)</vt:lpstr>
      <vt:lpstr>Municipal Bylaws that impact smoking (Cont’d)</vt:lpstr>
      <vt:lpstr>Municipal Bylaws that impact smoking (Cont’d)</vt:lpstr>
      <vt:lpstr>IS A SMOKING BAN BYLAW NECESSARY BEFORE COUNCIL MUST BE INVOLVED?</vt:lpstr>
      <vt:lpstr>Strata Property Act Standard Bylaws</vt:lpstr>
      <vt:lpstr>Are the Standard Bylaws Enough?</vt:lpstr>
      <vt:lpstr>Human Rights Code and Smoking (cont’d)</vt:lpstr>
      <vt:lpstr>Forcing a Council to enforce the bylaws</vt:lpstr>
      <vt:lpstr>What Role Does Council Play?</vt:lpstr>
      <vt:lpstr>What Role Does Council Play?</vt:lpstr>
      <vt:lpstr>Strata Property Act and Bylaws</vt:lpstr>
      <vt:lpstr>Is the Smoking a Nuisance or Unreasonable Interference?</vt:lpstr>
      <vt:lpstr>Is the Smoking a Nuisance or Unreasonable Interference?</vt:lpstr>
      <vt:lpstr>Human Rights Code and Smoking</vt:lpstr>
      <vt:lpstr>Human Rights Code and Smoking (cont’d)</vt:lpstr>
      <vt:lpstr>Human Rights Code and Smoking (cont’d)</vt:lpstr>
      <vt:lpstr>How do you determine if there has been a bylaw contravention?</vt:lpstr>
      <vt:lpstr>What Role Does the Council Play?</vt:lpstr>
      <vt:lpstr>Strategies In Dealing with Smoking Complaints</vt:lpstr>
      <vt:lpstr>Dealing with Smoke</vt:lpstr>
      <vt:lpstr>Dealing with Smoke - Alterations</vt:lpstr>
      <vt:lpstr>Dealing with Smoke – Alterations</vt:lpstr>
      <vt:lpstr>Bylaw Enforcement</vt:lpstr>
      <vt:lpstr>Bylaw Enforcement</vt:lpstr>
      <vt:lpstr>Dealing with the Smoker</vt:lpstr>
      <vt:lpstr>Human Rights Code and Smoking</vt:lpstr>
      <vt:lpstr>Human Rights Code and Smoking (cont’d)</vt:lpstr>
      <vt:lpstr>Human Rights Code and Smoking (cont’d)</vt:lpstr>
      <vt:lpstr>Human Rights Code and Smoking (cont’d)</vt:lpstr>
      <vt:lpstr>Human Rights Code and Smoking (cont’d)</vt:lpstr>
      <vt:lpstr>Human Rights Code and Smoking (cont’d)</vt:lpstr>
      <vt:lpstr>Human Rights Code and Smoking (cont’d)</vt:lpstr>
      <vt:lpstr>Should the Strata Corporation Consider Banning Smoking</vt:lpstr>
      <vt:lpstr>Should the Strata Corporation Consider Banning Smoking</vt:lpstr>
      <vt:lpstr>Strata Property Act and Bylaws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Sayaka Shibata</dc:creator>
  <cp:lastModifiedBy>Veronica Franco</cp:lastModifiedBy>
  <cp:revision>211</cp:revision>
  <cp:lastPrinted>2015-03-11T16:53:39Z</cp:lastPrinted>
  <dcterms:created xsi:type="dcterms:W3CDTF">2011-09-27T16:21:35Z</dcterms:created>
  <dcterms:modified xsi:type="dcterms:W3CDTF">2015-11-12T22:19:36Z</dcterms:modified>
</cp:coreProperties>
</file>