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206" r:id="rId1"/>
    <p:sldMasterId id="2147484193" r:id="rId2"/>
    <p:sldMasterId id="2147484320" r:id="rId3"/>
  </p:sldMasterIdLst>
  <p:notesMasterIdLst>
    <p:notesMasterId r:id="rId41"/>
  </p:notesMasterIdLst>
  <p:handoutMasterIdLst>
    <p:handoutMasterId r:id="rId42"/>
  </p:handoutMasterIdLst>
  <p:sldIdLst>
    <p:sldId id="292" r:id="rId4"/>
    <p:sldId id="367" r:id="rId5"/>
    <p:sldId id="368" r:id="rId6"/>
    <p:sldId id="420" r:id="rId7"/>
    <p:sldId id="422" r:id="rId8"/>
    <p:sldId id="423" r:id="rId9"/>
    <p:sldId id="424" r:id="rId10"/>
    <p:sldId id="425" r:id="rId11"/>
    <p:sldId id="426" r:id="rId12"/>
    <p:sldId id="427" r:id="rId13"/>
    <p:sldId id="428" r:id="rId14"/>
    <p:sldId id="435" r:id="rId15"/>
    <p:sldId id="436" r:id="rId16"/>
    <p:sldId id="437" r:id="rId17"/>
    <p:sldId id="438" r:id="rId18"/>
    <p:sldId id="431" r:id="rId19"/>
    <p:sldId id="429" r:id="rId20"/>
    <p:sldId id="432" r:id="rId21"/>
    <p:sldId id="434" r:id="rId22"/>
    <p:sldId id="439" r:id="rId23"/>
    <p:sldId id="440" r:id="rId24"/>
    <p:sldId id="418" r:id="rId25"/>
    <p:sldId id="441" r:id="rId26"/>
    <p:sldId id="442" r:id="rId27"/>
    <p:sldId id="443" r:id="rId28"/>
    <p:sldId id="444" r:id="rId29"/>
    <p:sldId id="445" r:id="rId30"/>
    <p:sldId id="446" r:id="rId31"/>
    <p:sldId id="447" r:id="rId32"/>
    <p:sldId id="408" r:id="rId33"/>
    <p:sldId id="410" r:id="rId34"/>
    <p:sldId id="411" r:id="rId35"/>
    <p:sldId id="412" r:id="rId36"/>
    <p:sldId id="417" r:id="rId37"/>
    <p:sldId id="413" r:id="rId38"/>
    <p:sldId id="448" r:id="rId39"/>
    <p:sldId id="296" r:id="rId40"/>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073"/>
    <a:srgbClr val="595959"/>
    <a:srgbClr val="59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85199" autoAdjust="0"/>
  </p:normalViewPr>
  <p:slideViewPr>
    <p:cSldViewPr snapToGrid="0" snapToObjects="1">
      <p:cViewPr varScale="1">
        <p:scale>
          <a:sx n="82" d="100"/>
          <a:sy n="82" d="100"/>
        </p:scale>
        <p:origin x="-2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944" y="-84"/>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97902" y="8830659"/>
            <a:ext cx="2982418" cy="464205"/>
          </a:xfrm>
          <a:prstGeom prst="rect">
            <a:avLst/>
          </a:prstGeom>
        </p:spPr>
        <p:txBody>
          <a:bodyPr vert="horz" wrap="square" lIns="92437" tIns="46219" rIns="92437" bIns="46219" numCol="1" anchor="b" anchorCtr="0" compatLnSpc="1">
            <a:prstTxWarp prst="textNoShape">
              <a:avLst/>
            </a:prstTxWarp>
          </a:bodyPr>
          <a:lstStyle>
            <a:lvl1pPr algn="r">
              <a:defRPr sz="1100">
                <a:latin typeface="+mn-lt"/>
              </a:defRPr>
            </a:lvl1pPr>
          </a:lstStyle>
          <a:p>
            <a:pPr>
              <a:defRPr/>
            </a:pPr>
            <a:fld id="{42BED1E7-16E1-4195-B29D-2560BDBFA5F8}" type="slidenum">
              <a:rPr lang="en-US"/>
              <a:pPr>
                <a:defRPr/>
              </a:pPr>
              <a:t>‹#›</a:t>
            </a:fld>
            <a:endParaRPr lang="en-US" sz="1200" dirty="0"/>
          </a:p>
        </p:txBody>
      </p:sp>
      <p:pic>
        <p:nvPicPr>
          <p:cNvPr id="2150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998" y="189064"/>
            <a:ext cx="2256601" cy="20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3478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18" cy="464205"/>
          </a:xfrm>
          <a:prstGeom prst="rect">
            <a:avLst/>
          </a:prstGeom>
        </p:spPr>
        <p:txBody>
          <a:bodyPr vert="horz" lIns="92437" tIns="46219" rIns="92437" bIns="46219"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97902" y="1"/>
            <a:ext cx="2982418" cy="464205"/>
          </a:xfrm>
          <a:prstGeom prst="rect">
            <a:avLst/>
          </a:prstGeom>
        </p:spPr>
        <p:txBody>
          <a:bodyPr vert="horz" wrap="square" lIns="92437" tIns="46219" rIns="92437" bIns="46219" numCol="1" anchor="t" anchorCtr="0" compatLnSpc="1">
            <a:prstTxWarp prst="textNoShape">
              <a:avLst/>
            </a:prstTxWarp>
          </a:bodyPr>
          <a:lstStyle>
            <a:lvl1pPr algn="r">
              <a:defRPr sz="1200"/>
            </a:lvl1pPr>
          </a:lstStyle>
          <a:p>
            <a:pPr>
              <a:defRPr/>
            </a:pPr>
            <a:fld id="{66DC12C0-79C2-44F6-8046-E66B80E92074}" type="datetimeFigureOut">
              <a:rPr lang="en-US"/>
              <a:pPr>
                <a:defRPr/>
              </a:pPr>
              <a:t>2/23/2016</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437" tIns="46219" rIns="92437" bIns="46219" rtlCol="0" anchor="ctr"/>
          <a:lstStyle/>
          <a:p>
            <a:pPr lvl="0"/>
            <a:endParaRPr lang="en-US" noProof="0" dirty="0" smtClean="0"/>
          </a:p>
        </p:txBody>
      </p:sp>
      <p:sp>
        <p:nvSpPr>
          <p:cNvPr id="5" name="Notes Placeholder 4"/>
          <p:cNvSpPr>
            <a:spLocks noGrp="1"/>
          </p:cNvSpPr>
          <p:nvPr>
            <p:ph type="body" sz="quarter" idx="3"/>
          </p:nvPr>
        </p:nvSpPr>
        <p:spPr>
          <a:xfrm>
            <a:off x="688481" y="4416099"/>
            <a:ext cx="5504853" cy="4182457"/>
          </a:xfrm>
          <a:prstGeom prst="rect">
            <a:avLst/>
          </a:prstGeom>
        </p:spPr>
        <p:txBody>
          <a:bodyPr vert="horz" lIns="92437" tIns="46219" rIns="92437" bIns="46219"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830659"/>
            <a:ext cx="2982418" cy="464205"/>
          </a:xfrm>
          <a:prstGeom prst="rect">
            <a:avLst/>
          </a:prstGeom>
        </p:spPr>
        <p:txBody>
          <a:bodyPr vert="horz" lIns="92437" tIns="46219" rIns="92437" bIns="46219"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97902" y="8830659"/>
            <a:ext cx="2982418" cy="464205"/>
          </a:xfrm>
          <a:prstGeom prst="rect">
            <a:avLst/>
          </a:prstGeom>
        </p:spPr>
        <p:txBody>
          <a:bodyPr vert="horz" wrap="square" lIns="92437" tIns="46219" rIns="92437" bIns="46219" numCol="1" anchor="b" anchorCtr="0" compatLnSpc="1">
            <a:prstTxWarp prst="textNoShape">
              <a:avLst/>
            </a:prstTxWarp>
          </a:bodyPr>
          <a:lstStyle>
            <a:lvl1pPr algn="r">
              <a:defRPr sz="1200"/>
            </a:lvl1pPr>
          </a:lstStyle>
          <a:p>
            <a:pPr>
              <a:defRPr/>
            </a:pPr>
            <a:fld id="{6DC16C53-4053-4397-B888-0B4D2A00F653}" type="slidenum">
              <a:rPr lang="en-US"/>
              <a:pPr>
                <a:defRPr/>
              </a:pPr>
              <a:t>‹#›</a:t>
            </a:fld>
            <a:endParaRPr lang="en-US" dirty="0"/>
          </a:p>
        </p:txBody>
      </p:sp>
    </p:spTree>
    <p:extLst>
      <p:ext uri="{BB962C8B-B14F-4D97-AF65-F5344CB8AC3E}">
        <p14:creationId xmlns:p14="http://schemas.microsoft.com/office/powerpoint/2010/main" val="25674936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6</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15</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16</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17</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18</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19</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20</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21</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7</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8</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9</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10</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11</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12</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13</a:t>
            </a:fld>
            <a:endParaRPr lang="en-US" dirty="0"/>
          </a:p>
        </p:txBody>
      </p:sp>
    </p:spTree>
    <p:extLst>
      <p:ext uri="{BB962C8B-B14F-4D97-AF65-F5344CB8AC3E}">
        <p14:creationId xmlns:p14="http://schemas.microsoft.com/office/powerpoint/2010/main" val="37872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14</a:t>
            </a:fld>
            <a:endParaRPr lang="en-US" dirty="0"/>
          </a:p>
        </p:txBody>
      </p:sp>
    </p:spTree>
    <p:extLst>
      <p:ext uri="{BB962C8B-B14F-4D97-AF65-F5344CB8AC3E}">
        <p14:creationId xmlns:p14="http://schemas.microsoft.com/office/powerpoint/2010/main" val="37872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04849" y="2079627"/>
            <a:ext cx="7381875" cy="1320798"/>
          </a:xfrm>
          <a:prstGeom prst="rect">
            <a:avLst/>
          </a:prstGeom>
        </p:spPr>
        <p:txBody>
          <a:bodyPr/>
          <a:lstStyle>
            <a:lvl1pPr algn="r">
              <a:defRPr sz="4000" b="1">
                <a:solidFill>
                  <a:schemeClr val="bg1"/>
                </a:solidFill>
                <a:latin typeface="Calibri" pitchFamily="34" charset="0"/>
                <a:cs typeface="Calibri" pitchFamily="34" charset="0"/>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704850" y="3581400"/>
            <a:ext cx="7362825" cy="882119"/>
          </a:xfrm>
          <a:prstGeom prst="rect">
            <a:avLst/>
          </a:prstGeom>
        </p:spPr>
        <p:txBody>
          <a:bodyPr>
            <a:normAutofit/>
          </a:bodyPr>
          <a:lstStyle>
            <a:lvl1pPr marL="0" indent="0" algn="r">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0"/>
          </p:nvPr>
        </p:nvSpPr>
        <p:spPr>
          <a:xfrm>
            <a:off x="704849" y="5651500"/>
            <a:ext cx="7362826" cy="293687"/>
          </a:xfrm>
          <a:prstGeom prst="rect">
            <a:avLst/>
          </a:prstGeom>
        </p:spPr>
        <p:txBody>
          <a:bodyPr/>
          <a:lstStyle>
            <a:lvl1pPr marL="0" marR="0" indent="0" algn="r" defTabSz="914400" rtl="0" eaLnBrk="0" fontAlgn="base" latinLnBrk="0" hangingPunct="0">
              <a:lnSpc>
                <a:spcPct val="100000"/>
              </a:lnSpc>
              <a:spcBef>
                <a:spcPct val="20000"/>
              </a:spcBef>
              <a:spcAft>
                <a:spcPct val="0"/>
              </a:spcAft>
              <a:buClrTx/>
              <a:buSzTx/>
              <a:buFont typeface="Arial" pitchFamily="34" charset="0"/>
              <a:buNone/>
              <a:tabLst/>
              <a:defRPr sz="1600" baseline="0">
                <a:solidFill>
                  <a:srgbClr val="717073"/>
                </a:solidFill>
              </a:defRPr>
            </a:lvl1pPr>
          </a:lstStyle>
          <a:p>
            <a:pPr lvl="0"/>
            <a:r>
              <a:rPr lang="en-US" dirty="0" smtClean="0"/>
              <a:t>Click to edit Master text styles</a:t>
            </a:r>
          </a:p>
        </p:txBody>
      </p:sp>
      <p:sp>
        <p:nvSpPr>
          <p:cNvPr id="7" name="Text Placeholder 5"/>
          <p:cNvSpPr>
            <a:spLocks noGrp="1"/>
          </p:cNvSpPr>
          <p:nvPr>
            <p:ph type="body" sz="quarter" idx="11"/>
          </p:nvPr>
        </p:nvSpPr>
        <p:spPr>
          <a:xfrm>
            <a:off x="704849" y="5945188"/>
            <a:ext cx="7362826" cy="268288"/>
          </a:xfrm>
          <a:prstGeom prst="rect">
            <a:avLst/>
          </a:prstGeom>
        </p:spPr>
        <p:txBody>
          <a:bodyPr/>
          <a:lstStyle>
            <a:lvl1pPr marL="0" marR="0" indent="0" algn="r" defTabSz="914400" rtl="0" eaLnBrk="0" fontAlgn="base" latinLnBrk="0" hangingPunct="0">
              <a:lnSpc>
                <a:spcPct val="100000"/>
              </a:lnSpc>
              <a:spcBef>
                <a:spcPct val="20000"/>
              </a:spcBef>
              <a:spcAft>
                <a:spcPct val="0"/>
              </a:spcAft>
              <a:buClrTx/>
              <a:buSzTx/>
              <a:buFont typeface="Arial" pitchFamily="34" charset="0"/>
              <a:buNone/>
              <a:tabLst/>
              <a:defRPr sz="1600" baseline="0">
                <a:solidFill>
                  <a:srgbClr val="717073"/>
                </a:solidFill>
              </a:defRPr>
            </a:lvl1pPr>
          </a:lstStyle>
          <a:p>
            <a:pPr lvl="0"/>
            <a:r>
              <a:rPr lang="en-US" smtClean="0"/>
              <a:t>Click to edit Master text styles</a:t>
            </a:r>
          </a:p>
        </p:txBody>
      </p:sp>
      <p:sp>
        <p:nvSpPr>
          <p:cNvPr id="8" name="Text Placeholder 5"/>
          <p:cNvSpPr>
            <a:spLocks noGrp="1"/>
          </p:cNvSpPr>
          <p:nvPr>
            <p:ph type="body" sz="quarter" idx="12"/>
          </p:nvPr>
        </p:nvSpPr>
        <p:spPr>
          <a:xfrm>
            <a:off x="704849" y="6213475"/>
            <a:ext cx="7362826" cy="309563"/>
          </a:xfrm>
          <a:prstGeom prst="rect">
            <a:avLst/>
          </a:prstGeom>
        </p:spPr>
        <p:txBody>
          <a:bodyPr/>
          <a:lstStyle>
            <a:lvl1pPr marL="0" marR="0" indent="0" algn="r" defTabSz="914400" rtl="0" eaLnBrk="0" fontAlgn="base" latinLnBrk="0" hangingPunct="0">
              <a:lnSpc>
                <a:spcPct val="100000"/>
              </a:lnSpc>
              <a:spcBef>
                <a:spcPct val="20000"/>
              </a:spcBef>
              <a:spcAft>
                <a:spcPct val="0"/>
              </a:spcAft>
              <a:buClrTx/>
              <a:buSzTx/>
              <a:buFont typeface="Arial" pitchFamily="34" charset="0"/>
              <a:buNone/>
              <a:tabLst/>
              <a:defRPr sz="1600" baseline="0">
                <a:solidFill>
                  <a:srgbClr val="717073"/>
                </a:solidFill>
              </a:defRPr>
            </a:lvl1pPr>
          </a:lstStyle>
          <a:p>
            <a:pPr lvl="0"/>
            <a:r>
              <a:rPr lang="en-US" smtClean="0"/>
              <a:t>Click to edit Master text styles</a:t>
            </a:r>
          </a:p>
        </p:txBody>
      </p:sp>
    </p:spTree>
    <p:extLst>
      <p:ext uri="{BB962C8B-B14F-4D97-AF65-F5344CB8AC3E}">
        <p14:creationId xmlns:p14="http://schemas.microsoft.com/office/powerpoint/2010/main" val="199140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1143000" y="6302375"/>
            <a:ext cx="43434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914268F-03A3-445D-84F4-A8E35F50CEEB}" type="slidenum">
              <a:rPr lang="en-US"/>
              <a:pPr>
                <a:defRPr/>
              </a:pPr>
              <a:t>‹#›</a:t>
            </a:fld>
            <a:endParaRPr lang="en-US" sz="1400">
              <a:solidFill>
                <a:schemeClr val="tx1"/>
              </a:solidFill>
            </a:endParaRPr>
          </a:p>
        </p:txBody>
      </p:sp>
    </p:spTree>
    <p:extLst>
      <p:ext uri="{BB962C8B-B14F-4D97-AF65-F5344CB8AC3E}">
        <p14:creationId xmlns:p14="http://schemas.microsoft.com/office/powerpoint/2010/main" val="183898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_Multiple Presenters">
    <p:spTree>
      <p:nvGrpSpPr>
        <p:cNvPr id="1" name=""/>
        <p:cNvGrpSpPr/>
        <p:nvPr/>
      </p:nvGrpSpPr>
      <p:grpSpPr>
        <a:xfrm>
          <a:off x="0" y="0"/>
          <a:ext cx="0" cy="0"/>
          <a:chOff x="0" y="0"/>
          <a:chExt cx="0" cy="0"/>
        </a:xfrm>
      </p:grpSpPr>
      <p:sp>
        <p:nvSpPr>
          <p:cNvPr id="3" name="Text Placeholder 12"/>
          <p:cNvSpPr txBox="1">
            <a:spLocks/>
          </p:cNvSpPr>
          <p:nvPr userDrawn="1"/>
        </p:nvSpPr>
        <p:spPr>
          <a:xfrm>
            <a:off x="695325" y="5842000"/>
            <a:ext cx="7362825" cy="682625"/>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rgbClr val="71707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CA" sz="3000" b="1" dirty="0" smtClean="0"/>
              <a:t>THANK YOU</a:t>
            </a:r>
          </a:p>
        </p:txBody>
      </p:sp>
      <p:sp>
        <p:nvSpPr>
          <p:cNvPr id="4" name="TextBox 3"/>
          <p:cNvSpPr txBox="1">
            <a:spLocks noChangeArrowheads="1"/>
          </p:cNvSpPr>
          <p:nvPr userDrawn="1"/>
        </p:nvSpPr>
        <p:spPr bwMode="auto">
          <a:xfrm>
            <a:off x="647700" y="1733550"/>
            <a:ext cx="7239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defRPr/>
            </a:pPr>
            <a:r>
              <a:rPr lang="en-CA" sz="3000" b="1" dirty="0" smtClean="0">
                <a:solidFill>
                  <a:schemeClr val="bg1"/>
                </a:solidFill>
                <a:latin typeface="Calibri" pitchFamily="34" charset="0"/>
              </a:rPr>
              <a:t>Presented By:</a:t>
            </a:r>
          </a:p>
        </p:txBody>
      </p:sp>
      <p:sp>
        <p:nvSpPr>
          <p:cNvPr id="7" name="Text Placeholder 5"/>
          <p:cNvSpPr>
            <a:spLocks noGrp="1"/>
          </p:cNvSpPr>
          <p:nvPr>
            <p:ph type="body" sz="quarter" idx="10"/>
          </p:nvPr>
        </p:nvSpPr>
        <p:spPr>
          <a:xfrm>
            <a:off x="647700" y="2276475"/>
            <a:ext cx="7239000" cy="2133600"/>
          </a:xfrm>
          <a:prstGeom prst="rect">
            <a:avLst/>
          </a:prstGeom>
        </p:spPr>
        <p:txBody>
          <a:bodyPr/>
          <a:lstStyle>
            <a:lvl1pPr marL="0" indent="0">
              <a:buNone/>
              <a:defRPr sz="2400" b="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81285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_One Presenter">
    <p:spTree>
      <p:nvGrpSpPr>
        <p:cNvPr id="1" name=""/>
        <p:cNvGrpSpPr/>
        <p:nvPr/>
      </p:nvGrpSpPr>
      <p:grpSpPr>
        <a:xfrm>
          <a:off x="0" y="0"/>
          <a:ext cx="0" cy="0"/>
          <a:chOff x="0" y="0"/>
          <a:chExt cx="0" cy="0"/>
        </a:xfrm>
      </p:grpSpPr>
      <p:sp>
        <p:nvSpPr>
          <p:cNvPr id="5" name="Text Placeholder 12"/>
          <p:cNvSpPr txBox="1">
            <a:spLocks/>
          </p:cNvSpPr>
          <p:nvPr userDrawn="1"/>
        </p:nvSpPr>
        <p:spPr>
          <a:xfrm>
            <a:off x="695325" y="5842000"/>
            <a:ext cx="7362825" cy="682625"/>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rgbClr val="71707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CA" sz="3000" b="1" dirty="0" smtClean="0"/>
              <a:t>THANK YOU</a:t>
            </a:r>
          </a:p>
        </p:txBody>
      </p:sp>
      <p:sp>
        <p:nvSpPr>
          <p:cNvPr id="7" name="TextBox 6"/>
          <p:cNvSpPr txBox="1">
            <a:spLocks noChangeArrowheads="1"/>
          </p:cNvSpPr>
          <p:nvPr userDrawn="1"/>
        </p:nvSpPr>
        <p:spPr bwMode="auto">
          <a:xfrm>
            <a:off x="695325" y="358140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defRPr/>
            </a:pPr>
            <a:r>
              <a:rPr lang="en-CA" sz="2400" dirty="0" smtClean="0">
                <a:solidFill>
                  <a:schemeClr val="bg1"/>
                </a:solidFill>
                <a:latin typeface="Calibri" pitchFamily="34" charset="0"/>
              </a:rPr>
              <a:t>www.cwilson.com</a:t>
            </a:r>
          </a:p>
        </p:txBody>
      </p:sp>
      <p:sp>
        <p:nvSpPr>
          <p:cNvPr id="4" name="Text Placeholder 3"/>
          <p:cNvSpPr>
            <a:spLocks noGrp="1"/>
          </p:cNvSpPr>
          <p:nvPr>
            <p:ph type="body" sz="quarter" idx="10"/>
          </p:nvPr>
        </p:nvSpPr>
        <p:spPr>
          <a:xfrm>
            <a:off x="695325" y="2066925"/>
            <a:ext cx="4524375" cy="476250"/>
          </a:xfrm>
          <a:prstGeom prst="rect">
            <a:avLst/>
          </a:prstGeom>
        </p:spPr>
        <p:txBody>
          <a:bodyPr/>
          <a:lstStyle>
            <a:lvl1pPr marL="0" indent="0">
              <a:buNone/>
              <a:defRPr sz="2400" b="1" baseline="0">
                <a:solidFill>
                  <a:schemeClr val="bg1"/>
                </a:solidFill>
              </a:defRPr>
            </a:lvl1pPr>
          </a:lstStyle>
          <a:p>
            <a:pPr lvl="0"/>
            <a:r>
              <a:rPr lang="en-US" smtClean="0"/>
              <a:t>Click to edit Master text styles</a:t>
            </a:r>
          </a:p>
        </p:txBody>
      </p:sp>
      <p:sp>
        <p:nvSpPr>
          <p:cNvPr id="6" name="Text Placeholder 5"/>
          <p:cNvSpPr>
            <a:spLocks noGrp="1"/>
          </p:cNvSpPr>
          <p:nvPr>
            <p:ph type="body" sz="quarter" idx="11"/>
          </p:nvPr>
        </p:nvSpPr>
        <p:spPr>
          <a:xfrm>
            <a:off x="685800" y="2543175"/>
            <a:ext cx="4524375" cy="523875"/>
          </a:xfrm>
          <a:prstGeom prst="rect">
            <a:avLst/>
          </a:prstGeom>
        </p:spPr>
        <p:txBody>
          <a:bodyPr/>
          <a:lstStyle>
            <a:lvl1pPr marL="0" indent="0">
              <a:buNone/>
              <a:defRPr sz="2400" b="0">
                <a:solidFill>
                  <a:schemeClr val="bg1"/>
                </a:solidFill>
              </a:defRPr>
            </a:lvl1pPr>
            <a:lvl2pPr marL="457200" indent="0">
              <a:buNone/>
              <a:defRPr sz="2400">
                <a:solidFill>
                  <a:schemeClr val="bg1"/>
                </a:solidFill>
              </a:defRPr>
            </a:lvl2pPr>
          </a:lstStyle>
          <a:p>
            <a:pPr lvl="0"/>
            <a:r>
              <a:rPr lang="en-US" smtClean="0"/>
              <a:t>Click to edit Master text styles</a:t>
            </a:r>
          </a:p>
        </p:txBody>
      </p:sp>
      <p:sp>
        <p:nvSpPr>
          <p:cNvPr id="10" name="Text Placeholder 9"/>
          <p:cNvSpPr>
            <a:spLocks noGrp="1"/>
          </p:cNvSpPr>
          <p:nvPr>
            <p:ph type="body" sz="quarter" idx="12"/>
          </p:nvPr>
        </p:nvSpPr>
        <p:spPr>
          <a:xfrm>
            <a:off x="695325" y="3067050"/>
            <a:ext cx="4524375" cy="514350"/>
          </a:xfrm>
          <a:prstGeom prst="rect">
            <a:avLst/>
          </a:prstGeom>
        </p:spPr>
        <p:txBody>
          <a:bodyPr/>
          <a:lstStyle>
            <a:lvl1pPr marL="0" indent="0">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986697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_Disclaimer">
    <p:spTree>
      <p:nvGrpSpPr>
        <p:cNvPr id="1" name=""/>
        <p:cNvGrpSpPr/>
        <p:nvPr/>
      </p:nvGrpSpPr>
      <p:grpSpPr>
        <a:xfrm>
          <a:off x="0" y="0"/>
          <a:ext cx="0" cy="0"/>
          <a:chOff x="0" y="0"/>
          <a:chExt cx="0" cy="0"/>
        </a:xfrm>
      </p:grpSpPr>
      <p:sp>
        <p:nvSpPr>
          <p:cNvPr id="3" name="Text Placeholder 12"/>
          <p:cNvSpPr txBox="1">
            <a:spLocks/>
          </p:cNvSpPr>
          <p:nvPr userDrawn="1"/>
        </p:nvSpPr>
        <p:spPr>
          <a:xfrm>
            <a:off x="695325" y="5842000"/>
            <a:ext cx="7362825" cy="682625"/>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rgbClr val="71707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CA" sz="3000" b="1" dirty="0" smtClean="0"/>
              <a:t>THANK YOU</a:t>
            </a:r>
          </a:p>
        </p:txBody>
      </p:sp>
      <p:sp>
        <p:nvSpPr>
          <p:cNvPr id="5" name="TextBox 4"/>
          <p:cNvSpPr txBox="1">
            <a:spLocks noChangeArrowheads="1"/>
          </p:cNvSpPr>
          <p:nvPr userDrawn="1"/>
        </p:nvSpPr>
        <p:spPr bwMode="auto">
          <a:xfrm>
            <a:off x="695325" y="1828800"/>
            <a:ext cx="60674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spcBef>
                <a:spcPts val="500"/>
              </a:spcBef>
              <a:spcAft>
                <a:spcPts val="500"/>
              </a:spcAft>
              <a:defRPr/>
            </a:pPr>
            <a:r>
              <a:rPr lang="en-US" sz="2000" dirty="0" smtClean="0">
                <a:solidFill>
                  <a:schemeClr val="bg1"/>
                </a:solidFill>
                <a:latin typeface="Calibri" pitchFamily="34" charset="0"/>
              </a:rPr>
              <a:t>These materials are necessarily of a general nature and do not take into consideration any specific matter, client or fact pattern.  </a:t>
            </a:r>
          </a:p>
          <a:p>
            <a:pPr eaLnBrk="1" hangingPunct="1">
              <a:spcBef>
                <a:spcPts val="500"/>
              </a:spcBef>
              <a:spcAft>
                <a:spcPts val="500"/>
              </a:spcAft>
              <a:defRPr/>
            </a:pPr>
            <a:r>
              <a:rPr lang="en-US" sz="2000" dirty="0" smtClean="0">
                <a:solidFill>
                  <a:schemeClr val="bg1"/>
                </a:solidFill>
                <a:latin typeface="Calibri" pitchFamily="34" charset="0"/>
              </a:rPr>
              <a:t>Please direct inquiries or comments to:</a:t>
            </a:r>
          </a:p>
        </p:txBody>
      </p:sp>
      <p:sp>
        <p:nvSpPr>
          <p:cNvPr id="4" name="Text Placeholder 3"/>
          <p:cNvSpPr>
            <a:spLocks noGrp="1"/>
          </p:cNvSpPr>
          <p:nvPr>
            <p:ph type="body" sz="quarter" idx="10"/>
          </p:nvPr>
        </p:nvSpPr>
        <p:spPr>
          <a:xfrm>
            <a:off x="695325" y="3286125"/>
            <a:ext cx="6067425" cy="476250"/>
          </a:xfrm>
          <a:prstGeom prst="rect">
            <a:avLst/>
          </a:prstGeom>
        </p:spPr>
        <p:txBody>
          <a:bodyPr/>
          <a:lstStyle>
            <a:lvl1pPr marL="0" indent="0">
              <a:buNone/>
              <a:defRPr sz="2000" b="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66772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itle Slide">
    <p:spTree>
      <p:nvGrpSpPr>
        <p:cNvPr id="1" name=""/>
        <p:cNvGrpSpPr/>
        <p:nvPr/>
      </p:nvGrpSpPr>
      <p:grpSpPr>
        <a:xfrm>
          <a:off x="0" y="0"/>
          <a:ext cx="0" cy="0"/>
          <a:chOff x="0" y="0"/>
          <a:chExt cx="0" cy="0"/>
        </a:xfrm>
      </p:grpSpPr>
      <p:pic>
        <p:nvPicPr>
          <p:cNvPr id="2" name="Picture 5" descr="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763" y="325438"/>
            <a:ext cx="8880475"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7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ext Slide">
    <p:spTree>
      <p:nvGrpSpPr>
        <p:cNvPr id="1" name=""/>
        <p:cNvGrpSpPr/>
        <p:nvPr/>
      </p:nvGrpSpPr>
      <p:grpSpPr>
        <a:xfrm>
          <a:off x="0" y="0"/>
          <a:ext cx="0" cy="0"/>
          <a:chOff x="0" y="0"/>
          <a:chExt cx="0" cy="0"/>
        </a:xfrm>
      </p:grpSpPr>
      <p:sp>
        <p:nvSpPr>
          <p:cNvPr id="8" name="Title 1"/>
          <p:cNvSpPr>
            <a:spLocks noGrp="1"/>
          </p:cNvSpPr>
          <p:nvPr>
            <p:ph type="title"/>
          </p:nvPr>
        </p:nvSpPr>
        <p:spPr>
          <a:xfrm>
            <a:off x="333375" y="92075"/>
            <a:ext cx="7951788" cy="784225"/>
          </a:xfrm>
          <a:prstGeom prst="rect">
            <a:avLst/>
          </a:prstGeom>
        </p:spPr>
        <p:txBody>
          <a:bodyPr/>
          <a:lstStyle>
            <a:lvl1pPr>
              <a:defRPr b="1"/>
            </a:lvl1pPr>
          </a:lstStyle>
          <a:p>
            <a:r>
              <a:rPr lang="en-US" dirty="0" smtClean="0"/>
              <a:t>Click to edit Master title style</a:t>
            </a:r>
            <a:endParaRPr lang="en-US" dirty="0"/>
          </a:p>
        </p:txBody>
      </p:sp>
      <p:sp>
        <p:nvSpPr>
          <p:cNvPr id="5" name="Text Placeholder 2"/>
          <p:cNvSpPr>
            <a:spLocks noGrp="1"/>
          </p:cNvSpPr>
          <p:nvPr>
            <p:ph idx="1"/>
          </p:nvPr>
        </p:nvSpPr>
        <p:spPr>
          <a:xfrm>
            <a:off x="323850" y="1312863"/>
            <a:ext cx="7961313" cy="4525963"/>
          </a:xfrm>
          <a:prstGeom prst="rect">
            <a:avLst/>
          </a:prstGeom>
        </p:spPr>
        <p:txBody>
          <a:bodyPr/>
          <a:lstStyle>
            <a:lvl1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1pPr>
            <a:lvl2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2pPr>
            <a:lvl3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3pPr>
            <a:lvl4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4pPr>
          </a:lstStyle>
          <a:p>
            <a:pPr lvl="0"/>
            <a:r>
              <a:rPr lang="en-CA" noProof="0" dirty="0" smtClean="0"/>
              <a:t>First Level</a:t>
            </a:r>
          </a:p>
          <a:p>
            <a:pPr lvl="1"/>
            <a:r>
              <a:rPr lang="en-CA" noProof="0" dirty="0" smtClean="0"/>
              <a:t>Second level</a:t>
            </a:r>
          </a:p>
          <a:p>
            <a:pPr lvl="2"/>
            <a:r>
              <a:rPr lang="en-CA" noProof="0" dirty="0" smtClean="0"/>
              <a:t>Third level</a:t>
            </a:r>
          </a:p>
          <a:p>
            <a:pPr lvl="3"/>
            <a:r>
              <a:rPr lang="en-CA" noProof="0" dirty="0" smtClean="0"/>
              <a:t>Fourth level</a:t>
            </a:r>
          </a:p>
          <a:p>
            <a:pPr lvl="0"/>
            <a:endParaRPr lang="en-CA" noProof="0" dirty="0"/>
          </a:p>
        </p:txBody>
      </p:sp>
      <p:sp>
        <p:nvSpPr>
          <p:cNvPr id="4" name="Slide Number Placeholder 5"/>
          <p:cNvSpPr>
            <a:spLocks noGrp="1"/>
          </p:cNvSpPr>
          <p:nvPr>
            <p:ph type="sldNum" sz="quarter" idx="10"/>
          </p:nvPr>
        </p:nvSpPr>
        <p:spPr/>
        <p:txBody>
          <a:bodyPr/>
          <a:lstStyle>
            <a:lvl1pPr>
              <a:defRPr/>
            </a:lvl1pPr>
          </a:lstStyle>
          <a:p>
            <a:pPr>
              <a:defRPr/>
            </a:pPr>
            <a:fld id="{09F78489-C7FB-4B89-AF0B-B95BEB90BED9}" type="slidenum">
              <a:rPr lang="en-US"/>
              <a:pPr>
                <a:defRPr/>
              </a:pPr>
              <a:t>‹#›</a:t>
            </a:fld>
            <a:endParaRPr lang="en-US" dirty="0"/>
          </a:p>
        </p:txBody>
      </p:sp>
    </p:spTree>
    <p:extLst>
      <p:ext uri="{BB962C8B-B14F-4D97-AF65-F5344CB8AC3E}">
        <p14:creationId xmlns:p14="http://schemas.microsoft.com/office/powerpoint/2010/main" val="422219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35162"/>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409156"/>
            <a:ext cx="7772400" cy="1500187"/>
          </a:xfrm>
          <a:prstGeom prst="rect">
            <a:avLst/>
          </a:prstGeom>
        </p:spPr>
        <p:txBody>
          <a:bodyPr/>
          <a:lstStyle>
            <a:lvl1pPr marL="0" indent="0">
              <a:buNone/>
              <a:defRPr sz="2400">
                <a:solidFill>
                  <a:srgbClr val="71707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5A185C5-06C7-45F6-83ED-BDBC2C103BDF}" type="slidenum">
              <a:rPr lang="en-US"/>
              <a:pPr>
                <a:defRPr/>
              </a:pPr>
              <a:t>‹#›</a:t>
            </a:fld>
            <a:endParaRPr lang="en-US" dirty="0"/>
          </a:p>
        </p:txBody>
      </p:sp>
    </p:spTree>
    <p:extLst>
      <p:ext uri="{BB962C8B-B14F-4D97-AF65-F5344CB8AC3E}">
        <p14:creationId xmlns:p14="http://schemas.microsoft.com/office/powerpoint/2010/main" val="139725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2425" y="1314450"/>
            <a:ext cx="4038600" cy="4525963"/>
          </a:xfrm>
          <a:prstGeom prst="rect">
            <a:avLst/>
          </a:prstGeom>
        </p:spPr>
        <p:txBody>
          <a:bodyPr/>
          <a:lstStyle>
            <a:lvl1pPr>
              <a:defRPr sz="2600"/>
            </a:lvl1pPr>
            <a:lvl2pPr>
              <a:defRPr sz="2600"/>
            </a:lvl2pPr>
            <a:lvl3pPr>
              <a:defRPr sz="2600"/>
            </a:lvl3pPr>
            <a:lvl4pPr>
              <a:defRPr sz="2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743450" y="1323975"/>
            <a:ext cx="4038600" cy="4525963"/>
          </a:xfrm>
          <a:prstGeom prst="rect">
            <a:avLst/>
          </a:prstGeom>
        </p:spPr>
        <p:txBody>
          <a:bodyPr/>
          <a:lstStyle>
            <a:lvl1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1pPr>
            <a:lvl2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2pPr>
            <a:lvl3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3pPr>
            <a:lvl4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Title 1"/>
          <p:cNvSpPr>
            <a:spLocks noGrp="1"/>
          </p:cNvSpPr>
          <p:nvPr>
            <p:ph type="title"/>
          </p:nvPr>
        </p:nvSpPr>
        <p:spPr>
          <a:xfrm>
            <a:off x="333375" y="92075"/>
            <a:ext cx="8229600" cy="784225"/>
          </a:xfrm>
          <a:prstGeom prst="rect">
            <a:avLst/>
          </a:prstGeom>
        </p:spPr>
        <p:txBody>
          <a:bodyPr/>
          <a:lstStyle>
            <a:lvl1pPr>
              <a:defRPr b="1"/>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FDC150D-DB89-4D08-B2EF-3090A30919CC}" type="slidenum">
              <a:rPr lang="en-US"/>
              <a:pPr>
                <a:defRPr/>
              </a:pPr>
              <a:t>‹#›</a:t>
            </a:fld>
            <a:endParaRPr lang="en-US" dirty="0"/>
          </a:p>
        </p:txBody>
      </p:sp>
    </p:spTree>
    <p:extLst>
      <p:ext uri="{BB962C8B-B14F-4D97-AF65-F5344CB8AC3E}">
        <p14:creationId xmlns:p14="http://schemas.microsoft.com/office/powerpoint/2010/main" val="368483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3375" y="1316038"/>
            <a:ext cx="4048125" cy="639762"/>
          </a:xfrm>
          <a:prstGeom prst="rect">
            <a:avLst/>
          </a:prstGeo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33375" y="1955800"/>
            <a:ext cx="4048125" cy="3951288"/>
          </a:xfrm>
          <a:prstGeom prst="rect">
            <a:avLst/>
          </a:prstGeom>
        </p:spPr>
        <p:txBody>
          <a:bodyPr/>
          <a:lstStyle>
            <a:lvl1pPr>
              <a:defRPr sz="2600"/>
            </a:lvl1pPr>
            <a:lvl2pPr>
              <a:defRPr sz="2600"/>
            </a:lvl2pPr>
            <a:lvl3pPr>
              <a:defRPr sz="2600"/>
            </a:lvl3pPr>
            <a:lvl4pPr>
              <a:defRPr sz="2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724399" y="1317626"/>
            <a:ext cx="4048125" cy="639762"/>
          </a:xfrm>
          <a:prstGeom prst="rect">
            <a:avLst/>
          </a:prstGeo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399" y="1960563"/>
            <a:ext cx="4048126" cy="3951288"/>
          </a:xfrm>
          <a:prstGeom prst="rect">
            <a:avLst/>
          </a:prstGeom>
        </p:spPr>
        <p:txBody>
          <a:bodyPr/>
          <a:lstStyle>
            <a:lvl1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1pPr>
            <a:lvl2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2pPr>
            <a:lvl3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3pPr>
            <a:lvl4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1"/>
          <p:cNvSpPr>
            <a:spLocks noGrp="1"/>
          </p:cNvSpPr>
          <p:nvPr>
            <p:ph type="title"/>
          </p:nvPr>
        </p:nvSpPr>
        <p:spPr>
          <a:xfrm>
            <a:off x="333375" y="92075"/>
            <a:ext cx="7951788" cy="784225"/>
          </a:xfrm>
          <a:prstGeom prst="rect">
            <a:avLst/>
          </a:prstGeom>
        </p:spPr>
        <p:txBody>
          <a:bodyPr/>
          <a:lstStyle>
            <a:lvl1pPr>
              <a:defRPr b="1"/>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4640B233-2FDD-43A0-9C6C-98AD182C7CD5}" type="slidenum">
              <a:rPr lang="en-US"/>
              <a:pPr>
                <a:defRPr/>
              </a:pPr>
              <a:t>‹#›</a:t>
            </a:fld>
            <a:endParaRPr lang="en-US" dirty="0"/>
          </a:p>
        </p:txBody>
      </p:sp>
    </p:spTree>
    <p:extLst>
      <p:ext uri="{BB962C8B-B14F-4D97-AF65-F5344CB8AC3E}">
        <p14:creationId xmlns:p14="http://schemas.microsoft.com/office/powerpoint/2010/main" val="299736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B20FD14-DB63-4A85-9794-0B7E1348B19D}" type="slidenum">
              <a:rPr lang="en-US"/>
              <a:pPr>
                <a:defRPr/>
              </a:pPr>
              <a:t>‹#›</a:t>
            </a:fld>
            <a:endParaRPr lang="en-US" dirty="0"/>
          </a:p>
        </p:txBody>
      </p:sp>
    </p:spTree>
    <p:extLst>
      <p:ext uri="{BB962C8B-B14F-4D97-AF65-F5344CB8AC3E}">
        <p14:creationId xmlns:p14="http://schemas.microsoft.com/office/powerpoint/2010/main" val="114726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0475" y="1303338"/>
            <a:ext cx="4991100" cy="4918075"/>
          </a:xfrm>
          <a:prstGeom prst="rect">
            <a:avLst/>
          </a:prstGeom>
        </p:spPr>
        <p:txBody>
          <a:bodyPr/>
          <a:lstStyle>
            <a:lvl1pPr>
              <a:defRPr sz="2600"/>
            </a:lvl1pPr>
            <a:lvl2pPr>
              <a:defRPr sz="2600"/>
            </a:lvl2pPr>
            <a:lvl3pPr>
              <a:defRPr sz="2600"/>
            </a:lvl3pPr>
            <a:lvl4pPr>
              <a:defRPr sz="26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p:nvPr>
        </p:nvSpPr>
        <p:spPr>
          <a:xfrm>
            <a:off x="342900" y="2370138"/>
            <a:ext cx="3152775" cy="3756025"/>
          </a:xfrm>
          <a:prstGeom prst="rect">
            <a:avLst/>
          </a:prstGeom>
        </p:spPr>
        <p:txBody>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333476" y="30915"/>
            <a:ext cx="8083665" cy="751509"/>
          </a:xfrm>
          <a:prstGeom prst="rect">
            <a:avLst/>
          </a:prstGeom>
        </p:spPr>
        <p:txBody>
          <a:bodyPr anchor="b"/>
          <a:lstStyle>
            <a:lvl1pPr algn="l">
              <a:defRPr sz="3200" b="1"/>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42900" y="1303338"/>
            <a:ext cx="3152775" cy="939800"/>
          </a:xfrm>
        </p:spPr>
        <p:txBody>
          <a:bodyPr/>
          <a:lstStyle>
            <a:lvl1pPr marL="0" indent="0">
              <a:buNone/>
              <a:defRPr b="1"/>
            </a:lvl1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7FEC7C9E-AF7D-448C-A2F1-A05BF18AECDE}" type="slidenum">
              <a:rPr lang="en-US"/>
              <a:pPr>
                <a:defRPr/>
              </a:pPr>
              <a:t>‹#›</a:t>
            </a:fld>
            <a:endParaRPr lang="en-US" dirty="0"/>
          </a:p>
        </p:txBody>
      </p:sp>
    </p:spTree>
    <p:extLst>
      <p:ext uri="{BB962C8B-B14F-4D97-AF65-F5344CB8AC3E}">
        <p14:creationId xmlns:p14="http://schemas.microsoft.com/office/powerpoint/2010/main" val="299363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1132" y="56561"/>
            <a:ext cx="7954032" cy="810705"/>
          </a:xfrm>
          <a:prstGeom prst="rect">
            <a:avLst/>
          </a:prstGeom>
        </p:spPr>
        <p:txBody>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819151" y="1047750"/>
            <a:ext cx="7466012" cy="404177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687399" y="5757863"/>
            <a:ext cx="5759776" cy="528637"/>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1" name="Text Placeholder 20"/>
          <p:cNvSpPr>
            <a:spLocks noGrp="1"/>
          </p:cNvSpPr>
          <p:nvPr>
            <p:ph type="body" sz="quarter" idx="11"/>
          </p:nvPr>
        </p:nvSpPr>
        <p:spPr>
          <a:xfrm>
            <a:off x="1687399" y="5232400"/>
            <a:ext cx="5759776" cy="525463"/>
          </a:xfrm>
        </p:spPr>
        <p:txBody>
          <a:bodyPr/>
          <a:lstStyle>
            <a:lvl1pPr marL="0" indent="0">
              <a:buNone/>
              <a:defRPr b="1"/>
            </a:lvl1pPr>
          </a:lstStyle>
          <a:p>
            <a:pPr lvl="0"/>
            <a:r>
              <a:rPr lang="en-US" dirty="0" smtClean="0"/>
              <a:t>Click to edit Master text styles</a:t>
            </a: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4B2EDBE-2777-47C7-877B-5A160631D3D3}" type="slidenum">
              <a:rPr lang="en-US"/>
              <a:pPr>
                <a:defRPr/>
              </a:pPr>
              <a:t>‹#›</a:t>
            </a:fld>
            <a:endParaRPr lang="en-US" dirty="0"/>
          </a:p>
        </p:txBody>
      </p:sp>
    </p:spTree>
    <p:extLst>
      <p:ext uri="{BB962C8B-B14F-4D97-AF65-F5344CB8AC3E}">
        <p14:creationId xmlns:p14="http://schemas.microsoft.com/office/powerpoint/2010/main" val="1100486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jpeg"/><Relationship Id="rId5" Type="http://schemas.openxmlformats.org/officeDocument/2006/relationships/slideLayout" Target="../slideLayouts/slideLayout7.xml"/><Relationship Id="rId10" Type="http://schemas.openxmlformats.org/officeDocument/2006/relationships/image" Target="../media/image2.jpe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descr="ppt_cove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1763" y="325438"/>
            <a:ext cx="8880475"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0" r:id="rId1"/>
    <p:sldLayoutId id="214748460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22238" y="6423025"/>
            <a:ext cx="8918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2713" y="801688"/>
            <a:ext cx="89185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323850" y="112713"/>
            <a:ext cx="79613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Text Placeholder 2"/>
          <p:cNvSpPr>
            <a:spLocks noGrp="1"/>
          </p:cNvSpPr>
          <p:nvPr>
            <p:ph type="body" idx="1"/>
          </p:nvPr>
        </p:nvSpPr>
        <p:spPr bwMode="auto">
          <a:xfrm>
            <a:off x="323850" y="1331913"/>
            <a:ext cx="79613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First Level</a:t>
            </a:r>
          </a:p>
          <a:p>
            <a:pPr lvl="1"/>
            <a:r>
              <a:rPr lang="en-CA" smtClean="0"/>
              <a:t>Second level</a:t>
            </a:r>
          </a:p>
          <a:p>
            <a:pPr lvl="2"/>
            <a:r>
              <a:rPr lang="en-CA" smtClean="0"/>
              <a:t>Third level</a:t>
            </a:r>
          </a:p>
          <a:p>
            <a:pPr lvl="3"/>
            <a:r>
              <a:rPr lang="en-CA" smtClean="0"/>
              <a:t>Fourth level</a:t>
            </a:r>
          </a:p>
          <a:p>
            <a:pPr lvl="0"/>
            <a:endParaRPr lang="en-CA" smtClean="0"/>
          </a:p>
        </p:txBody>
      </p:sp>
      <p:sp>
        <p:nvSpPr>
          <p:cNvPr id="7" name="Slide Number Placeholder 5"/>
          <p:cNvSpPr>
            <a:spLocks noGrp="1"/>
          </p:cNvSpPr>
          <p:nvPr>
            <p:ph type="sldNum" sz="quarter" idx="4"/>
          </p:nvPr>
        </p:nvSpPr>
        <p:spPr>
          <a:xfrm>
            <a:off x="8285163" y="6440488"/>
            <a:ext cx="709612" cy="268287"/>
          </a:xfrm>
          <a:prstGeom prst="rect">
            <a:avLst/>
          </a:prstGeom>
        </p:spPr>
        <p:txBody>
          <a:bodyPr vert="horz" wrap="square" lIns="91440" tIns="45720" rIns="91440" bIns="45720" numCol="1" anchor="t" anchorCtr="0" compatLnSpc="1">
            <a:prstTxWarp prst="textNoShape">
              <a:avLst/>
            </a:prstTxWarp>
          </a:bodyPr>
          <a:lstStyle>
            <a:lvl1pPr algn="ctr">
              <a:defRPr sz="1200">
                <a:solidFill>
                  <a:srgbClr val="FFFFFF"/>
                </a:solidFill>
                <a:latin typeface="Calibri" pitchFamily="34" charset="0"/>
                <a:cs typeface="Calibri" pitchFamily="34" charset="0"/>
              </a:defRPr>
            </a:lvl1pPr>
          </a:lstStyle>
          <a:p>
            <a:pPr>
              <a:defRPr/>
            </a:pPr>
            <a:fld id="{A0288644-C873-4F73-896B-D9EE5DA03B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12"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kern="1200">
          <a:solidFill>
            <a:srgbClr val="717073"/>
          </a:solidFill>
          <a:latin typeface="Calibri" pitchFamily="34" charset="0"/>
          <a:ea typeface="+mj-ea"/>
          <a:cs typeface="Calibri" pitchFamily="34" charset="0"/>
        </a:defRPr>
      </a:lvl1pPr>
      <a:lvl2pPr algn="l" rtl="0" eaLnBrk="0" fontAlgn="base" hangingPunct="0">
        <a:spcBef>
          <a:spcPct val="0"/>
        </a:spcBef>
        <a:spcAft>
          <a:spcPct val="0"/>
        </a:spcAft>
        <a:defRPr sz="3200" b="1">
          <a:solidFill>
            <a:srgbClr val="717073"/>
          </a:solidFill>
          <a:latin typeface="Calibri" pitchFamily="34" charset="0"/>
          <a:cs typeface="Calibri" pitchFamily="34" charset="0"/>
        </a:defRPr>
      </a:lvl2pPr>
      <a:lvl3pPr algn="l" rtl="0" eaLnBrk="0" fontAlgn="base" hangingPunct="0">
        <a:spcBef>
          <a:spcPct val="0"/>
        </a:spcBef>
        <a:spcAft>
          <a:spcPct val="0"/>
        </a:spcAft>
        <a:defRPr sz="3200" b="1">
          <a:solidFill>
            <a:srgbClr val="717073"/>
          </a:solidFill>
          <a:latin typeface="Calibri" pitchFamily="34" charset="0"/>
          <a:cs typeface="Calibri" pitchFamily="34" charset="0"/>
        </a:defRPr>
      </a:lvl3pPr>
      <a:lvl4pPr algn="l" rtl="0" eaLnBrk="0" fontAlgn="base" hangingPunct="0">
        <a:spcBef>
          <a:spcPct val="0"/>
        </a:spcBef>
        <a:spcAft>
          <a:spcPct val="0"/>
        </a:spcAft>
        <a:defRPr sz="3200" b="1">
          <a:solidFill>
            <a:srgbClr val="717073"/>
          </a:solidFill>
          <a:latin typeface="Calibri" pitchFamily="34" charset="0"/>
          <a:cs typeface="Calibri" pitchFamily="34" charset="0"/>
        </a:defRPr>
      </a:lvl4pPr>
      <a:lvl5pPr algn="l" rtl="0" eaLnBrk="0" fontAlgn="base" hangingPunct="0">
        <a:spcBef>
          <a:spcPct val="0"/>
        </a:spcBef>
        <a:spcAft>
          <a:spcPct val="0"/>
        </a:spcAft>
        <a:defRPr sz="3200" b="1">
          <a:solidFill>
            <a:srgbClr val="717073"/>
          </a:solidFill>
          <a:latin typeface="Calibri" pitchFamily="34" charset="0"/>
          <a:cs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1pPr>
      <a:lvl2pPr marL="742950" indent="-28575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2pPr>
      <a:lvl3pPr marL="1143000" indent="-22860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3pPr>
      <a:lvl4pPr marL="1600200" indent="-22860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5" descr="ppt_cove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1763" y="325438"/>
            <a:ext cx="8880475"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704850" y="2079625"/>
            <a:ext cx="7381875" cy="7330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MUM’S THE WORD: </a:t>
            </a:r>
            <a:endParaRPr lang="en-CA" dirty="0" smtClean="0"/>
          </a:p>
        </p:txBody>
      </p:sp>
      <p:sp>
        <p:nvSpPr>
          <p:cNvPr id="8195" name="Subtitle 2"/>
          <p:cNvSpPr>
            <a:spLocks noGrp="1"/>
          </p:cNvSpPr>
          <p:nvPr>
            <p:ph type="subTitle" idx="1"/>
          </p:nvPr>
        </p:nvSpPr>
        <p:spPr bwMode="auto">
          <a:xfrm>
            <a:off x="704850" y="3171463"/>
            <a:ext cx="7362825" cy="129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CA" dirty="0" smtClean="0"/>
              <a:t>A Strata </a:t>
            </a:r>
            <a:r>
              <a:rPr lang="en-CA" dirty="0" smtClean="0"/>
              <a:t>Corporation’s obligations </a:t>
            </a:r>
            <a:r>
              <a:rPr lang="en-CA" dirty="0" smtClean="0"/>
              <a:t/>
            </a:r>
            <a:br>
              <a:rPr lang="en-CA" dirty="0" smtClean="0"/>
            </a:br>
            <a:r>
              <a:rPr lang="en-CA" dirty="0" smtClean="0"/>
              <a:t>under </a:t>
            </a:r>
            <a:r>
              <a:rPr lang="en-CA" dirty="0" smtClean="0"/>
              <a:t>the </a:t>
            </a:r>
            <a:r>
              <a:rPr lang="en-CA" i="1" dirty="0" smtClean="0"/>
              <a:t>Personal </a:t>
            </a:r>
            <a:r>
              <a:rPr lang="en-CA" i="1" dirty="0" smtClean="0"/>
              <a:t>Information Protection Act</a:t>
            </a:r>
            <a:endParaRPr lang="en-CA" dirty="0" smtClean="0"/>
          </a:p>
        </p:txBody>
      </p:sp>
      <p:sp>
        <p:nvSpPr>
          <p:cNvPr id="8196" name="Text Placeholder 3"/>
          <p:cNvSpPr>
            <a:spLocks noGrp="1"/>
          </p:cNvSpPr>
          <p:nvPr>
            <p:ph type="body" sz="quarter" idx="10"/>
          </p:nvPr>
        </p:nvSpPr>
        <p:spPr bwMode="auto">
          <a:xfrm>
            <a:off x="704850" y="5651500"/>
            <a:ext cx="7362825"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February 24, </a:t>
            </a:r>
            <a:r>
              <a:rPr lang="en-CA" dirty="0" smtClean="0"/>
              <a:t>2016</a:t>
            </a:r>
          </a:p>
        </p:txBody>
      </p:sp>
      <p:sp>
        <p:nvSpPr>
          <p:cNvPr id="8197" name="Text Placeholder 4"/>
          <p:cNvSpPr>
            <a:spLocks noGrp="1"/>
          </p:cNvSpPr>
          <p:nvPr>
            <p:ph type="body" sz="quarter" idx="11"/>
          </p:nvPr>
        </p:nvSpPr>
        <p:spPr bwMode="auto">
          <a:xfrm>
            <a:off x="704850" y="5945188"/>
            <a:ext cx="73628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Presented by: Veronica P. Franco</a:t>
            </a:r>
          </a:p>
        </p:txBody>
      </p:sp>
      <p:sp>
        <p:nvSpPr>
          <p:cNvPr id="8198" name="Text Placeholder 5"/>
          <p:cNvSpPr>
            <a:spLocks noGrp="1"/>
          </p:cNvSpPr>
          <p:nvPr>
            <p:ph type="body" sz="quarter" idx="12"/>
          </p:nvPr>
        </p:nvSpPr>
        <p:spPr bwMode="auto">
          <a:xfrm>
            <a:off x="704850" y="6213475"/>
            <a:ext cx="7362825" cy="309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err="1" smtClean="0"/>
              <a:t>Buildex</a:t>
            </a:r>
            <a:r>
              <a:rPr lang="en-CA" dirty="0" smtClean="0"/>
              <a:t> 2016 – PAMA Sessions</a:t>
            </a:r>
            <a:endParaRPr lang="en-CA" dirty="0" smtClean="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Exemptions from Consent </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r>
              <a:rPr lang="en-US" sz="2400" dirty="0" smtClean="0"/>
              <a:t>Section 12 of PIPA sets out the circumstances a strata corporation may collect personal information without any consent. No consent is required to collect personal information if:</a:t>
            </a:r>
          </a:p>
          <a:p>
            <a:r>
              <a:rPr lang="en-US" sz="2400" b="1" dirty="0" smtClean="0"/>
              <a:t>the collection is required or authorized by law</a:t>
            </a:r>
            <a:r>
              <a:rPr lang="en-US" sz="2400" dirty="0"/>
              <a:t>;</a:t>
            </a:r>
            <a:r>
              <a:rPr lang="en-US" sz="2400" dirty="0" smtClean="0"/>
              <a:t> </a:t>
            </a:r>
          </a:p>
          <a:p>
            <a:r>
              <a:rPr lang="en-US" sz="2400" dirty="0"/>
              <a:t>i</a:t>
            </a:r>
            <a:r>
              <a:rPr lang="en-US" sz="2400" dirty="0" smtClean="0"/>
              <a:t>t is necessary to collect a debt of the strata corporation;</a:t>
            </a:r>
          </a:p>
          <a:p>
            <a:r>
              <a:rPr lang="en-US" sz="2400" dirty="0" smtClean="0"/>
              <a:t>it is reasonable to expect that the collection with the consent of the individual would compromise the availability or accuracy of the personal information  and the collection is reasonable for an investigation or proceeding;</a:t>
            </a:r>
          </a:p>
          <a:p>
            <a:r>
              <a:rPr lang="en-US" sz="2400" dirty="0" smtClean="0"/>
              <a:t>the collection </a:t>
            </a:r>
            <a:r>
              <a:rPr lang="en-US" sz="2400" dirty="0"/>
              <a:t>is clearly in the interests of the individual and consent cannot be obtained in a timely </a:t>
            </a:r>
            <a:r>
              <a:rPr lang="en-US" sz="2400" dirty="0" smtClean="0"/>
              <a:t>manner;</a:t>
            </a:r>
          </a:p>
          <a:p>
            <a:r>
              <a:rPr lang="en-US" sz="2400" dirty="0" smtClean="0"/>
              <a:t>It is available from a public source.</a:t>
            </a:r>
            <a:endParaRPr lang="en-US" sz="2400" dirty="0" smtClean="0"/>
          </a:p>
          <a:p>
            <a:pPr marL="0" indent="0">
              <a:buNone/>
            </a:pPr>
            <a:endParaRPr lang="en-US" sz="2400"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10</a:t>
            </a:fld>
            <a:endParaRPr lang="en-US" dirty="0"/>
          </a:p>
        </p:txBody>
      </p:sp>
    </p:spTree>
    <p:extLst>
      <p:ext uri="{BB962C8B-B14F-4D97-AF65-F5344CB8AC3E}">
        <p14:creationId xmlns:p14="http://schemas.microsoft.com/office/powerpoint/2010/main" val="22173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Use and Disclosure </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endParaRPr lang="en-US" sz="2400" dirty="0" smtClean="0"/>
          </a:p>
          <a:p>
            <a:pPr marL="0" indent="0">
              <a:buNone/>
            </a:pPr>
            <a:r>
              <a:rPr lang="en-US" sz="2400" dirty="0" smtClean="0"/>
              <a:t>Personal information that has been collected with consent must only be used and disclosed for the original purpose it was collected. It can only be used for another purpose if new consent is obtained for the other purpose.</a:t>
            </a:r>
          </a:p>
          <a:p>
            <a:pPr marL="0" indent="0">
              <a:buNone/>
            </a:pPr>
            <a:r>
              <a:rPr lang="en-US" sz="2400" dirty="0" smtClean="0"/>
              <a:t>Like collection, PIPA sets out exemptions for using and disclosing personal information without consent. They are the same exemptions as for collection. They are set out in sections 15 and 18 of PIPA.</a:t>
            </a:r>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11</a:t>
            </a:fld>
            <a:endParaRPr lang="en-US" dirty="0"/>
          </a:p>
        </p:txBody>
      </p:sp>
    </p:spTree>
    <p:extLst>
      <p:ext uri="{BB962C8B-B14F-4D97-AF65-F5344CB8AC3E}">
        <p14:creationId xmlns:p14="http://schemas.microsoft.com/office/powerpoint/2010/main" val="2949774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Examples of Collection without Consent</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r>
              <a:rPr lang="en-US" sz="2400" b="1" dirty="0" smtClean="0"/>
              <a:t>The collection is clearly in the interests of the individual and consent cannot be obtained in a timely manner:</a:t>
            </a:r>
          </a:p>
          <a:p>
            <a:pPr marL="0" indent="0">
              <a:buNone/>
            </a:pPr>
            <a:endParaRPr lang="en-US" sz="2400" b="1" dirty="0"/>
          </a:p>
          <a:p>
            <a:pPr marL="0" indent="0">
              <a:buNone/>
            </a:pPr>
            <a:r>
              <a:rPr lang="en-US" sz="2400" dirty="0" smtClean="0"/>
              <a:t>While owner is on vacation, there is a leak from that unit. The </a:t>
            </a:r>
            <a:r>
              <a:rPr lang="en-US" sz="2400" dirty="0" err="1" smtClean="0"/>
              <a:t>neighbour</a:t>
            </a:r>
            <a:r>
              <a:rPr lang="en-US" sz="2400" dirty="0" smtClean="0"/>
              <a:t> is a good friend and has the key to check on the unit. In that emergency, the strata corporation may be collecting personal information about how to contact the owner (overseas </a:t>
            </a:r>
            <a:r>
              <a:rPr lang="en-US" sz="2400" dirty="0" err="1" smtClean="0"/>
              <a:t>tel</a:t>
            </a:r>
            <a:r>
              <a:rPr lang="en-US" sz="2400" dirty="0" smtClean="0"/>
              <a:t> # or email address) to deal with the emergency.</a:t>
            </a:r>
          </a:p>
          <a:p>
            <a:pPr marL="0" indent="0">
              <a:buNone/>
            </a:pPr>
            <a:endParaRPr lang="en-US" sz="2400"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12</a:t>
            </a:fld>
            <a:endParaRPr lang="en-US" dirty="0"/>
          </a:p>
        </p:txBody>
      </p:sp>
    </p:spTree>
    <p:extLst>
      <p:ext uri="{BB962C8B-B14F-4D97-AF65-F5344CB8AC3E}">
        <p14:creationId xmlns:p14="http://schemas.microsoft.com/office/powerpoint/2010/main" val="241749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Examples of Collection without Consent</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r>
              <a:rPr lang="en-US" sz="2400" b="1" dirty="0" smtClean="0"/>
              <a:t>It is reasonable to expect that collection with the consent of the individual would compromise the availability or the accuracy of the personal information, and the collection is reasonable for an investigation or a proceeding.</a:t>
            </a:r>
          </a:p>
          <a:p>
            <a:pPr marL="0" indent="0">
              <a:buNone/>
            </a:pPr>
            <a:endParaRPr lang="en-US" sz="2400" b="1" dirty="0"/>
          </a:p>
          <a:p>
            <a:pPr marL="0" indent="0">
              <a:buNone/>
            </a:pPr>
            <a:r>
              <a:rPr lang="en-US" sz="2400" dirty="0" smtClean="0"/>
              <a:t>Bylaw infraction procedures under section 135 of the SPA are included in the definition of proceedings. To find out if an owner’s child is living in an over 19 complex, the strata council may collect relevant information from </a:t>
            </a:r>
            <a:r>
              <a:rPr lang="en-US" sz="2400" dirty="0" err="1" smtClean="0"/>
              <a:t>neighbours</a:t>
            </a:r>
            <a:r>
              <a:rPr lang="en-US" sz="2400" dirty="0" smtClean="0"/>
              <a:t> without the consent of the owner. This collection is only permitted if </a:t>
            </a:r>
            <a:r>
              <a:rPr lang="en-US" sz="2400" b="1" dirty="0" smtClean="0"/>
              <a:t>obtaining consent would compromise the availability or accuracy of the information necessary to determine whether a bylaw has been contravened.</a:t>
            </a:r>
            <a:endParaRPr lang="en-US" sz="2400"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13</a:t>
            </a:fld>
            <a:endParaRPr lang="en-US" dirty="0"/>
          </a:p>
        </p:txBody>
      </p:sp>
    </p:spTree>
    <p:extLst>
      <p:ext uri="{BB962C8B-B14F-4D97-AF65-F5344CB8AC3E}">
        <p14:creationId xmlns:p14="http://schemas.microsoft.com/office/powerpoint/2010/main" val="197089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Examples of Collection without Consent</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r>
              <a:rPr lang="en-US" sz="2400" b="1" dirty="0" smtClean="0"/>
              <a:t>The Personal Information is </a:t>
            </a:r>
            <a:r>
              <a:rPr lang="en-US" sz="2400" b="1" dirty="0"/>
              <a:t>necessary to collect a debt of the strata </a:t>
            </a:r>
            <a:r>
              <a:rPr lang="en-US" sz="2400" b="1" dirty="0" smtClean="0"/>
              <a:t>corporation</a:t>
            </a:r>
            <a:endParaRPr lang="en-US" sz="2400" dirty="0" smtClean="0"/>
          </a:p>
          <a:p>
            <a:pPr marL="0" indent="0">
              <a:buNone/>
            </a:pPr>
            <a:r>
              <a:rPr lang="en-US" sz="2400" dirty="0" smtClean="0"/>
              <a:t>Generally, implied or express consent is obtained. However, the use or disclosure of personal information is not always with consent. For example, when you issue a demand letter for payment of arrears of strata fees and send a copy to them mortgagee.</a:t>
            </a:r>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14</a:t>
            </a:fld>
            <a:endParaRPr lang="en-US" dirty="0"/>
          </a:p>
        </p:txBody>
      </p:sp>
    </p:spTree>
    <p:extLst>
      <p:ext uri="{BB962C8B-B14F-4D97-AF65-F5344CB8AC3E}">
        <p14:creationId xmlns:p14="http://schemas.microsoft.com/office/powerpoint/2010/main" val="203209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Examples of Collection without Consent</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r>
              <a:rPr lang="en-US" sz="2400" b="1" dirty="0" smtClean="0"/>
              <a:t>The Personal Information is available from a public source</a:t>
            </a:r>
            <a:endParaRPr lang="en-US" sz="2400" dirty="0" smtClean="0"/>
          </a:p>
          <a:p>
            <a:endParaRPr lang="en-US" sz="2400" dirty="0" smtClean="0"/>
          </a:p>
          <a:p>
            <a:r>
              <a:rPr lang="en-US" sz="2400" dirty="0" smtClean="0"/>
              <a:t>The address of an owner listed in BC Assessment Records;</a:t>
            </a:r>
          </a:p>
          <a:p>
            <a:r>
              <a:rPr lang="en-US" sz="2400" dirty="0" smtClean="0"/>
              <a:t>The strata lot numbers, unit entitlement and voting rights;</a:t>
            </a:r>
          </a:p>
          <a:p>
            <a:r>
              <a:rPr lang="en-US" sz="2400" dirty="0" smtClean="0"/>
              <a:t>Telephone number available in the phone book.</a:t>
            </a:r>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15</a:t>
            </a:fld>
            <a:endParaRPr lang="en-US" dirty="0"/>
          </a:p>
        </p:txBody>
      </p:sp>
    </p:spTree>
    <p:extLst>
      <p:ext uri="{BB962C8B-B14F-4D97-AF65-F5344CB8AC3E}">
        <p14:creationId xmlns:p14="http://schemas.microsoft.com/office/powerpoint/2010/main" val="3214277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Collect, Use and Disclose – Required by law</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r>
              <a:rPr lang="en-US" sz="2400" dirty="0" smtClean="0"/>
              <a:t>Sections 35 &amp; 36 – Records to be kept and disclosed upon request</a:t>
            </a:r>
          </a:p>
          <a:p>
            <a:r>
              <a:rPr lang="en-US" sz="2400" dirty="0" smtClean="0"/>
              <a:t>Minutes of council and general meetings;</a:t>
            </a:r>
          </a:p>
          <a:p>
            <a:r>
              <a:rPr lang="en-US" sz="2400" dirty="0" smtClean="0"/>
              <a:t>List of council members;</a:t>
            </a:r>
          </a:p>
          <a:p>
            <a:r>
              <a:rPr lang="en-US" sz="2400" dirty="0" smtClean="0"/>
              <a:t>List of owners’ names, address of strata lot, address outside of the strata plan, if different, &amp; parking stall number;</a:t>
            </a:r>
          </a:p>
          <a:p>
            <a:r>
              <a:rPr lang="en-US" sz="2400" dirty="0" smtClean="0"/>
              <a:t>List of tenants;</a:t>
            </a:r>
          </a:p>
          <a:p>
            <a:r>
              <a:rPr lang="en-US" sz="2400" dirty="0" smtClean="0"/>
              <a:t>List of names and addresses of mortgagees who are individuals and have filed a Request for Notification;</a:t>
            </a:r>
          </a:p>
          <a:p>
            <a:r>
              <a:rPr lang="en-US" sz="2400" dirty="0" smtClean="0"/>
              <a:t>Assignment s of voting or other rights by landlords to tenants;</a:t>
            </a:r>
          </a:p>
          <a:p>
            <a:r>
              <a:rPr lang="en-US" sz="2400" dirty="0" smtClean="0"/>
              <a:t>Books of account showing money received and spent and the reason for the receipt or expenditure</a:t>
            </a:r>
            <a:endParaRPr lang="en-US" sz="2400"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16</a:t>
            </a:fld>
            <a:endParaRPr lang="en-US" dirty="0"/>
          </a:p>
        </p:txBody>
      </p:sp>
    </p:spTree>
    <p:extLst>
      <p:ext uri="{BB962C8B-B14F-4D97-AF65-F5344CB8AC3E}">
        <p14:creationId xmlns:p14="http://schemas.microsoft.com/office/powerpoint/2010/main" val="854953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Collect, Use and Disclose without consent</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r>
              <a:rPr lang="en-US" sz="2400" dirty="0" smtClean="0"/>
              <a:t>Sections 35 &amp; 36 – Records to be kept and disclosed upon request</a:t>
            </a:r>
          </a:p>
          <a:p>
            <a:pPr marL="0" indent="0">
              <a:buNone/>
            </a:pPr>
            <a:endParaRPr lang="en-US" sz="2400" dirty="0" smtClean="0"/>
          </a:p>
          <a:p>
            <a:r>
              <a:rPr lang="en-US" sz="2400" dirty="0" smtClean="0"/>
              <a:t>Books of account showing money received and spent and the reason for the receipt or expenditure</a:t>
            </a:r>
          </a:p>
          <a:p>
            <a:r>
              <a:rPr lang="en-US" sz="2400" dirty="0" smtClean="0"/>
              <a:t>Waivers and consents under sections 41, 44 or 45;</a:t>
            </a:r>
          </a:p>
          <a:p>
            <a:r>
              <a:rPr lang="en-US" sz="2400" dirty="0" smtClean="0"/>
              <a:t>Form B – Information Certificates issued;</a:t>
            </a:r>
            <a:endParaRPr lang="en-US" sz="2400" dirty="0" smtClean="0"/>
          </a:p>
          <a:p>
            <a:r>
              <a:rPr lang="en-US" sz="2400" dirty="0" smtClean="0"/>
              <a:t>Correspondent sent or received by the strata corporation and council;</a:t>
            </a:r>
            <a:endParaRPr lang="en-US" sz="2400"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17</a:t>
            </a:fld>
            <a:endParaRPr lang="en-US" dirty="0"/>
          </a:p>
        </p:txBody>
      </p:sp>
    </p:spTree>
    <p:extLst>
      <p:ext uri="{BB962C8B-B14F-4D97-AF65-F5344CB8AC3E}">
        <p14:creationId xmlns:p14="http://schemas.microsoft.com/office/powerpoint/2010/main" val="3794508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Collect, Use and Disclose without consent</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r>
              <a:rPr lang="en-US" sz="2400" dirty="0" smtClean="0"/>
              <a:t>Sections 115 and 116:</a:t>
            </a:r>
          </a:p>
          <a:p>
            <a:pPr marL="0" indent="0">
              <a:buNone/>
            </a:pPr>
            <a:endParaRPr lang="en-US" sz="2400" dirty="0" smtClean="0"/>
          </a:p>
          <a:p>
            <a:r>
              <a:rPr lang="en-US" sz="2400" dirty="0" smtClean="0"/>
              <a:t>Form F: Certificate of Payment; and</a:t>
            </a:r>
          </a:p>
          <a:p>
            <a:r>
              <a:rPr lang="en-US" sz="2400" dirty="0" smtClean="0"/>
              <a:t>Form G: Certificate of Lien.</a:t>
            </a:r>
          </a:p>
          <a:p>
            <a:endParaRPr lang="en-US" sz="2400"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18</a:t>
            </a:fld>
            <a:endParaRPr lang="en-US" dirty="0"/>
          </a:p>
        </p:txBody>
      </p:sp>
    </p:spTree>
    <p:extLst>
      <p:ext uri="{BB962C8B-B14F-4D97-AF65-F5344CB8AC3E}">
        <p14:creationId xmlns:p14="http://schemas.microsoft.com/office/powerpoint/2010/main" val="64727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Changes to PIPA Guidelines</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r>
              <a:rPr lang="en-US" sz="2400" dirty="0" smtClean="0"/>
              <a:t>Complaint letters = correspondence sent or received by the strata corporation and council, which is required by law.</a:t>
            </a:r>
          </a:p>
          <a:p>
            <a:pPr marL="0" indent="0">
              <a:buNone/>
            </a:pPr>
            <a:endParaRPr lang="en-US" sz="2400" dirty="0"/>
          </a:p>
          <a:p>
            <a:pPr marL="0" indent="0">
              <a:buNone/>
            </a:pPr>
            <a:r>
              <a:rPr lang="en-US" sz="2400" dirty="0" smtClean="0"/>
              <a:t>Therefore, complaint letters do not require any consent under PIPA before they are collected, used or disclosed. </a:t>
            </a:r>
          </a:p>
          <a:p>
            <a:pPr marL="0" indent="0">
              <a:buNone/>
            </a:pPr>
            <a:endParaRPr lang="en-US" sz="2400" dirty="0"/>
          </a:p>
          <a:p>
            <a:pPr marL="0" indent="0">
              <a:buNone/>
            </a:pPr>
            <a:r>
              <a:rPr lang="en-US" sz="2400" dirty="0" smtClean="0"/>
              <a:t>Sections 35 and 36 requires a strata corporation to disclose to any owner, “assigned tenant”, or a person authorized in writing by the owner upon request. </a:t>
            </a:r>
          </a:p>
          <a:p>
            <a:endParaRPr lang="en-US" sz="2400"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19</a:t>
            </a:fld>
            <a:endParaRPr lang="en-US" dirty="0"/>
          </a:p>
        </p:txBody>
      </p:sp>
    </p:spTree>
    <p:extLst>
      <p:ext uri="{BB962C8B-B14F-4D97-AF65-F5344CB8AC3E}">
        <p14:creationId xmlns:p14="http://schemas.microsoft.com/office/powerpoint/2010/main" val="78589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lvl="1"/>
            <a:r>
              <a:rPr lang="en-CA" altLang="en-US" sz="2400" dirty="0" smtClean="0"/>
              <a:t>In </a:t>
            </a:r>
            <a:r>
              <a:rPr lang="en-CA" altLang="en-US" sz="2400" dirty="0"/>
              <a:t>July 2009, </a:t>
            </a:r>
            <a:r>
              <a:rPr lang="en-CA" altLang="en-US" sz="2400" dirty="0" smtClean="0"/>
              <a:t>Office of the Information and Privacy Commissioner (“OIPC”) </a:t>
            </a:r>
            <a:r>
              <a:rPr lang="en-CA" altLang="en-US" sz="2400" dirty="0"/>
              <a:t>released guidelines to assist with </a:t>
            </a:r>
            <a:r>
              <a:rPr lang="en-CA" altLang="en-US" sz="2400" dirty="0" smtClean="0"/>
              <a:t>the </a:t>
            </a:r>
            <a:r>
              <a:rPr lang="en-CA" altLang="en-US" sz="2400" dirty="0"/>
              <a:t>disclosure obligations of </a:t>
            </a:r>
            <a:r>
              <a:rPr lang="en-CA" altLang="en-US" sz="2400" dirty="0" smtClean="0"/>
              <a:t>a strata corporation and strata managers under the </a:t>
            </a:r>
            <a:r>
              <a:rPr lang="en-CA" altLang="en-US" sz="2400" i="1" dirty="0" smtClean="0"/>
              <a:t>Personal Information Protection Act</a:t>
            </a:r>
            <a:r>
              <a:rPr lang="en-CA" altLang="en-US" sz="2400" dirty="0" smtClean="0"/>
              <a:t> (“PIPA”)</a:t>
            </a:r>
            <a:r>
              <a:rPr lang="en-US" sz="2400" dirty="0" smtClean="0"/>
              <a:t>.</a:t>
            </a:r>
            <a:endParaRPr lang="en-US" sz="2400" dirty="0"/>
          </a:p>
          <a:p>
            <a:pPr lvl="1"/>
            <a:r>
              <a:rPr lang="en-US" sz="2400" dirty="0" smtClean="0"/>
              <a:t>On June 22, 2015, the OIPC released an updated version of its “Privacy Guidelines for Strata Corporations and Strata Agents” - </a:t>
            </a:r>
            <a:r>
              <a:rPr lang="en-CA" sz="2400" dirty="0">
                <a:ea typeface="ＭＳ Ｐゴシック" pitchFamily="-103" charset="-128"/>
              </a:rPr>
              <a:t>www.oipc.bc.ca/guidance-documents/1455</a:t>
            </a:r>
            <a:endParaRPr lang="en-US" sz="2400" dirty="0">
              <a:ea typeface="ＭＳ Ｐゴシック" pitchFamily="-103" charset="-128"/>
            </a:endParaRPr>
          </a:p>
          <a:p>
            <a:pPr lvl="1"/>
            <a:r>
              <a:rPr lang="en-US" sz="2400" dirty="0" smtClean="0"/>
              <a:t>On the same date, the OIPC published “PIPA and Strata Corporations: Frequently Asked Questions”.</a:t>
            </a:r>
            <a:endParaRPr lang="en-US" sz="2400" dirty="0" smtClean="0"/>
          </a:p>
          <a:p>
            <a:pPr marL="457200" lvl="1" indent="0">
              <a:buNone/>
            </a:pPr>
            <a:endParaRPr lang="en-US" sz="24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a:t>
            </a:fld>
            <a:endParaRPr lang="en-US" dirty="0"/>
          </a:p>
        </p:txBody>
      </p:sp>
    </p:spTree>
    <p:extLst>
      <p:ext uri="{BB962C8B-B14F-4D97-AF65-F5344CB8AC3E}">
        <p14:creationId xmlns:p14="http://schemas.microsoft.com/office/powerpoint/2010/main" val="972938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Changes to PIPA Guidelines</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r>
              <a:rPr lang="en-US" sz="2400" dirty="0" smtClean="0"/>
              <a:t>Complaint letters = correspondence sent or received by the strata corporation and council, which is required by law.</a:t>
            </a:r>
          </a:p>
          <a:p>
            <a:pPr marL="0" indent="0">
              <a:buNone/>
            </a:pPr>
            <a:endParaRPr lang="en-US" sz="2400" dirty="0"/>
          </a:p>
          <a:p>
            <a:pPr marL="0" indent="0">
              <a:buNone/>
            </a:pPr>
            <a:r>
              <a:rPr lang="en-US" sz="2400" dirty="0" smtClean="0"/>
              <a:t>Therefore, complaint letters do not require any consent under PIPA before they are collected, used or disclosed. </a:t>
            </a:r>
          </a:p>
          <a:p>
            <a:pPr marL="0" indent="0">
              <a:buNone/>
            </a:pPr>
            <a:endParaRPr lang="en-US" sz="2400" dirty="0"/>
          </a:p>
          <a:p>
            <a:pPr marL="0" indent="0">
              <a:buNone/>
            </a:pPr>
            <a:r>
              <a:rPr lang="en-US" sz="2400" dirty="0" smtClean="0"/>
              <a:t>Sections 35 and 36 requires a strata corporation to disclose to any owner, “assigned tenant”, or a person authorized in writing by the owner upon request. </a:t>
            </a:r>
          </a:p>
          <a:p>
            <a:endParaRPr lang="en-US" sz="2400"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20</a:t>
            </a:fld>
            <a:endParaRPr lang="en-US" dirty="0"/>
          </a:p>
        </p:txBody>
      </p:sp>
    </p:spTree>
    <p:extLst>
      <p:ext uri="{BB962C8B-B14F-4D97-AF65-F5344CB8AC3E}">
        <p14:creationId xmlns:p14="http://schemas.microsoft.com/office/powerpoint/2010/main" val="2067589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Changes to PIPA Guidelines</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r>
              <a:rPr lang="en-US" sz="2400" dirty="0" smtClean="0"/>
              <a:t>Complaint letters = correspondence sent or received by the strata corporation and council, which is required by law.</a:t>
            </a:r>
          </a:p>
          <a:p>
            <a:pPr marL="0" indent="0">
              <a:buNone/>
            </a:pPr>
            <a:endParaRPr lang="en-US" sz="2400" dirty="0"/>
          </a:p>
          <a:p>
            <a:pPr marL="0" indent="0">
              <a:buNone/>
            </a:pPr>
            <a:r>
              <a:rPr lang="en-US" sz="2400" dirty="0" smtClean="0"/>
              <a:t>Therefore, complaint letters do not require any consent under PIPA before they are collected, used or disclosed. </a:t>
            </a:r>
          </a:p>
          <a:p>
            <a:pPr marL="0" indent="0">
              <a:buNone/>
            </a:pPr>
            <a:endParaRPr lang="en-US" sz="2400" dirty="0"/>
          </a:p>
          <a:p>
            <a:pPr marL="0" indent="0">
              <a:buNone/>
            </a:pPr>
            <a:r>
              <a:rPr lang="en-US" sz="2400" dirty="0" smtClean="0"/>
              <a:t>Sections 35 and 36 requires a strata corporation to disclose to any owner, “assigned tenant”, or a person authorized in writing by the owner upon request. </a:t>
            </a:r>
          </a:p>
          <a:p>
            <a:endParaRPr lang="en-US" sz="2400"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21</a:t>
            </a:fld>
            <a:endParaRPr lang="en-US" dirty="0"/>
          </a:p>
        </p:txBody>
      </p:sp>
    </p:spTree>
    <p:extLst>
      <p:ext uri="{BB962C8B-B14F-4D97-AF65-F5344CB8AC3E}">
        <p14:creationId xmlns:p14="http://schemas.microsoft.com/office/powerpoint/2010/main" val="206758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Dealing with bylaw complaint letters</a:t>
            </a:r>
            <a:endParaRPr lang="en-US" dirty="0"/>
          </a:p>
        </p:txBody>
      </p:sp>
      <p:sp>
        <p:nvSpPr>
          <p:cNvPr id="3" name="Content Placeholder 2"/>
          <p:cNvSpPr>
            <a:spLocks noGrp="1"/>
          </p:cNvSpPr>
          <p:nvPr>
            <p:ph idx="1"/>
          </p:nvPr>
        </p:nvSpPr>
        <p:spPr/>
        <p:txBody>
          <a:bodyPr/>
          <a:lstStyle/>
          <a:p>
            <a:endParaRPr lang="en-CA" dirty="0" smtClean="0"/>
          </a:p>
          <a:p>
            <a:r>
              <a:rPr lang="en-CA" dirty="0" smtClean="0"/>
              <a:t>Let </a:t>
            </a:r>
            <a:r>
              <a:rPr lang="en-CA" dirty="0" smtClean="0"/>
              <a:t>owners know through minutes that they must be disclosed upon request;</a:t>
            </a:r>
          </a:p>
          <a:p>
            <a:r>
              <a:rPr lang="en-CA" dirty="0"/>
              <a:t>Verbal complaints or other ways to make complaints </a:t>
            </a:r>
            <a:r>
              <a:rPr lang="en-CA" dirty="0" smtClean="0"/>
              <a:t>anonymously;</a:t>
            </a:r>
            <a:endParaRPr lang="en-US" dirty="0"/>
          </a:p>
          <a:p>
            <a:r>
              <a:rPr lang="en-CA" dirty="0" smtClean="0"/>
              <a:t>Consider when </a:t>
            </a:r>
            <a:r>
              <a:rPr lang="en-CA" dirty="0" smtClean="0"/>
              <a:t>it might be appropriate to </a:t>
            </a:r>
            <a:r>
              <a:rPr lang="en-CA" dirty="0" smtClean="0"/>
              <a:t>withhold disclosure.</a:t>
            </a:r>
            <a:endParaRPr lang="en-CA" dirty="0" smtClean="0"/>
          </a:p>
        </p:txBody>
      </p:sp>
      <p:sp>
        <p:nvSpPr>
          <p:cNvPr id="4" name="Slide Number Placeholder 3"/>
          <p:cNvSpPr>
            <a:spLocks noGrp="1"/>
          </p:cNvSpPr>
          <p:nvPr>
            <p:ph type="sldNum" sz="quarter" idx="11"/>
          </p:nvPr>
        </p:nvSpPr>
        <p:spPr/>
        <p:txBody>
          <a:bodyPr/>
          <a:lstStyle/>
          <a:p>
            <a:pPr>
              <a:defRPr/>
            </a:pPr>
            <a:fld id="{0914268F-03A3-445D-84F4-A8E35F50CEEB}" type="slidenum">
              <a:rPr lang="en-US" smtClean="0"/>
              <a:pPr>
                <a:defRPr/>
              </a:pPr>
              <a:t>22</a:t>
            </a:fld>
            <a:endParaRPr lang="en-US" sz="1400">
              <a:solidFill>
                <a:schemeClr val="tx1"/>
              </a:solidFill>
            </a:endParaRPr>
          </a:p>
        </p:txBody>
      </p:sp>
    </p:spTree>
    <p:extLst>
      <p:ext uri="{BB962C8B-B14F-4D97-AF65-F5344CB8AC3E}">
        <p14:creationId xmlns:p14="http://schemas.microsoft.com/office/powerpoint/2010/main" val="3052009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000" dirty="0" smtClean="0"/>
              <a:t>Bylaw complaint letters - </a:t>
            </a:r>
            <a:r>
              <a:rPr lang="en-CA" sz="3000" dirty="0" smtClean="0"/>
              <a:t>Withholding Disclosure</a:t>
            </a:r>
            <a:endParaRPr lang="en-US" sz="3000" dirty="0"/>
          </a:p>
        </p:txBody>
      </p:sp>
      <p:sp>
        <p:nvSpPr>
          <p:cNvPr id="3" name="Content Placeholder 2"/>
          <p:cNvSpPr>
            <a:spLocks noGrp="1"/>
          </p:cNvSpPr>
          <p:nvPr>
            <p:ph idx="1"/>
          </p:nvPr>
        </p:nvSpPr>
        <p:spPr/>
        <p:txBody>
          <a:bodyPr/>
          <a:lstStyle/>
          <a:p>
            <a:pPr marL="0" indent="0">
              <a:buNone/>
            </a:pPr>
            <a:r>
              <a:rPr lang="en-CA" dirty="0" smtClean="0"/>
              <a:t>Section 23(1) of PIPA: requires disclosure of all personal information under the strata corporation’s </a:t>
            </a:r>
            <a:r>
              <a:rPr lang="en-CA" dirty="0" smtClean="0"/>
              <a:t>control, including the way the personal information is used and to whom the personal information has been disclosed.</a:t>
            </a:r>
          </a:p>
          <a:p>
            <a:pPr marL="0" indent="0">
              <a:buNone/>
            </a:pPr>
            <a:endParaRPr lang="en-CA" dirty="0"/>
          </a:p>
          <a:p>
            <a:pPr marL="0" indent="0">
              <a:buNone/>
            </a:pPr>
            <a:r>
              <a:rPr lang="en-CA" dirty="0" smtClean="0"/>
              <a:t>Section 23(2) of PIPA provides that disclosure is not required if the information was collected or disclosed without consent for the purposes of an investigation and the investigation and associated proceedings and appeals have not been completed.</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0914268F-03A3-445D-84F4-A8E35F50CEEB}" type="slidenum">
              <a:rPr lang="en-US" smtClean="0"/>
              <a:pPr>
                <a:defRPr/>
              </a:pPr>
              <a:t>23</a:t>
            </a:fld>
            <a:endParaRPr lang="en-US" sz="1400">
              <a:solidFill>
                <a:schemeClr val="tx1"/>
              </a:solidFill>
            </a:endParaRPr>
          </a:p>
        </p:txBody>
      </p:sp>
    </p:spTree>
    <p:extLst>
      <p:ext uri="{BB962C8B-B14F-4D97-AF65-F5344CB8AC3E}">
        <p14:creationId xmlns:p14="http://schemas.microsoft.com/office/powerpoint/2010/main" val="372021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000" dirty="0"/>
              <a:t>Bylaw complaint letters - Withholding Disclosure</a:t>
            </a:r>
            <a:endParaRPr lang="en-US" sz="3000" dirty="0"/>
          </a:p>
        </p:txBody>
      </p:sp>
      <p:sp>
        <p:nvSpPr>
          <p:cNvPr id="3" name="Content Placeholder 2"/>
          <p:cNvSpPr>
            <a:spLocks noGrp="1"/>
          </p:cNvSpPr>
          <p:nvPr>
            <p:ph idx="1"/>
          </p:nvPr>
        </p:nvSpPr>
        <p:spPr/>
        <p:txBody>
          <a:bodyPr/>
          <a:lstStyle/>
          <a:p>
            <a:pPr marL="0" indent="0">
              <a:buNone/>
            </a:pPr>
            <a:r>
              <a:rPr lang="en-US" dirty="0" smtClean="0"/>
              <a:t>A strata corporation can withhold a bylaw complaint letter:</a:t>
            </a:r>
          </a:p>
          <a:p>
            <a:r>
              <a:rPr lang="en-US" dirty="0" smtClean="0"/>
              <a:t>Until the section 135 proceedings are completed;</a:t>
            </a:r>
          </a:p>
          <a:p>
            <a:r>
              <a:rPr lang="en-US" dirty="0" smtClean="0"/>
              <a:t>If it is reasonable to expect that the disclosure with consent would compromise an investigation or proceeding and the disclosure is reasonable for purposes related to an investigation or proceeding.</a:t>
            </a:r>
          </a:p>
          <a:p>
            <a:pPr marL="0" indent="0">
              <a:buNone/>
            </a:pPr>
            <a:endParaRPr lang="en-US" dirty="0" smtClean="0"/>
          </a:p>
          <a:p>
            <a:pPr marL="0" indent="0">
              <a:buNone/>
            </a:pPr>
            <a:r>
              <a:rPr lang="en-US" dirty="0" smtClean="0"/>
              <a:t>Is there a chance of retaliation or would it silence the complainant?</a:t>
            </a: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0914268F-03A3-445D-84F4-A8E35F50CEEB}" type="slidenum">
              <a:rPr lang="en-US" smtClean="0"/>
              <a:pPr>
                <a:defRPr/>
              </a:pPr>
              <a:t>24</a:t>
            </a:fld>
            <a:endParaRPr lang="en-US" sz="1400">
              <a:solidFill>
                <a:schemeClr val="tx1"/>
              </a:solidFill>
            </a:endParaRPr>
          </a:p>
        </p:txBody>
      </p:sp>
    </p:spTree>
    <p:extLst>
      <p:ext uri="{BB962C8B-B14F-4D97-AF65-F5344CB8AC3E}">
        <p14:creationId xmlns:p14="http://schemas.microsoft.com/office/powerpoint/2010/main" val="23960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000" dirty="0" smtClean="0"/>
              <a:t>Other correspondence</a:t>
            </a:r>
            <a:endParaRPr lang="en-US" sz="3000" dirty="0"/>
          </a:p>
        </p:txBody>
      </p:sp>
      <p:sp>
        <p:nvSpPr>
          <p:cNvPr id="3" name="Content Placeholder 2"/>
          <p:cNvSpPr>
            <a:spLocks noGrp="1"/>
          </p:cNvSpPr>
          <p:nvPr>
            <p:ph idx="1"/>
          </p:nvPr>
        </p:nvSpPr>
        <p:spPr/>
        <p:txBody>
          <a:bodyPr/>
          <a:lstStyle/>
          <a:p>
            <a:pPr marL="0" indent="0">
              <a:buNone/>
            </a:pPr>
            <a:r>
              <a:rPr lang="en-US" dirty="0" smtClean="0"/>
              <a:t>Hardship applications and bylaw exemption requests sent by email or letter = correspondence and must be disclosed.</a:t>
            </a:r>
          </a:p>
          <a:p>
            <a:pPr marL="0" indent="0">
              <a:buNone/>
            </a:pPr>
            <a:endParaRPr lang="en-US" dirty="0"/>
          </a:p>
          <a:p>
            <a:pPr marL="0" indent="0">
              <a:buNone/>
            </a:pPr>
            <a:r>
              <a:rPr lang="en-US" dirty="0" smtClean="0"/>
              <a:t>Consider standard bylaw 17(4), which provides that no observers should be present during portions of council meeting dealing with rental hardship exemptions and other matters that would interfere unreasonably with an individual’s privacy</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0914268F-03A3-445D-84F4-A8E35F50CEEB}" type="slidenum">
              <a:rPr lang="en-US" smtClean="0"/>
              <a:pPr>
                <a:defRPr/>
              </a:pPr>
              <a:t>25</a:t>
            </a:fld>
            <a:endParaRPr lang="en-US" sz="1400">
              <a:solidFill>
                <a:schemeClr val="tx1"/>
              </a:solidFill>
            </a:endParaRPr>
          </a:p>
        </p:txBody>
      </p:sp>
    </p:spTree>
    <p:extLst>
      <p:ext uri="{BB962C8B-B14F-4D97-AF65-F5344CB8AC3E}">
        <p14:creationId xmlns:p14="http://schemas.microsoft.com/office/powerpoint/2010/main" val="864312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000" dirty="0" smtClean="0"/>
              <a:t>Other correspondence</a:t>
            </a:r>
            <a:endParaRPr lang="en-US" sz="3000" dirty="0"/>
          </a:p>
        </p:txBody>
      </p:sp>
      <p:sp>
        <p:nvSpPr>
          <p:cNvPr id="3" name="Content Placeholder 2"/>
          <p:cNvSpPr>
            <a:spLocks noGrp="1"/>
          </p:cNvSpPr>
          <p:nvPr>
            <p:ph idx="1"/>
          </p:nvPr>
        </p:nvSpPr>
        <p:spPr/>
        <p:txBody>
          <a:bodyPr/>
          <a:lstStyle/>
          <a:p>
            <a:pPr marL="0" indent="0">
              <a:buNone/>
            </a:pPr>
            <a:r>
              <a:rPr lang="en-US" dirty="0" smtClean="0"/>
              <a:t>PIPA requires the strata corporation to keep any documents it has relied upon in making a decision for one year (i.e. financial documents in a hardship application)</a:t>
            </a:r>
          </a:p>
          <a:p>
            <a:pPr marL="0" indent="0">
              <a:buNone/>
            </a:pPr>
            <a:endParaRPr lang="en-US" dirty="0"/>
          </a:p>
          <a:p>
            <a:pPr marL="0" indent="0">
              <a:buNone/>
            </a:pPr>
            <a:r>
              <a:rPr lang="en-US" dirty="0" smtClean="0"/>
              <a:t>Would the disclosure of medical information in a bylaw exemption request be a </a:t>
            </a:r>
            <a:r>
              <a:rPr lang="en-US" i="1" dirty="0" smtClean="0"/>
              <a:t>Human Rights Code </a:t>
            </a:r>
            <a:r>
              <a:rPr lang="en-US" dirty="0" smtClean="0"/>
              <a:t>violation or an aggravating factor?</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0914268F-03A3-445D-84F4-A8E35F50CEEB}" type="slidenum">
              <a:rPr lang="en-US" smtClean="0"/>
              <a:pPr>
                <a:defRPr/>
              </a:pPr>
              <a:t>26</a:t>
            </a:fld>
            <a:endParaRPr lang="en-US" sz="1400">
              <a:solidFill>
                <a:schemeClr val="tx1"/>
              </a:solidFill>
            </a:endParaRPr>
          </a:p>
        </p:txBody>
      </p:sp>
    </p:spTree>
    <p:extLst>
      <p:ext uri="{BB962C8B-B14F-4D97-AF65-F5344CB8AC3E}">
        <p14:creationId xmlns:p14="http://schemas.microsoft.com/office/powerpoint/2010/main" val="3516592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000" dirty="0" smtClean="0"/>
              <a:t>Other correspondence</a:t>
            </a:r>
            <a:endParaRPr lang="en-US" sz="3000" dirty="0"/>
          </a:p>
        </p:txBody>
      </p:sp>
      <p:sp>
        <p:nvSpPr>
          <p:cNvPr id="3" name="Content Placeholder 2"/>
          <p:cNvSpPr>
            <a:spLocks noGrp="1"/>
          </p:cNvSpPr>
          <p:nvPr>
            <p:ph idx="1"/>
          </p:nvPr>
        </p:nvSpPr>
        <p:spPr/>
        <p:txBody>
          <a:bodyPr/>
          <a:lstStyle/>
          <a:p>
            <a:pPr marL="0" indent="0">
              <a:buNone/>
            </a:pPr>
            <a:r>
              <a:rPr lang="en-US" dirty="0" smtClean="0"/>
              <a:t>What is considered correspondence?</a:t>
            </a:r>
          </a:p>
          <a:p>
            <a:r>
              <a:rPr lang="en-US" dirty="0" smtClean="0"/>
              <a:t>Letters;</a:t>
            </a:r>
          </a:p>
          <a:p>
            <a:r>
              <a:rPr lang="en-US" dirty="0" smtClean="0"/>
              <a:t>emails;</a:t>
            </a:r>
          </a:p>
          <a:p>
            <a:r>
              <a:rPr lang="en-US" dirty="0" smtClean="0"/>
              <a:t>Memoranda and notes?</a:t>
            </a:r>
          </a:p>
          <a:p>
            <a:r>
              <a:rPr lang="en-US" dirty="0" smtClean="0"/>
              <a:t>Texts?</a:t>
            </a:r>
          </a:p>
          <a:p>
            <a:r>
              <a:rPr lang="en-US" dirty="0" smtClean="0"/>
              <a:t>Instant messaging?</a:t>
            </a: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0914268F-03A3-445D-84F4-A8E35F50CEEB}" type="slidenum">
              <a:rPr lang="en-US" smtClean="0"/>
              <a:pPr>
                <a:defRPr/>
              </a:pPr>
              <a:t>27</a:t>
            </a:fld>
            <a:endParaRPr lang="en-US" sz="1400">
              <a:solidFill>
                <a:schemeClr val="tx1"/>
              </a:solidFill>
            </a:endParaRPr>
          </a:p>
        </p:txBody>
      </p:sp>
    </p:spTree>
    <p:extLst>
      <p:ext uri="{BB962C8B-B14F-4D97-AF65-F5344CB8AC3E}">
        <p14:creationId xmlns:p14="http://schemas.microsoft.com/office/powerpoint/2010/main" val="3759833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000" dirty="0" smtClean="0"/>
              <a:t>Correspondence not captured under s. 35</a:t>
            </a:r>
            <a:endParaRPr lang="en-US" sz="3000" dirty="0"/>
          </a:p>
        </p:txBody>
      </p:sp>
      <p:sp>
        <p:nvSpPr>
          <p:cNvPr id="3" name="Content Placeholder 2"/>
          <p:cNvSpPr>
            <a:spLocks noGrp="1"/>
          </p:cNvSpPr>
          <p:nvPr>
            <p:ph idx="1"/>
          </p:nvPr>
        </p:nvSpPr>
        <p:spPr/>
        <p:txBody>
          <a:bodyPr/>
          <a:lstStyle/>
          <a:p>
            <a:pPr marL="0" indent="0">
              <a:buNone/>
            </a:pPr>
            <a:r>
              <a:rPr lang="en-US" dirty="0" smtClean="0"/>
              <a:t>Section 35 – correspondence sent and received by the strata corporation and council</a:t>
            </a:r>
          </a:p>
          <a:p>
            <a:pPr marL="0" indent="0">
              <a:buNone/>
            </a:pPr>
            <a:r>
              <a:rPr lang="en-US" dirty="0" smtClean="0"/>
              <a:t>What does that include?</a:t>
            </a:r>
          </a:p>
          <a:p>
            <a:pPr marL="400050" lvl="1" indent="0">
              <a:buNone/>
            </a:pPr>
            <a:r>
              <a:rPr lang="en-US" dirty="0" smtClean="0"/>
              <a:t>“correspondence by an officer that is authorized by council to be sent on behalf of the council or by an officer who has been delegated by council the power to deal with the matter”</a:t>
            </a:r>
          </a:p>
          <a:p>
            <a:pPr marL="0" indent="0">
              <a:buNone/>
            </a:pPr>
            <a:endParaRPr lang="en-US" dirty="0"/>
          </a:p>
          <a:p>
            <a:pPr marL="0" indent="0">
              <a:buNone/>
            </a:pPr>
            <a:r>
              <a:rPr lang="en-US" dirty="0" smtClean="0"/>
              <a:t>Internal discussions are not included – PIPA, including requirement to redact applies!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0914268F-03A3-445D-84F4-A8E35F50CEEB}" type="slidenum">
              <a:rPr lang="en-US" smtClean="0"/>
              <a:pPr>
                <a:defRPr/>
              </a:pPr>
              <a:t>28</a:t>
            </a:fld>
            <a:endParaRPr lang="en-US" sz="1400">
              <a:solidFill>
                <a:schemeClr val="tx1"/>
              </a:solidFill>
            </a:endParaRPr>
          </a:p>
        </p:txBody>
      </p:sp>
    </p:spTree>
    <p:extLst>
      <p:ext uri="{BB962C8B-B14F-4D97-AF65-F5344CB8AC3E}">
        <p14:creationId xmlns:p14="http://schemas.microsoft.com/office/powerpoint/2010/main" val="3927250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000" dirty="0" smtClean="0"/>
              <a:t>Other documents</a:t>
            </a:r>
            <a:endParaRPr lang="en-US" sz="3000"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Ballots;</a:t>
            </a:r>
          </a:p>
          <a:p>
            <a:r>
              <a:rPr lang="en-US" dirty="0" smtClean="0"/>
              <a:t>General Meeting sign in sheets;</a:t>
            </a:r>
          </a:p>
          <a:p>
            <a:r>
              <a:rPr lang="en-US" dirty="0" smtClean="0"/>
              <a:t>Notices posted or taken down from bulletin boards;</a:t>
            </a:r>
          </a:p>
          <a:p>
            <a:r>
              <a:rPr lang="en-US" dirty="0" smtClean="0"/>
              <a:t>Proxies.</a:t>
            </a:r>
          </a:p>
          <a:p>
            <a:pPr marL="0" indent="0">
              <a:buNone/>
            </a:pPr>
            <a:endParaRPr lang="en-US" dirty="0" smtClean="0"/>
          </a:p>
          <a:p>
            <a:pPr marL="0" indent="0">
              <a:buNone/>
            </a:pPr>
            <a:r>
              <a:rPr lang="en-US" dirty="0" smtClean="0"/>
              <a:t>PIPA applies – disclosure with consent only and redaction may be necessary.</a:t>
            </a:r>
            <a:endParaRPr lang="en-US" dirty="0"/>
          </a:p>
        </p:txBody>
      </p:sp>
      <p:sp>
        <p:nvSpPr>
          <p:cNvPr id="4" name="Slide Number Placeholder 3"/>
          <p:cNvSpPr>
            <a:spLocks noGrp="1"/>
          </p:cNvSpPr>
          <p:nvPr>
            <p:ph type="sldNum" sz="quarter" idx="11"/>
          </p:nvPr>
        </p:nvSpPr>
        <p:spPr/>
        <p:txBody>
          <a:bodyPr/>
          <a:lstStyle/>
          <a:p>
            <a:pPr>
              <a:defRPr/>
            </a:pPr>
            <a:fld id="{0914268F-03A3-445D-84F4-A8E35F50CEEB}" type="slidenum">
              <a:rPr lang="en-US" smtClean="0"/>
              <a:pPr>
                <a:defRPr/>
              </a:pPr>
              <a:t>29</a:t>
            </a:fld>
            <a:endParaRPr lang="en-US" sz="1400">
              <a:solidFill>
                <a:schemeClr val="tx1"/>
              </a:solidFill>
            </a:endParaRPr>
          </a:p>
        </p:txBody>
      </p:sp>
    </p:spTree>
    <p:extLst>
      <p:ext uri="{BB962C8B-B14F-4D97-AF65-F5344CB8AC3E}">
        <p14:creationId xmlns:p14="http://schemas.microsoft.com/office/powerpoint/2010/main" val="3927250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Understanding the Objectives of PIPA</a:t>
            </a:r>
            <a:endParaRPr lang="en-US" i="1"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endParaRPr lang="en-US" sz="2400" dirty="0" smtClean="0"/>
          </a:p>
          <a:p>
            <a:pPr marL="0" indent="0">
              <a:buNone/>
            </a:pPr>
            <a:r>
              <a:rPr lang="en-US" sz="2400" dirty="0" smtClean="0"/>
              <a:t>“…govern </a:t>
            </a:r>
            <a:r>
              <a:rPr lang="en-US" sz="2400" dirty="0"/>
              <a:t>the collection, use and disclosure of personal information by organizations in a manner that recognizes both the right of individuals to protect their personal information and the need of organizations to collect, use or disclose personal information for purposes that a reasonable person would consider appropriate in the </a:t>
            </a:r>
            <a:r>
              <a:rPr lang="en-US" sz="2400" dirty="0" smtClean="0"/>
              <a:t>circumstances”</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a:t>
            </a:fld>
            <a:endParaRPr lang="en-US" dirty="0"/>
          </a:p>
        </p:txBody>
      </p:sp>
    </p:spTree>
    <p:extLst>
      <p:ext uri="{BB962C8B-B14F-4D97-AF65-F5344CB8AC3E}">
        <p14:creationId xmlns:p14="http://schemas.microsoft.com/office/powerpoint/2010/main" val="637066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ea typeface="ＭＳ Ｐゴシック" pitchFamily="-103" charset="-128"/>
              </a:rPr>
              <a:t>Guidelines for Minute </a:t>
            </a:r>
            <a:r>
              <a:rPr lang="en-US" dirty="0" smtClean="0">
                <a:ea typeface="ＭＳ Ｐゴシック" pitchFamily="-103" charset="-128"/>
              </a:rPr>
              <a:t>Taking and PIPA</a:t>
            </a:r>
            <a:endParaRPr lang="en-US" dirty="0" smtClean="0">
              <a:ea typeface="ＭＳ Ｐゴシック" pitchFamily="-103" charset="-128"/>
            </a:endParaRPr>
          </a:p>
        </p:txBody>
      </p:sp>
      <p:sp>
        <p:nvSpPr>
          <p:cNvPr id="25603" name="Content Placeholder 2"/>
          <p:cNvSpPr>
            <a:spLocks noGrp="1"/>
          </p:cNvSpPr>
          <p:nvPr>
            <p:ph idx="1"/>
          </p:nvPr>
        </p:nvSpPr>
        <p:spPr/>
        <p:txBody>
          <a:bodyPr/>
          <a:lstStyle/>
          <a:p>
            <a:r>
              <a:rPr lang="en-US" sz="2400" dirty="0" smtClean="0">
                <a:ea typeface="ＭＳ Ｐゴシック" pitchFamily="-103" charset="-128"/>
              </a:rPr>
              <a:t>AGM/SGM/strata council</a:t>
            </a:r>
          </a:p>
          <a:p>
            <a:pPr>
              <a:buFontTx/>
              <a:buChar char="•"/>
            </a:pPr>
            <a:r>
              <a:rPr lang="en-US" sz="2400" dirty="0" smtClean="0">
                <a:ea typeface="ＭＳ Ｐゴシック" pitchFamily="-103" charset="-128"/>
              </a:rPr>
              <a:t>names, strata lot numbers and/or unit numbers are okay – whatever the practice, stick to it;</a:t>
            </a:r>
          </a:p>
          <a:p>
            <a:pPr>
              <a:buFontTx/>
              <a:buChar char="•"/>
            </a:pPr>
            <a:r>
              <a:rPr lang="en-US" sz="2400" dirty="0" smtClean="0">
                <a:ea typeface="ＭＳ Ｐゴシック" pitchFamily="-103" charset="-128"/>
              </a:rPr>
              <a:t>Decisions </a:t>
            </a:r>
            <a:r>
              <a:rPr lang="en-US" sz="2400" dirty="0" smtClean="0">
                <a:ea typeface="ＭＳ Ｐゴシック" pitchFamily="-103" charset="-128"/>
              </a:rPr>
              <a:t>made/result of all votes must be recorded;</a:t>
            </a:r>
          </a:p>
          <a:p>
            <a:pPr>
              <a:buFontTx/>
              <a:buChar char="•"/>
            </a:pPr>
            <a:r>
              <a:rPr lang="en-US" sz="2400" dirty="0" smtClean="0">
                <a:ea typeface="ＭＳ Ｐゴシック" pitchFamily="-103" charset="-128"/>
              </a:rPr>
              <a:t>exact discussions need not and probably shouldn’t be included;</a:t>
            </a:r>
          </a:p>
          <a:p>
            <a:pPr>
              <a:buFontTx/>
              <a:buChar char="•"/>
            </a:pPr>
            <a:r>
              <a:rPr lang="en-US" sz="2400" dirty="0" smtClean="0">
                <a:ea typeface="ＭＳ Ｐゴシック" pitchFamily="-103" charset="-128"/>
              </a:rPr>
              <a:t>no commentary;</a:t>
            </a:r>
          </a:p>
          <a:p>
            <a:pPr>
              <a:buFontTx/>
              <a:buChar char="•"/>
            </a:pPr>
            <a:r>
              <a:rPr lang="en-CA" sz="2400" dirty="0" smtClean="0">
                <a:ea typeface="ＭＳ Ｐゴシック" pitchFamily="-103" charset="-128"/>
              </a:rPr>
              <a:t>names </a:t>
            </a:r>
            <a:r>
              <a:rPr lang="en-CA" sz="2400" dirty="0" smtClean="0">
                <a:ea typeface="ＭＳ Ｐゴシック" pitchFamily="-103" charset="-128"/>
              </a:rPr>
              <a:t>of guests.</a:t>
            </a:r>
            <a:endParaRPr lang="en-US" sz="2400" dirty="0" smtClean="0">
              <a:ea typeface="ＭＳ Ｐゴシック" pitchFamily="-103" charset="-128"/>
            </a:endParaRPr>
          </a:p>
          <a:p>
            <a:endParaRPr lang="en-US" dirty="0" smtClean="0">
              <a:ea typeface="ＭＳ Ｐゴシック" pitchFamily="-103" charset="-128"/>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pitchFamily="-103" charset="-128"/>
              </a:defRPr>
            </a:lvl1pPr>
            <a:lvl2pPr marL="37931725" indent="-37474525">
              <a:defRPr sz="1700">
                <a:solidFill>
                  <a:schemeClr val="bg1"/>
                </a:solidFill>
                <a:latin typeface="Arial" charset="0"/>
                <a:ea typeface="ＭＳ Ｐゴシック" pitchFamily="-103" charset="-128"/>
              </a:defRPr>
            </a:lvl2pPr>
            <a:lvl3pPr>
              <a:defRPr sz="1700">
                <a:solidFill>
                  <a:schemeClr val="bg1"/>
                </a:solidFill>
                <a:latin typeface="Arial" charset="0"/>
                <a:ea typeface="ＭＳ Ｐゴシック" pitchFamily="-103" charset="-128"/>
              </a:defRPr>
            </a:lvl3pPr>
            <a:lvl4pPr>
              <a:defRPr sz="1700">
                <a:solidFill>
                  <a:schemeClr val="bg1"/>
                </a:solidFill>
                <a:latin typeface="Arial" charset="0"/>
                <a:ea typeface="ＭＳ Ｐゴシック" pitchFamily="-103" charset="-128"/>
              </a:defRPr>
            </a:lvl4pPr>
            <a:lvl5pPr>
              <a:defRPr sz="1700">
                <a:solidFill>
                  <a:schemeClr val="bg1"/>
                </a:solidFill>
                <a:latin typeface="Arial" charset="0"/>
                <a:ea typeface="ＭＳ Ｐゴシック" pitchFamily="-103" charset="-128"/>
              </a:defRPr>
            </a:lvl5pPr>
            <a:lvl6pPr marL="457200" eaLnBrk="0" fontAlgn="base" hangingPunct="0">
              <a:spcBef>
                <a:spcPct val="0"/>
              </a:spcBef>
              <a:spcAft>
                <a:spcPct val="0"/>
              </a:spcAft>
              <a:defRPr sz="1700">
                <a:solidFill>
                  <a:schemeClr val="bg1"/>
                </a:solidFill>
                <a:latin typeface="Arial" charset="0"/>
                <a:ea typeface="ＭＳ Ｐゴシック" pitchFamily="-103" charset="-128"/>
              </a:defRPr>
            </a:lvl6pPr>
            <a:lvl7pPr marL="914400" eaLnBrk="0" fontAlgn="base" hangingPunct="0">
              <a:spcBef>
                <a:spcPct val="0"/>
              </a:spcBef>
              <a:spcAft>
                <a:spcPct val="0"/>
              </a:spcAft>
              <a:defRPr sz="1700">
                <a:solidFill>
                  <a:schemeClr val="bg1"/>
                </a:solidFill>
                <a:latin typeface="Arial" charset="0"/>
                <a:ea typeface="ＭＳ Ｐゴシック" pitchFamily="-103" charset="-128"/>
              </a:defRPr>
            </a:lvl7pPr>
            <a:lvl8pPr marL="1371600" eaLnBrk="0" fontAlgn="base" hangingPunct="0">
              <a:spcBef>
                <a:spcPct val="0"/>
              </a:spcBef>
              <a:spcAft>
                <a:spcPct val="0"/>
              </a:spcAft>
              <a:defRPr sz="1700">
                <a:solidFill>
                  <a:schemeClr val="bg1"/>
                </a:solidFill>
                <a:latin typeface="Arial" charset="0"/>
                <a:ea typeface="ＭＳ Ｐゴシック" pitchFamily="-103" charset="-128"/>
              </a:defRPr>
            </a:lvl8pPr>
            <a:lvl9pPr marL="1828800" eaLnBrk="0" fontAlgn="base" hangingPunct="0">
              <a:spcBef>
                <a:spcPct val="0"/>
              </a:spcBef>
              <a:spcAft>
                <a:spcPct val="0"/>
              </a:spcAft>
              <a:defRPr sz="1700">
                <a:solidFill>
                  <a:schemeClr val="bg1"/>
                </a:solidFill>
                <a:latin typeface="Arial" charset="0"/>
                <a:ea typeface="ＭＳ Ｐゴシック" pitchFamily="-103" charset="-128"/>
              </a:defRPr>
            </a:lvl9pPr>
          </a:lstStyle>
          <a:p>
            <a:fld id="{61B195A8-25C5-4556-A92B-9B0C669B299F}" type="slidenum">
              <a:rPr lang="en-US" sz="1800"/>
              <a:pPr/>
              <a:t>30</a:t>
            </a:fld>
            <a:endParaRPr lang="en-US" sz="1400">
              <a:solidFill>
                <a:schemeClr val="tx1"/>
              </a:solidFill>
            </a:endParaRPr>
          </a:p>
        </p:txBody>
      </p:sp>
    </p:spTree>
    <p:extLst>
      <p:ext uri="{BB962C8B-B14F-4D97-AF65-F5344CB8AC3E}">
        <p14:creationId xmlns:p14="http://schemas.microsoft.com/office/powerpoint/2010/main" val="120015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ea typeface="ＭＳ Ｐゴシック" pitchFamily="-103" charset="-128"/>
              </a:rPr>
              <a:t>Guidelines for Minute Taking</a:t>
            </a:r>
          </a:p>
        </p:txBody>
      </p:sp>
      <p:sp>
        <p:nvSpPr>
          <p:cNvPr id="3" name="Content Placeholder 2"/>
          <p:cNvSpPr>
            <a:spLocks noGrp="1"/>
          </p:cNvSpPr>
          <p:nvPr>
            <p:ph idx="1"/>
          </p:nvPr>
        </p:nvSpPr>
        <p:spPr/>
        <p:txBody>
          <a:bodyPr/>
          <a:lstStyle/>
          <a:p>
            <a:pPr marL="0" indent="0">
              <a:buNone/>
            </a:pPr>
            <a:r>
              <a:rPr lang="en-US" sz="2200" dirty="0" smtClean="0">
                <a:ea typeface="ＭＳ Ｐゴシック" pitchFamily="-103" charset="-128"/>
              </a:rPr>
              <a:t>In Camera Portions of a Council Meeting </a:t>
            </a:r>
            <a:r>
              <a:rPr lang="en-US" sz="2200" dirty="0" smtClean="0">
                <a:ea typeface="ＭＳ Ｐゴシック" pitchFamily="-103" charset="-128"/>
              </a:rPr>
              <a:t>are part of the council meeting and </a:t>
            </a:r>
            <a:r>
              <a:rPr lang="en-US" sz="2200" dirty="0" smtClean="0">
                <a:ea typeface="ＭＳ Ｐゴシック" pitchFamily="-103" charset="-128"/>
              </a:rPr>
              <a:t>should </a:t>
            </a:r>
            <a:r>
              <a:rPr lang="en-US" sz="2200" dirty="0" smtClean="0">
                <a:ea typeface="ＭＳ Ｐゴシック" pitchFamily="-103" charset="-128"/>
              </a:rPr>
              <a:t>be </a:t>
            </a:r>
            <a:r>
              <a:rPr lang="en-US" sz="2200" dirty="0" err="1" smtClean="0">
                <a:ea typeface="ＭＳ Ｐゴシック" pitchFamily="-103" charset="-128"/>
              </a:rPr>
              <a:t>minuted</a:t>
            </a:r>
            <a:r>
              <a:rPr lang="en-US" sz="2200" dirty="0" smtClean="0">
                <a:ea typeface="ＭＳ Ｐゴシック" pitchFamily="-103" charset="-128"/>
              </a:rPr>
              <a:t>. In camera simply means observers are not allowed:</a:t>
            </a:r>
            <a:endParaRPr lang="en-US" sz="2200" dirty="0" smtClean="0">
              <a:ea typeface="ＭＳ Ｐゴシック" pitchFamily="-103" charset="-128"/>
            </a:endParaRPr>
          </a:p>
          <a:p>
            <a:pPr>
              <a:buFontTx/>
              <a:buChar char="•"/>
            </a:pPr>
            <a:r>
              <a:rPr lang="en-US" sz="2200" dirty="0" smtClean="0">
                <a:ea typeface="ＭＳ Ｐゴシック" pitchFamily="-103" charset="-128"/>
              </a:rPr>
              <a:t>Bylaw or rule hearings;</a:t>
            </a:r>
          </a:p>
          <a:p>
            <a:pPr>
              <a:buFontTx/>
              <a:buChar char="•"/>
            </a:pPr>
            <a:r>
              <a:rPr lang="en-US" sz="2200" dirty="0" smtClean="0">
                <a:ea typeface="ＭＳ Ｐゴシック" pitchFamily="-103" charset="-128"/>
              </a:rPr>
              <a:t>Fine hearings;</a:t>
            </a:r>
          </a:p>
          <a:p>
            <a:pPr>
              <a:buFontTx/>
              <a:buChar char="•"/>
            </a:pPr>
            <a:r>
              <a:rPr lang="en-US" sz="2200" dirty="0" smtClean="0">
                <a:ea typeface="ＭＳ Ｐゴシック" pitchFamily="-103" charset="-128"/>
              </a:rPr>
              <a:t>Discussions regarding legal action against an owner;</a:t>
            </a:r>
          </a:p>
          <a:p>
            <a:pPr>
              <a:buFontTx/>
              <a:buChar char="•"/>
            </a:pPr>
            <a:r>
              <a:rPr lang="en-US" sz="2200" dirty="0" smtClean="0">
                <a:ea typeface="ＭＳ Ｐゴシック" pitchFamily="-103" charset="-128"/>
              </a:rPr>
              <a:t>Liability of owner for remedial work in relation to work order;</a:t>
            </a:r>
          </a:p>
          <a:p>
            <a:pPr>
              <a:buFontTx/>
              <a:buChar char="•"/>
            </a:pPr>
            <a:r>
              <a:rPr lang="en-US" sz="2200" dirty="0" smtClean="0">
                <a:ea typeface="ＭＳ Ｐゴシック" pitchFamily="-103" charset="-128"/>
              </a:rPr>
              <a:t>Amount owing by owner for outstanding strata fees.</a:t>
            </a:r>
          </a:p>
          <a:p>
            <a:pPr marL="0" indent="0">
              <a:buNone/>
            </a:pPr>
            <a:endParaRPr lang="en-US" sz="2200" dirty="0" smtClean="0">
              <a:ea typeface="ＭＳ Ｐゴシック" pitchFamily="-103" charset="-128"/>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pitchFamily="-103" charset="-128"/>
              </a:defRPr>
            </a:lvl1pPr>
            <a:lvl2pPr marL="37931725" indent="-37474525">
              <a:defRPr sz="1700">
                <a:solidFill>
                  <a:schemeClr val="bg1"/>
                </a:solidFill>
                <a:latin typeface="Arial" charset="0"/>
                <a:ea typeface="ＭＳ Ｐゴシック" pitchFamily="-103" charset="-128"/>
              </a:defRPr>
            </a:lvl2pPr>
            <a:lvl3pPr>
              <a:defRPr sz="1700">
                <a:solidFill>
                  <a:schemeClr val="bg1"/>
                </a:solidFill>
                <a:latin typeface="Arial" charset="0"/>
                <a:ea typeface="ＭＳ Ｐゴシック" pitchFamily="-103" charset="-128"/>
              </a:defRPr>
            </a:lvl3pPr>
            <a:lvl4pPr>
              <a:defRPr sz="1700">
                <a:solidFill>
                  <a:schemeClr val="bg1"/>
                </a:solidFill>
                <a:latin typeface="Arial" charset="0"/>
                <a:ea typeface="ＭＳ Ｐゴシック" pitchFamily="-103" charset="-128"/>
              </a:defRPr>
            </a:lvl4pPr>
            <a:lvl5pPr>
              <a:defRPr sz="1700">
                <a:solidFill>
                  <a:schemeClr val="bg1"/>
                </a:solidFill>
                <a:latin typeface="Arial" charset="0"/>
                <a:ea typeface="ＭＳ Ｐゴシック" pitchFamily="-103" charset="-128"/>
              </a:defRPr>
            </a:lvl5pPr>
            <a:lvl6pPr marL="457200" eaLnBrk="0" fontAlgn="base" hangingPunct="0">
              <a:spcBef>
                <a:spcPct val="0"/>
              </a:spcBef>
              <a:spcAft>
                <a:spcPct val="0"/>
              </a:spcAft>
              <a:defRPr sz="1700">
                <a:solidFill>
                  <a:schemeClr val="bg1"/>
                </a:solidFill>
                <a:latin typeface="Arial" charset="0"/>
                <a:ea typeface="ＭＳ Ｐゴシック" pitchFamily="-103" charset="-128"/>
              </a:defRPr>
            </a:lvl6pPr>
            <a:lvl7pPr marL="914400" eaLnBrk="0" fontAlgn="base" hangingPunct="0">
              <a:spcBef>
                <a:spcPct val="0"/>
              </a:spcBef>
              <a:spcAft>
                <a:spcPct val="0"/>
              </a:spcAft>
              <a:defRPr sz="1700">
                <a:solidFill>
                  <a:schemeClr val="bg1"/>
                </a:solidFill>
                <a:latin typeface="Arial" charset="0"/>
                <a:ea typeface="ＭＳ Ｐゴシック" pitchFamily="-103" charset="-128"/>
              </a:defRPr>
            </a:lvl7pPr>
            <a:lvl8pPr marL="1371600" eaLnBrk="0" fontAlgn="base" hangingPunct="0">
              <a:spcBef>
                <a:spcPct val="0"/>
              </a:spcBef>
              <a:spcAft>
                <a:spcPct val="0"/>
              </a:spcAft>
              <a:defRPr sz="1700">
                <a:solidFill>
                  <a:schemeClr val="bg1"/>
                </a:solidFill>
                <a:latin typeface="Arial" charset="0"/>
                <a:ea typeface="ＭＳ Ｐゴシック" pitchFamily="-103" charset="-128"/>
              </a:defRPr>
            </a:lvl8pPr>
            <a:lvl9pPr marL="1828800" eaLnBrk="0" fontAlgn="base" hangingPunct="0">
              <a:spcBef>
                <a:spcPct val="0"/>
              </a:spcBef>
              <a:spcAft>
                <a:spcPct val="0"/>
              </a:spcAft>
              <a:defRPr sz="1700">
                <a:solidFill>
                  <a:schemeClr val="bg1"/>
                </a:solidFill>
                <a:latin typeface="Arial" charset="0"/>
                <a:ea typeface="ＭＳ Ｐゴシック" pitchFamily="-103" charset="-128"/>
              </a:defRPr>
            </a:lvl9pPr>
          </a:lstStyle>
          <a:p>
            <a:fld id="{2C18A177-80B6-4CFB-B682-C141E48183B9}" type="slidenum">
              <a:rPr lang="en-US" sz="1800"/>
              <a:pPr/>
              <a:t>31</a:t>
            </a:fld>
            <a:endParaRPr lang="en-US" sz="1400">
              <a:solidFill>
                <a:schemeClr val="tx1"/>
              </a:solidFill>
            </a:endParaRPr>
          </a:p>
        </p:txBody>
      </p:sp>
    </p:spTree>
    <p:extLst>
      <p:ext uri="{BB962C8B-B14F-4D97-AF65-F5344CB8AC3E}">
        <p14:creationId xmlns:p14="http://schemas.microsoft.com/office/powerpoint/2010/main" val="2435562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pitchFamily="-103" charset="-128"/>
              </a:defRPr>
            </a:lvl1pPr>
            <a:lvl2pPr marL="37931725" indent="-37474525">
              <a:defRPr sz="1700">
                <a:solidFill>
                  <a:schemeClr val="bg1"/>
                </a:solidFill>
                <a:latin typeface="Arial" charset="0"/>
                <a:ea typeface="ＭＳ Ｐゴシック" pitchFamily="-103" charset="-128"/>
              </a:defRPr>
            </a:lvl2pPr>
            <a:lvl3pPr>
              <a:defRPr sz="1700">
                <a:solidFill>
                  <a:schemeClr val="bg1"/>
                </a:solidFill>
                <a:latin typeface="Arial" charset="0"/>
                <a:ea typeface="ＭＳ Ｐゴシック" pitchFamily="-103" charset="-128"/>
              </a:defRPr>
            </a:lvl3pPr>
            <a:lvl4pPr>
              <a:defRPr sz="1700">
                <a:solidFill>
                  <a:schemeClr val="bg1"/>
                </a:solidFill>
                <a:latin typeface="Arial" charset="0"/>
                <a:ea typeface="ＭＳ Ｐゴシック" pitchFamily="-103" charset="-128"/>
              </a:defRPr>
            </a:lvl4pPr>
            <a:lvl5pPr>
              <a:defRPr sz="1700">
                <a:solidFill>
                  <a:schemeClr val="bg1"/>
                </a:solidFill>
                <a:latin typeface="Arial" charset="0"/>
                <a:ea typeface="ＭＳ Ｐゴシック" pitchFamily="-103" charset="-128"/>
              </a:defRPr>
            </a:lvl5pPr>
            <a:lvl6pPr marL="457200" eaLnBrk="0" fontAlgn="base" hangingPunct="0">
              <a:spcBef>
                <a:spcPct val="0"/>
              </a:spcBef>
              <a:spcAft>
                <a:spcPct val="0"/>
              </a:spcAft>
              <a:defRPr sz="1700">
                <a:solidFill>
                  <a:schemeClr val="bg1"/>
                </a:solidFill>
                <a:latin typeface="Arial" charset="0"/>
                <a:ea typeface="ＭＳ Ｐゴシック" pitchFamily="-103" charset="-128"/>
              </a:defRPr>
            </a:lvl6pPr>
            <a:lvl7pPr marL="914400" eaLnBrk="0" fontAlgn="base" hangingPunct="0">
              <a:spcBef>
                <a:spcPct val="0"/>
              </a:spcBef>
              <a:spcAft>
                <a:spcPct val="0"/>
              </a:spcAft>
              <a:defRPr sz="1700">
                <a:solidFill>
                  <a:schemeClr val="bg1"/>
                </a:solidFill>
                <a:latin typeface="Arial" charset="0"/>
                <a:ea typeface="ＭＳ Ｐゴシック" pitchFamily="-103" charset="-128"/>
              </a:defRPr>
            </a:lvl7pPr>
            <a:lvl8pPr marL="1371600" eaLnBrk="0" fontAlgn="base" hangingPunct="0">
              <a:spcBef>
                <a:spcPct val="0"/>
              </a:spcBef>
              <a:spcAft>
                <a:spcPct val="0"/>
              </a:spcAft>
              <a:defRPr sz="1700">
                <a:solidFill>
                  <a:schemeClr val="bg1"/>
                </a:solidFill>
                <a:latin typeface="Arial" charset="0"/>
                <a:ea typeface="ＭＳ Ｐゴシック" pitchFamily="-103" charset="-128"/>
              </a:defRPr>
            </a:lvl8pPr>
            <a:lvl9pPr marL="1828800" eaLnBrk="0" fontAlgn="base" hangingPunct="0">
              <a:spcBef>
                <a:spcPct val="0"/>
              </a:spcBef>
              <a:spcAft>
                <a:spcPct val="0"/>
              </a:spcAft>
              <a:defRPr sz="1700">
                <a:solidFill>
                  <a:schemeClr val="bg1"/>
                </a:solidFill>
                <a:latin typeface="Arial" charset="0"/>
                <a:ea typeface="ＭＳ Ｐゴシック" pitchFamily="-103" charset="-128"/>
              </a:defRPr>
            </a:lvl9pPr>
          </a:lstStyle>
          <a:p>
            <a:fld id="{62E5F3DD-8DEA-40A5-8DCC-F1AD65412F9C}" type="slidenum">
              <a:rPr lang="en-US" sz="1800"/>
              <a:pPr/>
              <a:t>32</a:t>
            </a:fld>
            <a:endParaRPr lang="en-US" sz="1400">
              <a:solidFill>
                <a:schemeClr val="tx1"/>
              </a:solidFill>
            </a:endParaRPr>
          </a:p>
        </p:txBody>
      </p:sp>
      <p:sp>
        <p:nvSpPr>
          <p:cNvPr id="28675" name="Rectangle 2"/>
          <p:cNvSpPr>
            <a:spLocks noGrp="1" noChangeArrowheads="1"/>
          </p:cNvSpPr>
          <p:nvPr>
            <p:ph type="title"/>
          </p:nvPr>
        </p:nvSpPr>
        <p:spPr>
          <a:xfrm>
            <a:off x="685800" y="76200"/>
            <a:ext cx="7772400" cy="1066800"/>
          </a:xfrm>
        </p:spPr>
        <p:txBody>
          <a:bodyPr/>
          <a:lstStyle/>
          <a:p>
            <a:pPr eaLnBrk="1" hangingPunct="1"/>
            <a:r>
              <a:rPr lang="en-US" dirty="0" smtClean="0">
                <a:ea typeface="ＭＳ Ｐゴシック" pitchFamily="-103" charset="-128"/>
              </a:rPr>
              <a:t>Surveillance and </a:t>
            </a:r>
            <a:r>
              <a:rPr lang="en-US" dirty="0" err="1" smtClean="0">
                <a:ea typeface="ＭＳ Ｐゴシック" pitchFamily="-103" charset="-128"/>
              </a:rPr>
              <a:t>Keyfobs</a:t>
            </a:r>
            <a:endParaRPr lang="en-US" dirty="0" smtClean="0">
              <a:ea typeface="ＭＳ Ｐゴシック" pitchFamily="-103" charset="-128"/>
            </a:endParaRPr>
          </a:p>
        </p:txBody>
      </p:sp>
      <p:sp>
        <p:nvSpPr>
          <p:cNvPr id="29700" name="Rectangle 3"/>
          <p:cNvSpPr>
            <a:spLocks noGrp="1" noChangeArrowheads="1"/>
          </p:cNvSpPr>
          <p:nvPr>
            <p:ph type="body" idx="1"/>
          </p:nvPr>
        </p:nvSpPr>
        <p:spPr>
          <a:xfrm>
            <a:off x="685800" y="1905000"/>
            <a:ext cx="7772400" cy="3810000"/>
          </a:xfrm>
        </p:spPr>
        <p:txBody>
          <a:bodyPr/>
          <a:lstStyle/>
          <a:p>
            <a:pPr marL="0" indent="0">
              <a:buNone/>
            </a:pPr>
            <a:r>
              <a:rPr lang="en-US" sz="2800" dirty="0" smtClean="0">
                <a:ea typeface="ＭＳ Ｐゴシック" pitchFamily="-103" charset="-128"/>
              </a:rPr>
              <a:t>Overview: </a:t>
            </a:r>
          </a:p>
          <a:p>
            <a:pPr>
              <a:buFontTx/>
              <a:buChar char="•"/>
            </a:pPr>
            <a:r>
              <a:rPr lang="en-US" sz="2800" dirty="0" smtClean="0">
                <a:ea typeface="ＭＳ Ｐゴシック" pitchFamily="-103" charset="-128"/>
              </a:rPr>
              <a:t>Surveillance should only be used after other less privacy-intrusive measures have failed to address the problem.</a:t>
            </a:r>
          </a:p>
          <a:p>
            <a:pPr>
              <a:buFontTx/>
              <a:buChar char="•"/>
            </a:pPr>
            <a:r>
              <a:rPr lang="en-US" sz="2800" dirty="0" smtClean="0">
                <a:ea typeface="ＭＳ Ｐゴシック" pitchFamily="-103" charset="-128"/>
              </a:rPr>
              <a:t>Strata Corporation must be prepared to justify the use of surveillance based on verifiable, specific concerns about personal safety or to protect common property.</a:t>
            </a:r>
          </a:p>
        </p:txBody>
      </p:sp>
    </p:spTree>
    <p:extLst>
      <p:ext uri="{BB962C8B-B14F-4D97-AF65-F5344CB8AC3E}">
        <p14:creationId xmlns:p14="http://schemas.microsoft.com/office/powerpoint/2010/main" val="3170444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pitchFamily="-103" charset="-128"/>
              </a:defRPr>
            </a:lvl1pPr>
            <a:lvl2pPr marL="37931725" indent="-37474525">
              <a:defRPr sz="1700">
                <a:solidFill>
                  <a:schemeClr val="bg1"/>
                </a:solidFill>
                <a:latin typeface="Arial" charset="0"/>
                <a:ea typeface="ＭＳ Ｐゴシック" pitchFamily="-103" charset="-128"/>
              </a:defRPr>
            </a:lvl2pPr>
            <a:lvl3pPr>
              <a:defRPr sz="1700">
                <a:solidFill>
                  <a:schemeClr val="bg1"/>
                </a:solidFill>
                <a:latin typeface="Arial" charset="0"/>
                <a:ea typeface="ＭＳ Ｐゴシック" pitchFamily="-103" charset="-128"/>
              </a:defRPr>
            </a:lvl3pPr>
            <a:lvl4pPr>
              <a:defRPr sz="1700">
                <a:solidFill>
                  <a:schemeClr val="bg1"/>
                </a:solidFill>
                <a:latin typeface="Arial" charset="0"/>
                <a:ea typeface="ＭＳ Ｐゴシック" pitchFamily="-103" charset="-128"/>
              </a:defRPr>
            </a:lvl4pPr>
            <a:lvl5pPr>
              <a:defRPr sz="1700">
                <a:solidFill>
                  <a:schemeClr val="bg1"/>
                </a:solidFill>
                <a:latin typeface="Arial" charset="0"/>
                <a:ea typeface="ＭＳ Ｐゴシック" pitchFamily="-103" charset="-128"/>
              </a:defRPr>
            </a:lvl5pPr>
            <a:lvl6pPr marL="457200" eaLnBrk="0" fontAlgn="base" hangingPunct="0">
              <a:spcBef>
                <a:spcPct val="0"/>
              </a:spcBef>
              <a:spcAft>
                <a:spcPct val="0"/>
              </a:spcAft>
              <a:defRPr sz="1700">
                <a:solidFill>
                  <a:schemeClr val="bg1"/>
                </a:solidFill>
                <a:latin typeface="Arial" charset="0"/>
                <a:ea typeface="ＭＳ Ｐゴシック" pitchFamily="-103" charset="-128"/>
              </a:defRPr>
            </a:lvl6pPr>
            <a:lvl7pPr marL="914400" eaLnBrk="0" fontAlgn="base" hangingPunct="0">
              <a:spcBef>
                <a:spcPct val="0"/>
              </a:spcBef>
              <a:spcAft>
                <a:spcPct val="0"/>
              </a:spcAft>
              <a:defRPr sz="1700">
                <a:solidFill>
                  <a:schemeClr val="bg1"/>
                </a:solidFill>
                <a:latin typeface="Arial" charset="0"/>
                <a:ea typeface="ＭＳ Ｐゴシック" pitchFamily="-103" charset="-128"/>
              </a:defRPr>
            </a:lvl7pPr>
            <a:lvl8pPr marL="1371600" eaLnBrk="0" fontAlgn="base" hangingPunct="0">
              <a:spcBef>
                <a:spcPct val="0"/>
              </a:spcBef>
              <a:spcAft>
                <a:spcPct val="0"/>
              </a:spcAft>
              <a:defRPr sz="1700">
                <a:solidFill>
                  <a:schemeClr val="bg1"/>
                </a:solidFill>
                <a:latin typeface="Arial" charset="0"/>
                <a:ea typeface="ＭＳ Ｐゴシック" pitchFamily="-103" charset="-128"/>
              </a:defRPr>
            </a:lvl8pPr>
            <a:lvl9pPr marL="1828800" eaLnBrk="0" fontAlgn="base" hangingPunct="0">
              <a:spcBef>
                <a:spcPct val="0"/>
              </a:spcBef>
              <a:spcAft>
                <a:spcPct val="0"/>
              </a:spcAft>
              <a:defRPr sz="1700">
                <a:solidFill>
                  <a:schemeClr val="bg1"/>
                </a:solidFill>
                <a:latin typeface="Arial" charset="0"/>
                <a:ea typeface="ＭＳ Ｐゴシック" pitchFamily="-103" charset="-128"/>
              </a:defRPr>
            </a:lvl9pPr>
          </a:lstStyle>
          <a:p>
            <a:fld id="{7F561CE3-90E1-495C-B1CF-19899046E88F}" type="slidenum">
              <a:rPr lang="en-US" sz="1800"/>
              <a:pPr/>
              <a:t>33</a:t>
            </a:fld>
            <a:endParaRPr lang="en-US" sz="1400">
              <a:solidFill>
                <a:schemeClr val="tx1"/>
              </a:solidFill>
            </a:endParaRPr>
          </a:p>
        </p:txBody>
      </p:sp>
      <p:sp>
        <p:nvSpPr>
          <p:cNvPr id="29699" name="Rectangle 2"/>
          <p:cNvSpPr>
            <a:spLocks noGrp="1" noChangeArrowheads="1"/>
          </p:cNvSpPr>
          <p:nvPr>
            <p:ph type="title"/>
          </p:nvPr>
        </p:nvSpPr>
        <p:spPr>
          <a:xfrm>
            <a:off x="685800" y="42041"/>
            <a:ext cx="7772400" cy="1066800"/>
          </a:xfrm>
        </p:spPr>
        <p:txBody>
          <a:bodyPr/>
          <a:lstStyle/>
          <a:p>
            <a:pPr eaLnBrk="1" hangingPunct="1"/>
            <a:r>
              <a:rPr lang="en-US" dirty="0" smtClean="0">
                <a:ea typeface="ＭＳ Ｐゴシック" pitchFamily="-103" charset="-128"/>
              </a:rPr>
              <a:t>Surveillance and </a:t>
            </a:r>
            <a:r>
              <a:rPr lang="en-US" dirty="0" err="1" smtClean="0">
                <a:ea typeface="ＭＳ Ｐゴシック" pitchFamily="-103" charset="-128"/>
              </a:rPr>
              <a:t>Keyfobs</a:t>
            </a:r>
            <a:endParaRPr lang="en-US" dirty="0" smtClean="0">
              <a:ea typeface="ＭＳ Ｐゴシック" pitchFamily="-103" charset="-128"/>
            </a:endParaRPr>
          </a:p>
        </p:txBody>
      </p:sp>
      <p:sp>
        <p:nvSpPr>
          <p:cNvPr id="29700" name="Rectangle 3"/>
          <p:cNvSpPr>
            <a:spLocks noGrp="1" noChangeArrowheads="1"/>
          </p:cNvSpPr>
          <p:nvPr>
            <p:ph type="body" idx="1"/>
          </p:nvPr>
        </p:nvSpPr>
        <p:spPr>
          <a:xfrm>
            <a:off x="685800" y="1169275"/>
            <a:ext cx="7772400" cy="3810000"/>
          </a:xfrm>
        </p:spPr>
        <p:txBody>
          <a:bodyPr/>
          <a:lstStyle/>
          <a:p>
            <a:pPr marL="790575">
              <a:buFontTx/>
              <a:buChar char="•"/>
            </a:pPr>
            <a:r>
              <a:rPr lang="en-US" sz="2800" dirty="0" smtClean="0">
                <a:ea typeface="ＭＳ Ｐゴシック" pitchFamily="-103" charset="-128"/>
              </a:rPr>
              <a:t>Monitor only public parts of the property required for security.</a:t>
            </a:r>
          </a:p>
          <a:p>
            <a:pPr marL="790575">
              <a:buFontTx/>
              <a:buChar char="•"/>
            </a:pPr>
            <a:r>
              <a:rPr lang="en-US" sz="2800" dirty="0" smtClean="0">
                <a:ea typeface="ＭＳ Ｐゴシック" pitchFamily="-103" charset="-128"/>
              </a:rPr>
              <a:t>Mandatory </a:t>
            </a:r>
            <a:r>
              <a:rPr lang="en-US" sz="2800" dirty="0" smtClean="0">
                <a:ea typeface="ＭＳ Ｐゴシック" pitchFamily="-103" charset="-128"/>
              </a:rPr>
              <a:t>to create a privacy policy to deal with surveillance and/or key fobs.</a:t>
            </a:r>
          </a:p>
          <a:p>
            <a:pPr marL="790575">
              <a:buFontTx/>
              <a:buChar char="•"/>
            </a:pPr>
            <a:r>
              <a:rPr lang="en-US" sz="2800" dirty="0" smtClean="0">
                <a:ea typeface="ＭＳ Ｐゴシック" pitchFamily="-103" charset="-128"/>
              </a:rPr>
              <a:t>Obtain consent or pass bylaws authorizing installation and use.</a:t>
            </a:r>
          </a:p>
          <a:p>
            <a:pPr marL="447675" indent="0">
              <a:buNone/>
            </a:pPr>
            <a:endParaRPr lang="en-US" sz="2800" dirty="0" smtClean="0">
              <a:ea typeface="ＭＳ Ｐゴシック" pitchFamily="-103" charset="-128"/>
            </a:endParaRPr>
          </a:p>
          <a:p>
            <a:pPr marL="790575"/>
            <a:endParaRPr lang="en-US" sz="2800" dirty="0" smtClean="0">
              <a:ea typeface="ＭＳ Ｐゴシック" pitchFamily="-103" charset="-128"/>
            </a:endParaRPr>
          </a:p>
        </p:txBody>
      </p:sp>
    </p:spTree>
    <p:extLst>
      <p:ext uri="{BB962C8B-B14F-4D97-AF65-F5344CB8AC3E}">
        <p14:creationId xmlns:p14="http://schemas.microsoft.com/office/powerpoint/2010/main" val="3282157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New Privacy Guidelines</a:t>
            </a:r>
            <a:endParaRPr lang="en-US" dirty="0"/>
          </a:p>
        </p:txBody>
      </p:sp>
      <p:sp>
        <p:nvSpPr>
          <p:cNvPr id="3" name="Content Placeholder 2"/>
          <p:cNvSpPr>
            <a:spLocks noGrp="1"/>
          </p:cNvSpPr>
          <p:nvPr>
            <p:ph idx="1"/>
          </p:nvPr>
        </p:nvSpPr>
        <p:spPr/>
        <p:txBody>
          <a:bodyPr/>
          <a:lstStyle/>
          <a:p>
            <a:pPr marL="0" indent="0">
              <a:buNone/>
            </a:pPr>
            <a:r>
              <a:rPr lang="en-US" dirty="0"/>
              <a:t>V</a:t>
            </a:r>
            <a:r>
              <a:rPr lang="en-US" dirty="0" smtClean="0"/>
              <a:t>ideo </a:t>
            </a:r>
            <a:r>
              <a:rPr lang="en-US" dirty="0"/>
              <a:t>surveillance and key fob </a:t>
            </a:r>
            <a:r>
              <a:rPr lang="en-US" dirty="0" smtClean="0"/>
              <a:t>systems:</a:t>
            </a:r>
          </a:p>
          <a:p>
            <a:r>
              <a:rPr lang="en-US" dirty="0" smtClean="0"/>
              <a:t>these </a:t>
            </a:r>
            <a:r>
              <a:rPr lang="en-US" dirty="0"/>
              <a:t>systems are to be used for very limited </a:t>
            </a:r>
            <a:r>
              <a:rPr lang="en-US" dirty="0" smtClean="0"/>
              <a:t>purposes.</a:t>
            </a:r>
          </a:p>
          <a:p>
            <a:r>
              <a:rPr lang="en-US" dirty="0" smtClean="0"/>
              <a:t>not to </a:t>
            </a:r>
            <a:r>
              <a:rPr lang="en-US" dirty="0"/>
              <a:t>justify levying fines, nor should they be used to monitor a pool area or inside fitness rooms. </a:t>
            </a:r>
            <a:endParaRPr lang="en-US" dirty="0" smtClean="0"/>
          </a:p>
          <a:p>
            <a:r>
              <a:rPr lang="en-US" dirty="0" smtClean="0"/>
              <a:t>live </a:t>
            </a:r>
            <a:r>
              <a:rPr lang="en-US" dirty="0"/>
              <a:t>feed of cameras should not be made available through owners’ television cable system or to conduct routine review of the previous days’ footage. </a:t>
            </a:r>
            <a:endParaRPr lang="en-US" dirty="0" smtClean="0"/>
          </a:p>
          <a:p>
            <a:r>
              <a:rPr lang="en-US" dirty="0" smtClean="0"/>
              <a:t>video </a:t>
            </a:r>
            <a:r>
              <a:rPr lang="en-US" dirty="0"/>
              <a:t>footage or key fob data can be used in the event of damage to common </a:t>
            </a:r>
            <a:r>
              <a:rPr lang="en-US" dirty="0" smtClean="0"/>
              <a:t>property, but cannot </a:t>
            </a:r>
            <a:r>
              <a:rPr lang="en-US" dirty="0"/>
              <a:t>be used to enforce minor bylaws.</a:t>
            </a:r>
          </a:p>
        </p:txBody>
      </p:sp>
      <p:sp>
        <p:nvSpPr>
          <p:cNvPr id="4" name="Slide Number Placeholder 3"/>
          <p:cNvSpPr>
            <a:spLocks noGrp="1"/>
          </p:cNvSpPr>
          <p:nvPr>
            <p:ph type="sldNum" sz="quarter" idx="11"/>
          </p:nvPr>
        </p:nvSpPr>
        <p:spPr/>
        <p:txBody>
          <a:bodyPr/>
          <a:lstStyle/>
          <a:p>
            <a:pPr>
              <a:defRPr/>
            </a:pPr>
            <a:fld id="{0914268F-03A3-445D-84F4-A8E35F50CEEB}" type="slidenum">
              <a:rPr lang="en-US" smtClean="0"/>
              <a:pPr>
                <a:defRPr/>
              </a:pPr>
              <a:t>34</a:t>
            </a:fld>
            <a:endParaRPr lang="en-US" sz="1400">
              <a:solidFill>
                <a:schemeClr val="tx1"/>
              </a:solidFill>
            </a:endParaRPr>
          </a:p>
        </p:txBody>
      </p:sp>
    </p:spTree>
    <p:extLst>
      <p:ext uri="{BB962C8B-B14F-4D97-AF65-F5344CB8AC3E}">
        <p14:creationId xmlns:p14="http://schemas.microsoft.com/office/powerpoint/2010/main" val="339503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pitchFamily="-103" charset="-128"/>
              </a:rPr>
              <a:t>Surveillance and Keyfobs</a:t>
            </a:r>
          </a:p>
        </p:txBody>
      </p:sp>
      <p:sp>
        <p:nvSpPr>
          <p:cNvPr id="3" name="Content Placeholder 2"/>
          <p:cNvSpPr>
            <a:spLocks noGrp="1"/>
          </p:cNvSpPr>
          <p:nvPr>
            <p:ph idx="1"/>
          </p:nvPr>
        </p:nvSpPr>
        <p:spPr>
          <a:xfrm>
            <a:off x="323850" y="1331913"/>
            <a:ext cx="8347184" cy="4525962"/>
          </a:xfrm>
        </p:spPr>
        <p:txBody>
          <a:bodyPr/>
          <a:lstStyle/>
          <a:p>
            <a:pPr marL="0" indent="0">
              <a:buNone/>
            </a:pPr>
            <a:r>
              <a:rPr lang="en-US" dirty="0" smtClean="0">
                <a:ea typeface="ＭＳ Ｐゴシック" pitchFamily="-103" charset="-128"/>
              </a:rPr>
              <a:t>Policy should address the following:</a:t>
            </a:r>
          </a:p>
          <a:p>
            <a:pPr>
              <a:buFontTx/>
              <a:buChar char="•"/>
            </a:pPr>
            <a:r>
              <a:rPr lang="en-US" dirty="0" smtClean="0">
                <a:ea typeface="ＭＳ Ｐゴシック" pitchFamily="-103" charset="-128"/>
              </a:rPr>
              <a:t>The purposes for collecting and using the personal information;</a:t>
            </a:r>
          </a:p>
          <a:p>
            <a:pPr>
              <a:buFontTx/>
              <a:buChar char="•"/>
            </a:pPr>
            <a:r>
              <a:rPr lang="en-US" dirty="0" smtClean="0">
                <a:ea typeface="ＭＳ Ｐゴシック" pitchFamily="-103" charset="-128"/>
              </a:rPr>
              <a:t>Who is authorized to access it;</a:t>
            </a:r>
          </a:p>
          <a:p>
            <a:pPr>
              <a:buFontTx/>
              <a:buChar char="•"/>
            </a:pPr>
            <a:r>
              <a:rPr lang="en-US" dirty="0" smtClean="0">
                <a:ea typeface="ＭＳ Ｐゴシック" pitchFamily="-103" charset="-128"/>
              </a:rPr>
              <a:t>Location of surveillance cameras;</a:t>
            </a:r>
          </a:p>
          <a:p>
            <a:pPr>
              <a:buFontTx/>
              <a:buChar char="•"/>
            </a:pPr>
            <a:r>
              <a:rPr lang="en-US" dirty="0" smtClean="0">
                <a:ea typeface="ＭＳ Ｐゴシック" pitchFamily="-103" charset="-128"/>
              </a:rPr>
              <a:t>Times the cameras will be operating;</a:t>
            </a:r>
          </a:p>
          <a:p>
            <a:pPr>
              <a:buFontTx/>
              <a:buChar char="•"/>
            </a:pPr>
            <a:r>
              <a:rPr lang="en-US" dirty="0" smtClean="0">
                <a:ea typeface="ＭＳ Ｐゴシック" pitchFamily="-103" charset="-128"/>
              </a:rPr>
              <a:t>Length of time the video &amp; </a:t>
            </a:r>
            <a:r>
              <a:rPr lang="en-US" dirty="0" err="1" smtClean="0">
                <a:ea typeface="ＭＳ Ｐゴシック" pitchFamily="-103" charset="-128"/>
              </a:rPr>
              <a:t>keyfob</a:t>
            </a:r>
            <a:r>
              <a:rPr lang="en-US" dirty="0" smtClean="0">
                <a:ea typeface="ＭＳ Ｐゴシック" pitchFamily="-103" charset="-128"/>
              </a:rPr>
              <a:t> records will be kept;</a:t>
            </a:r>
          </a:p>
          <a:p>
            <a:pPr>
              <a:buFontTx/>
              <a:buChar char="•"/>
            </a:pPr>
            <a:r>
              <a:rPr lang="en-US" dirty="0" smtClean="0">
                <a:ea typeface="ＭＳ Ｐゴシック" pitchFamily="-103" charset="-128"/>
              </a:rPr>
              <a:t>How the strata corporation will respond to PIPA requests;</a:t>
            </a:r>
          </a:p>
        </p:txBody>
      </p:sp>
      <p:sp>
        <p:nvSpPr>
          <p:cNvPr id="307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pitchFamily="-103" charset="-128"/>
              </a:defRPr>
            </a:lvl1pPr>
            <a:lvl2pPr marL="37931725" indent="-37474525">
              <a:defRPr sz="1700">
                <a:solidFill>
                  <a:schemeClr val="bg1"/>
                </a:solidFill>
                <a:latin typeface="Arial" charset="0"/>
                <a:ea typeface="ＭＳ Ｐゴシック" pitchFamily="-103" charset="-128"/>
              </a:defRPr>
            </a:lvl2pPr>
            <a:lvl3pPr>
              <a:defRPr sz="1700">
                <a:solidFill>
                  <a:schemeClr val="bg1"/>
                </a:solidFill>
                <a:latin typeface="Arial" charset="0"/>
                <a:ea typeface="ＭＳ Ｐゴシック" pitchFamily="-103" charset="-128"/>
              </a:defRPr>
            </a:lvl3pPr>
            <a:lvl4pPr>
              <a:defRPr sz="1700">
                <a:solidFill>
                  <a:schemeClr val="bg1"/>
                </a:solidFill>
                <a:latin typeface="Arial" charset="0"/>
                <a:ea typeface="ＭＳ Ｐゴシック" pitchFamily="-103" charset="-128"/>
              </a:defRPr>
            </a:lvl4pPr>
            <a:lvl5pPr>
              <a:defRPr sz="1700">
                <a:solidFill>
                  <a:schemeClr val="bg1"/>
                </a:solidFill>
                <a:latin typeface="Arial" charset="0"/>
                <a:ea typeface="ＭＳ Ｐゴシック" pitchFamily="-103" charset="-128"/>
              </a:defRPr>
            </a:lvl5pPr>
            <a:lvl6pPr marL="457200" eaLnBrk="0" fontAlgn="base" hangingPunct="0">
              <a:spcBef>
                <a:spcPct val="0"/>
              </a:spcBef>
              <a:spcAft>
                <a:spcPct val="0"/>
              </a:spcAft>
              <a:defRPr sz="1700">
                <a:solidFill>
                  <a:schemeClr val="bg1"/>
                </a:solidFill>
                <a:latin typeface="Arial" charset="0"/>
                <a:ea typeface="ＭＳ Ｐゴシック" pitchFamily="-103" charset="-128"/>
              </a:defRPr>
            </a:lvl6pPr>
            <a:lvl7pPr marL="914400" eaLnBrk="0" fontAlgn="base" hangingPunct="0">
              <a:spcBef>
                <a:spcPct val="0"/>
              </a:spcBef>
              <a:spcAft>
                <a:spcPct val="0"/>
              </a:spcAft>
              <a:defRPr sz="1700">
                <a:solidFill>
                  <a:schemeClr val="bg1"/>
                </a:solidFill>
                <a:latin typeface="Arial" charset="0"/>
                <a:ea typeface="ＭＳ Ｐゴシック" pitchFamily="-103" charset="-128"/>
              </a:defRPr>
            </a:lvl7pPr>
            <a:lvl8pPr marL="1371600" eaLnBrk="0" fontAlgn="base" hangingPunct="0">
              <a:spcBef>
                <a:spcPct val="0"/>
              </a:spcBef>
              <a:spcAft>
                <a:spcPct val="0"/>
              </a:spcAft>
              <a:defRPr sz="1700">
                <a:solidFill>
                  <a:schemeClr val="bg1"/>
                </a:solidFill>
                <a:latin typeface="Arial" charset="0"/>
                <a:ea typeface="ＭＳ Ｐゴシック" pitchFamily="-103" charset="-128"/>
              </a:defRPr>
            </a:lvl8pPr>
            <a:lvl9pPr marL="1828800" eaLnBrk="0" fontAlgn="base" hangingPunct="0">
              <a:spcBef>
                <a:spcPct val="0"/>
              </a:spcBef>
              <a:spcAft>
                <a:spcPct val="0"/>
              </a:spcAft>
              <a:defRPr sz="1700">
                <a:solidFill>
                  <a:schemeClr val="bg1"/>
                </a:solidFill>
                <a:latin typeface="Arial" charset="0"/>
                <a:ea typeface="ＭＳ Ｐゴシック" pitchFamily="-103" charset="-128"/>
              </a:defRPr>
            </a:lvl9pPr>
          </a:lstStyle>
          <a:p>
            <a:fld id="{B2C488C1-E3AB-4903-BE2B-CD74DE643D37}" type="slidenum">
              <a:rPr lang="en-US" sz="1800"/>
              <a:pPr/>
              <a:t>35</a:t>
            </a:fld>
            <a:endParaRPr lang="en-US" sz="1400">
              <a:solidFill>
                <a:schemeClr val="tx1"/>
              </a:solidFill>
            </a:endParaRPr>
          </a:p>
        </p:txBody>
      </p:sp>
    </p:spTree>
    <p:extLst>
      <p:ext uri="{BB962C8B-B14F-4D97-AF65-F5344CB8AC3E}">
        <p14:creationId xmlns:p14="http://schemas.microsoft.com/office/powerpoint/2010/main" val="3244778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ea typeface="ＭＳ Ｐゴシック" pitchFamily="-103" charset="-128"/>
              </a:rPr>
              <a:t>Preventing PIPA Breaches</a:t>
            </a:r>
            <a:endParaRPr lang="en-US" dirty="0" smtClean="0">
              <a:ea typeface="ＭＳ Ｐゴシック" pitchFamily="-103" charset="-128"/>
            </a:endParaRPr>
          </a:p>
        </p:txBody>
      </p:sp>
      <p:sp>
        <p:nvSpPr>
          <p:cNvPr id="3" name="Content Placeholder 2"/>
          <p:cNvSpPr>
            <a:spLocks noGrp="1"/>
          </p:cNvSpPr>
          <p:nvPr>
            <p:ph idx="1"/>
          </p:nvPr>
        </p:nvSpPr>
        <p:spPr>
          <a:xfrm>
            <a:off x="323850" y="1331913"/>
            <a:ext cx="8347184" cy="4525962"/>
          </a:xfrm>
        </p:spPr>
        <p:txBody>
          <a:bodyPr/>
          <a:lstStyle/>
          <a:p>
            <a:r>
              <a:rPr lang="en-US" sz="2400" dirty="0" smtClean="0">
                <a:ea typeface="ＭＳ Ｐゴシック" pitchFamily="-103" charset="-128"/>
              </a:rPr>
              <a:t>Create a privacy policy: know what you have consent to collect, use and disclose;</a:t>
            </a:r>
          </a:p>
          <a:p>
            <a:r>
              <a:rPr lang="en-US" sz="2400" dirty="0" smtClean="0">
                <a:ea typeface="ＭＳ Ｐゴシック" pitchFamily="-103" charset="-128"/>
              </a:rPr>
              <a:t>If you have video surveillance or key fobs: create a policy for video footage and key fob activity use and disclosure;</a:t>
            </a:r>
          </a:p>
          <a:p>
            <a:r>
              <a:rPr lang="en-US" sz="2400" dirty="0" smtClean="0">
                <a:ea typeface="ＭＳ Ｐゴシック" pitchFamily="-103" charset="-128"/>
              </a:rPr>
              <a:t>If you want to use personal information for a purpose not set out in the policies, get legal advice;</a:t>
            </a:r>
          </a:p>
          <a:p>
            <a:r>
              <a:rPr lang="en-US" sz="2400" dirty="0" smtClean="0">
                <a:ea typeface="ＭＳ Ｐゴシック" pitchFamily="-103" charset="-128"/>
              </a:rPr>
              <a:t>Do not use video surveillance or key fob information for routine bylaw enforcement;</a:t>
            </a:r>
          </a:p>
          <a:p>
            <a:r>
              <a:rPr lang="en-US" sz="2400" dirty="0" smtClean="0">
                <a:ea typeface="ＭＳ Ｐゴシック" pitchFamily="-103" charset="-128"/>
              </a:rPr>
              <a:t>Review the OIPC’s Privacy Guidelines and FAQ’s.</a:t>
            </a:r>
          </a:p>
          <a:p>
            <a:r>
              <a:rPr lang="en-US" sz="2400" dirty="0" smtClean="0">
                <a:ea typeface="ＭＳ Ｐゴシック" pitchFamily="-103" charset="-128"/>
              </a:rPr>
              <a:t>If a request for very personal information is made, get legal advice first.</a:t>
            </a:r>
            <a:endParaRPr lang="en-US" sz="2400" dirty="0" smtClean="0">
              <a:ea typeface="ＭＳ Ｐゴシック" pitchFamily="-103" charset="-128"/>
            </a:endParaRPr>
          </a:p>
        </p:txBody>
      </p:sp>
      <p:sp>
        <p:nvSpPr>
          <p:cNvPr id="307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pitchFamily="-103" charset="-128"/>
              </a:defRPr>
            </a:lvl1pPr>
            <a:lvl2pPr marL="37931725" indent="-37474525">
              <a:defRPr sz="1700">
                <a:solidFill>
                  <a:schemeClr val="bg1"/>
                </a:solidFill>
                <a:latin typeface="Arial" charset="0"/>
                <a:ea typeface="ＭＳ Ｐゴシック" pitchFamily="-103" charset="-128"/>
              </a:defRPr>
            </a:lvl2pPr>
            <a:lvl3pPr>
              <a:defRPr sz="1700">
                <a:solidFill>
                  <a:schemeClr val="bg1"/>
                </a:solidFill>
                <a:latin typeface="Arial" charset="0"/>
                <a:ea typeface="ＭＳ Ｐゴシック" pitchFamily="-103" charset="-128"/>
              </a:defRPr>
            </a:lvl3pPr>
            <a:lvl4pPr>
              <a:defRPr sz="1700">
                <a:solidFill>
                  <a:schemeClr val="bg1"/>
                </a:solidFill>
                <a:latin typeface="Arial" charset="0"/>
                <a:ea typeface="ＭＳ Ｐゴシック" pitchFamily="-103" charset="-128"/>
              </a:defRPr>
            </a:lvl4pPr>
            <a:lvl5pPr>
              <a:defRPr sz="1700">
                <a:solidFill>
                  <a:schemeClr val="bg1"/>
                </a:solidFill>
                <a:latin typeface="Arial" charset="0"/>
                <a:ea typeface="ＭＳ Ｐゴシック" pitchFamily="-103" charset="-128"/>
              </a:defRPr>
            </a:lvl5pPr>
            <a:lvl6pPr marL="457200" eaLnBrk="0" fontAlgn="base" hangingPunct="0">
              <a:spcBef>
                <a:spcPct val="0"/>
              </a:spcBef>
              <a:spcAft>
                <a:spcPct val="0"/>
              </a:spcAft>
              <a:defRPr sz="1700">
                <a:solidFill>
                  <a:schemeClr val="bg1"/>
                </a:solidFill>
                <a:latin typeface="Arial" charset="0"/>
                <a:ea typeface="ＭＳ Ｐゴシック" pitchFamily="-103" charset="-128"/>
              </a:defRPr>
            </a:lvl6pPr>
            <a:lvl7pPr marL="914400" eaLnBrk="0" fontAlgn="base" hangingPunct="0">
              <a:spcBef>
                <a:spcPct val="0"/>
              </a:spcBef>
              <a:spcAft>
                <a:spcPct val="0"/>
              </a:spcAft>
              <a:defRPr sz="1700">
                <a:solidFill>
                  <a:schemeClr val="bg1"/>
                </a:solidFill>
                <a:latin typeface="Arial" charset="0"/>
                <a:ea typeface="ＭＳ Ｐゴシック" pitchFamily="-103" charset="-128"/>
              </a:defRPr>
            </a:lvl7pPr>
            <a:lvl8pPr marL="1371600" eaLnBrk="0" fontAlgn="base" hangingPunct="0">
              <a:spcBef>
                <a:spcPct val="0"/>
              </a:spcBef>
              <a:spcAft>
                <a:spcPct val="0"/>
              </a:spcAft>
              <a:defRPr sz="1700">
                <a:solidFill>
                  <a:schemeClr val="bg1"/>
                </a:solidFill>
                <a:latin typeface="Arial" charset="0"/>
                <a:ea typeface="ＭＳ Ｐゴシック" pitchFamily="-103" charset="-128"/>
              </a:defRPr>
            </a:lvl8pPr>
            <a:lvl9pPr marL="1828800" eaLnBrk="0" fontAlgn="base" hangingPunct="0">
              <a:spcBef>
                <a:spcPct val="0"/>
              </a:spcBef>
              <a:spcAft>
                <a:spcPct val="0"/>
              </a:spcAft>
              <a:defRPr sz="1700">
                <a:solidFill>
                  <a:schemeClr val="bg1"/>
                </a:solidFill>
                <a:latin typeface="Arial" charset="0"/>
                <a:ea typeface="ＭＳ Ｐゴシック" pitchFamily="-103" charset="-128"/>
              </a:defRPr>
            </a:lvl9pPr>
          </a:lstStyle>
          <a:p>
            <a:fld id="{B2C488C1-E3AB-4903-BE2B-CD74DE643D37}" type="slidenum">
              <a:rPr lang="en-US" sz="1800"/>
              <a:pPr/>
              <a:t>36</a:t>
            </a:fld>
            <a:endParaRPr lang="en-US" sz="1400">
              <a:solidFill>
                <a:schemeClr val="tx1"/>
              </a:solidFill>
            </a:endParaRPr>
          </a:p>
        </p:txBody>
      </p:sp>
    </p:spTree>
    <p:extLst>
      <p:ext uri="{BB962C8B-B14F-4D97-AF65-F5344CB8AC3E}">
        <p14:creationId xmlns:p14="http://schemas.microsoft.com/office/powerpoint/2010/main" val="2235794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Veronica P. Franco</a:t>
            </a:r>
          </a:p>
          <a:p>
            <a:r>
              <a:rPr lang="en-CA" dirty="0" smtClean="0"/>
              <a:t>604.891.7714</a:t>
            </a:r>
          </a:p>
          <a:p>
            <a:endParaRPr lang="en-CA" dirty="0" smtClean="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What is personal information?</a:t>
            </a:r>
            <a:endParaRPr lang="en-US" i="1" dirty="0"/>
          </a:p>
        </p:txBody>
      </p:sp>
      <p:sp>
        <p:nvSpPr>
          <p:cNvPr id="3" name="Content Placeholder 2"/>
          <p:cNvSpPr>
            <a:spLocks noGrp="1"/>
          </p:cNvSpPr>
          <p:nvPr>
            <p:ph idx="1"/>
          </p:nvPr>
        </p:nvSpPr>
        <p:spPr/>
        <p:txBody>
          <a:bodyPr/>
          <a:lstStyle/>
          <a:p>
            <a:pPr marL="0" indent="0">
              <a:buNone/>
            </a:pPr>
            <a:r>
              <a:rPr lang="en-US" sz="2400" dirty="0" smtClean="0"/>
              <a:t>Information about an identifiable information:</a:t>
            </a:r>
          </a:p>
          <a:p>
            <a:r>
              <a:rPr lang="en-US" sz="2400" dirty="0" smtClean="0"/>
              <a:t>Name, address and phone numbers,</a:t>
            </a:r>
          </a:p>
          <a:p>
            <a:r>
              <a:rPr lang="en-US" sz="2400" dirty="0" smtClean="0"/>
              <a:t>Banking or credit card information;</a:t>
            </a:r>
          </a:p>
          <a:p>
            <a:r>
              <a:rPr lang="en-US" sz="2400" dirty="0" smtClean="0"/>
              <a:t>Emergency contact information;</a:t>
            </a:r>
          </a:p>
          <a:p>
            <a:r>
              <a:rPr lang="en-US" dirty="0" smtClean="0"/>
              <a:t>Names of occupants in a strata lot;</a:t>
            </a:r>
          </a:p>
          <a:p>
            <a:r>
              <a:rPr lang="en-US" dirty="0" smtClean="0"/>
              <a:t>Debts owed to the strata corporation by an owner;</a:t>
            </a:r>
          </a:p>
          <a:p>
            <a:r>
              <a:rPr lang="en-US" dirty="0" smtClean="0"/>
              <a:t>Vehicle licens</a:t>
            </a:r>
            <a:r>
              <a:rPr lang="en-US" dirty="0" smtClean="0"/>
              <a:t>e plate numbers.</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4</a:t>
            </a:fld>
            <a:endParaRPr lang="en-US" dirty="0"/>
          </a:p>
        </p:txBody>
      </p:sp>
    </p:spTree>
    <p:extLst>
      <p:ext uri="{BB962C8B-B14F-4D97-AF65-F5344CB8AC3E}">
        <p14:creationId xmlns:p14="http://schemas.microsoft.com/office/powerpoint/2010/main" val="3307878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General Rights and Requirements</a:t>
            </a:r>
            <a:endParaRPr lang="en-US" i="1" dirty="0"/>
          </a:p>
        </p:txBody>
      </p:sp>
      <p:sp>
        <p:nvSpPr>
          <p:cNvPr id="3" name="Content Placeholder 2"/>
          <p:cNvSpPr>
            <a:spLocks noGrp="1"/>
          </p:cNvSpPr>
          <p:nvPr>
            <p:ph idx="1"/>
          </p:nvPr>
        </p:nvSpPr>
        <p:spPr/>
        <p:txBody>
          <a:bodyPr/>
          <a:lstStyle/>
          <a:p>
            <a:pPr marL="0" indent="0">
              <a:buNone/>
            </a:pPr>
            <a:r>
              <a:rPr lang="en-US" sz="2400" dirty="0" smtClean="0"/>
              <a:t>Owners and tenants have rights over their personal information, including:</a:t>
            </a:r>
          </a:p>
          <a:p>
            <a:r>
              <a:rPr lang="en-US" sz="2400" dirty="0" smtClean="0"/>
              <a:t>Being told the purpose for its collection, use or disclosure;</a:t>
            </a:r>
          </a:p>
          <a:p>
            <a:r>
              <a:rPr lang="en-US" sz="2400" dirty="0" smtClean="0"/>
              <a:t>Expect that the purposes are reasonable and appropriate;</a:t>
            </a:r>
          </a:p>
          <a:p>
            <a:r>
              <a:rPr lang="en-US" sz="2400" dirty="0" smtClean="0"/>
              <a:t>Know who is responsible for protecting it;</a:t>
            </a:r>
          </a:p>
          <a:p>
            <a:r>
              <a:rPr lang="en-US" sz="2400" dirty="0" smtClean="0"/>
              <a:t>Expect appropriate protection measures over it;</a:t>
            </a:r>
          </a:p>
          <a:p>
            <a:r>
              <a:rPr lang="en-US" dirty="0" smtClean="0"/>
              <a:t>Expect accuracy and completeness of it;</a:t>
            </a:r>
          </a:p>
          <a:p>
            <a:r>
              <a:rPr lang="en-US" dirty="0" smtClean="0"/>
              <a:t>Request access to and correction of it;</a:t>
            </a:r>
          </a:p>
          <a:p>
            <a:r>
              <a:rPr lang="en-US" dirty="0" smtClean="0"/>
              <a:t>Having complaints addressed of how it is handled;</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5</a:t>
            </a:fld>
            <a:endParaRPr lang="en-US" dirty="0"/>
          </a:p>
        </p:txBody>
      </p:sp>
    </p:spTree>
    <p:extLst>
      <p:ext uri="{BB962C8B-B14F-4D97-AF65-F5344CB8AC3E}">
        <p14:creationId xmlns:p14="http://schemas.microsoft.com/office/powerpoint/2010/main" val="21362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General Rights and Requirements </a:t>
            </a:r>
            <a:r>
              <a:rPr lang="en-US" sz="2400" i="1" dirty="0" smtClean="0"/>
              <a:t>(cont’d)</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r>
              <a:rPr lang="en-US" sz="2400" dirty="0" smtClean="0"/>
              <a:t>Strata corporation’s obligations:</a:t>
            </a:r>
          </a:p>
          <a:p>
            <a:r>
              <a:rPr lang="en-US" sz="2400" dirty="0" smtClean="0"/>
              <a:t>Designate a privacy officer to be accountable for PIPA compliance;</a:t>
            </a:r>
          </a:p>
          <a:p>
            <a:r>
              <a:rPr lang="en-US" sz="2400" dirty="0" smtClean="0"/>
              <a:t>Obtain consents before collecting, using or disclosing it</a:t>
            </a:r>
          </a:p>
          <a:p>
            <a:r>
              <a:rPr lang="en-US" sz="2400" dirty="0" smtClean="0"/>
              <a:t>Tell reasons for collection, use and disclosure, including to whom, and how it is being used;</a:t>
            </a:r>
          </a:p>
          <a:p>
            <a:r>
              <a:rPr lang="en-US" sz="2400" dirty="0" smtClean="0"/>
              <a:t>Use, disclose and retain it only for the same reasonable purpose;</a:t>
            </a:r>
          </a:p>
          <a:p>
            <a:r>
              <a:rPr lang="en-US" sz="2400" dirty="0" smtClean="0"/>
              <a:t>Ensure completeness and accuracy;</a:t>
            </a:r>
          </a:p>
          <a:p>
            <a:r>
              <a:rPr lang="en-US" sz="2400" dirty="0" smtClean="0"/>
              <a:t>Respond to complaints without delay;</a:t>
            </a:r>
          </a:p>
          <a:p>
            <a:r>
              <a:rPr lang="en-US" sz="2400" dirty="0" smtClean="0"/>
              <a:t>Have clear and readily available personal information policies;</a:t>
            </a:r>
          </a:p>
          <a:p>
            <a:r>
              <a:rPr lang="en-US" sz="2400" dirty="0" smtClean="0"/>
              <a:t>Destroy, erase or make anonymous what is no longer required.</a:t>
            </a:r>
          </a:p>
          <a:p>
            <a:pPr marL="0" indent="0">
              <a:buNone/>
            </a:pPr>
            <a:endParaRPr lang="en-US" sz="2400"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6</a:t>
            </a:fld>
            <a:endParaRPr lang="en-US" dirty="0"/>
          </a:p>
        </p:txBody>
      </p:sp>
    </p:spTree>
    <p:extLst>
      <p:ext uri="{BB962C8B-B14F-4D97-AF65-F5344CB8AC3E}">
        <p14:creationId xmlns:p14="http://schemas.microsoft.com/office/powerpoint/2010/main" val="268743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Privacy Officer’s Role and Obligations</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r>
              <a:rPr lang="en-US" sz="2400" dirty="0" smtClean="0"/>
              <a:t>Strata corporation’s obligations:</a:t>
            </a:r>
          </a:p>
          <a:p>
            <a:r>
              <a:rPr lang="en-US" sz="2400" dirty="0" smtClean="0"/>
              <a:t>Ensure the strata corporation’s privacy policy and procedures are being followed;</a:t>
            </a:r>
          </a:p>
          <a:p>
            <a:r>
              <a:rPr lang="en-US" sz="2400" dirty="0" smtClean="0"/>
              <a:t>Respond to requests by strata owners and tenants for access to their personal information;</a:t>
            </a:r>
          </a:p>
          <a:p>
            <a:r>
              <a:rPr lang="en-US" sz="2400" dirty="0" smtClean="0"/>
              <a:t>Reviewing personal information security safeguards, storage and retention policies and procedures on a periodic basis;</a:t>
            </a:r>
          </a:p>
          <a:p>
            <a:r>
              <a:rPr lang="en-US" sz="2400" dirty="0" smtClean="0"/>
              <a:t>Responding to requests for access to personal information under PIPA;</a:t>
            </a:r>
          </a:p>
          <a:p>
            <a:r>
              <a:rPr lang="en-US" sz="2400" dirty="0" smtClean="0"/>
              <a:t>Handling all complaints in relation to the collection, use and disclosure of personal information under PIPA.</a:t>
            </a:r>
          </a:p>
          <a:p>
            <a:pPr marL="0" indent="0">
              <a:buNone/>
            </a:pPr>
            <a:endParaRPr lang="en-US" sz="2400"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7</a:t>
            </a:fld>
            <a:endParaRPr lang="en-US" dirty="0"/>
          </a:p>
        </p:txBody>
      </p:sp>
    </p:spTree>
    <p:extLst>
      <p:ext uri="{BB962C8B-B14F-4D97-AF65-F5344CB8AC3E}">
        <p14:creationId xmlns:p14="http://schemas.microsoft.com/office/powerpoint/2010/main" val="52591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Collection of Personal Information</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r>
              <a:rPr lang="en-US" sz="2400" dirty="0" smtClean="0"/>
              <a:t>PIPA requires that a strat</a:t>
            </a:r>
            <a:r>
              <a:rPr lang="en-US" sz="2400" dirty="0" smtClean="0"/>
              <a:t>a corporation must not collect personal information unless:</a:t>
            </a:r>
          </a:p>
          <a:p>
            <a:r>
              <a:rPr lang="en-US" sz="2400" dirty="0" smtClean="0"/>
              <a:t>The individual consents;</a:t>
            </a:r>
          </a:p>
          <a:p>
            <a:r>
              <a:rPr lang="en-US" sz="2400" dirty="0" smtClean="0"/>
              <a:t>PIPA authorizes the collection without consent; or</a:t>
            </a:r>
          </a:p>
          <a:p>
            <a:r>
              <a:rPr lang="en-US" sz="2400" dirty="0" smtClean="0"/>
              <a:t>PIPA deems the collection to be consented by the individual.</a:t>
            </a:r>
          </a:p>
          <a:p>
            <a:endParaRPr lang="en-US" sz="2400" dirty="0" smtClean="0"/>
          </a:p>
          <a:p>
            <a:pPr marL="0" indent="0">
              <a:buNone/>
            </a:pPr>
            <a:r>
              <a:rPr lang="en-US" sz="2400" dirty="0" smtClean="0"/>
              <a:t>Only collect the minimum amount of personal information that is reasonable for it to fulfill its obligations under SPA and other relevant legislation.</a:t>
            </a:r>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8</a:t>
            </a:fld>
            <a:endParaRPr lang="en-US" dirty="0"/>
          </a:p>
        </p:txBody>
      </p:sp>
    </p:spTree>
    <p:extLst>
      <p:ext uri="{BB962C8B-B14F-4D97-AF65-F5344CB8AC3E}">
        <p14:creationId xmlns:p14="http://schemas.microsoft.com/office/powerpoint/2010/main" val="19459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Types of Consent</a:t>
            </a:r>
            <a:endParaRPr lang="en-US" sz="2400" i="1" dirty="0"/>
          </a:p>
        </p:txBody>
      </p:sp>
      <p:sp>
        <p:nvSpPr>
          <p:cNvPr id="3" name="Content Placeholder 2"/>
          <p:cNvSpPr>
            <a:spLocks noGrp="1"/>
          </p:cNvSpPr>
          <p:nvPr>
            <p:ph idx="1"/>
          </p:nvPr>
        </p:nvSpPr>
        <p:spPr>
          <a:xfrm>
            <a:off x="185195" y="1104519"/>
            <a:ext cx="8809580" cy="4525963"/>
          </a:xfrm>
        </p:spPr>
        <p:txBody>
          <a:bodyPr/>
          <a:lstStyle/>
          <a:p>
            <a:pPr marL="0" indent="0">
              <a:buNone/>
            </a:pPr>
            <a:endParaRPr lang="en-US" sz="2400" dirty="0" smtClean="0"/>
          </a:p>
          <a:p>
            <a:pPr marL="0" indent="0">
              <a:buNone/>
            </a:pPr>
            <a:r>
              <a:rPr lang="en-US" sz="2400" b="1" dirty="0" smtClean="0"/>
              <a:t>Express</a:t>
            </a:r>
            <a:r>
              <a:rPr lang="en-US" sz="2400" dirty="0" smtClean="0"/>
              <a:t>: individual actually consents in writing or orally for the purpose stated by the strata corporation – </a:t>
            </a:r>
            <a:r>
              <a:rPr lang="en-US" sz="2400" dirty="0" err="1" smtClean="0"/>
              <a:t>eg</a:t>
            </a:r>
            <a:r>
              <a:rPr lang="en-US" sz="2400" dirty="0" smtClean="0"/>
              <a:t>. PAD agreement info;</a:t>
            </a:r>
          </a:p>
          <a:p>
            <a:pPr marL="0" indent="0">
              <a:buNone/>
            </a:pPr>
            <a:endParaRPr lang="en-US" sz="2400" dirty="0" smtClean="0"/>
          </a:p>
          <a:p>
            <a:pPr marL="0" indent="0">
              <a:buNone/>
            </a:pPr>
            <a:r>
              <a:rPr lang="en-US" sz="2400" b="1" dirty="0" smtClean="0"/>
              <a:t>Implied</a:t>
            </a:r>
            <a:r>
              <a:rPr lang="en-US" sz="2400" dirty="0" smtClean="0"/>
              <a:t>: voluntary disclosure of personal information for a purpose of which the individual is aware – </a:t>
            </a:r>
            <a:r>
              <a:rPr lang="en-US" sz="2400" dirty="0" err="1" smtClean="0"/>
              <a:t>eg</a:t>
            </a:r>
            <a:r>
              <a:rPr lang="en-US" sz="2400" dirty="0" smtClean="0"/>
              <a:t>. Providing a telephone number for council to contact owner for emergencies while out of town. This type of consent may require clarification over the scope of the purpose for collecting, using and disclosing.</a:t>
            </a:r>
            <a:endParaRPr lang="en-US" sz="2400" dirty="0" smtClean="0"/>
          </a:p>
          <a:p>
            <a:pPr marL="0" indent="0">
              <a:buNone/>
            </a:pPr>
            <a:endParaRPr lang="en-US" sz="2400"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9</a:t>
            </a:fld>
            <a:endParaRPr lang="en-US" dirty="0"/>
          </a:p>
        </p:txBody>
      </p:sp>
    </p:spTree>
    <p:extLst>
      <p:ext uri="{BB962C8B-B14F-4D97-AF65-F5344CB8AC3E}">
        <p14:creationId xmlns:p14="http://schemas.microsoft.com/office/powerpoint/2010/main" val="3188652906"/>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os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2155</TotalTime>
  <Words>2454</Words>
  <Application>Microsoft Office PowerPoint</Application>
  <PresentationFormat>On-screen Show (4:3)</PresentationFormat>
  <Paragraphs>266</Paragraphs>
  <Slides>37</Slides>
  <Notes>16</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Title</vt:lpstr>
      <vt:lpstr>Text Slides</vt:lpstr>
      <vt:lpstr>Closing Slide</vt:lpstr>
      <vt:lpstr>MUM’S THE WORD: </vt:lpstr>
      <vt:lpstr>Introduction</vt:lpstr>
      <vt:lpstr>Understanding the Objectives of PIPA</vt:lpstr>
      <vt:lpstr>What is personal information?</vt:lpstr>
      <vt:lpstr>General Rights and Requirements</vt:lpstr>
      <vt:lpstr>General Rights and Requirements (cont’d)</vt:lpstr>
      <vt:lpstr>Privacy Officer’s Role and Obligations</vt:lpstr>
      <vt:lpstr>Collection of Personal Information</vt:lpstr>
      <vt:lpstr>Types of Consent</vt:lpstr>
      <vt:lpstr>Exemptions from Consent </vt:lpstr>
      <vt:lpstr>Use and Disclosure </vt:lpstr>
      <vt:lpstr>Examples of Collection without Consent</vt:lpstr>
      <vt:lpstr>Examples of Collection without Consent</vt:lpstr>
      <vt:lpstr>Examples of Collection without Consent</vt:lpstr>
      <vt:lpstr>Examples of Collection without Consent</vt:lpstr>
      <vt:lpstr>Collect, Use and Disclose – Required by law</vt:lpstr>
      <vt:lpstr>Collect, Use and Disclose without consent</vt:lpstr>
      <vt:lpstr>Collect, Use and Disclose without consent</vt:lpstr>
      <vt:lpstr>Changes to PIPA Guidelines</vt:lpstr>
      <vt:lpstr>Changes to PIPA Guidelines</vt:lpstr>
      <vt:lpstr>Changes to PIPA Guidelines</vt:lpstr>
      <vt:lpstr>Dealing with bylaw complaint letters</vt:lpstr>
      <vt:lpstr>Bylaw complaint letters - Withholding Disclosure</vt:lpstr>
      <vt:lpstr>Bylaw complaint letters - Withholding Disclosure</vt:lpstr>
      <vt:lpstr>Other correspondence</vt:lpstr>
      <vt:lpstr>Other correspondence</vt:lpstr>
      <vt:lpstr>Other correspondence</vt:lpstr>
      <vt:lpstr>Correspondence not captured under s. 35</vt:lpstr>
      <vt:lpstr>Other documents</vt:lpstr>
      <vt:lpstr>Guidelines for Minute Taking and PIPA</vt:lpstr>
      <vt:lpstr>Guidelines for Minute Taking</vt:lpstr>
      <vt:lpstr>Surveillance and Keyfobs</vt:lpstr>
      <vt:lpstr>Surveillance and Keyfobs</vt:lpstr>
      <vt:lpstr>The New Privacy Guidelines</vt:lpstr>
      <vt:lpstr>Surveillance and Keyfobs</vt:lpstr>
      <vt:lpstr>Preventing PIPA Breaches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Sayaka Shibata</dc:creator>
  <cp:lastModifiedBy>Veronica Franco</cp:lastModifiedBy>
  <cp:revision>221</cp:revision>
  <cp:lastPrinted>2015-03-11T16:53:39Z</cp:lastPrinted>
  <dcterms:created xsi:type="dcterms:W3CDTF">2011-09-27T16:21:35Z</dcterms:created>
  <dcterms:modified xsi:type="dcterms:W3CDTF">2016-02-24T00:13:03Z</dcterms:modified>
</cp:coreProperties>
</file>