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6" r:id="rId1"/>
    <p:sldMasterId id="2147484193" r:id="rId2"/>
    <p:sldMasterId id="2147484320" r:id="rId3"/>
  </p:sldMasterIdLst>
  <p:notesMasterIdLst>
    <p:notesMasterId r:id="rId42"/>
  </p:notesMasterIdLst>
  <p:handoutMasterIdLst>
    <p:handoutMasterId r:id="rId43"/>
  </p:handoutMasterIdLst>
  <p:sldIdLst>
    <p:sldId id="329" r:id="rId4"/>
    <p:sldId id="336" r:id="rId5"/>
    <p:sldId id="337" r:id="rId6"/>
    <p:sldId id="325" r:id="rId7"/>
    <p:sldId id="360" r:id="rId8"/>
    <p:sldId id="361" r:id="rId9"/>
    <p:sldId id="338" r:id="rId10"/>
    <p:sldId id="362" r:id="rId11"/>
    <p:sldId id="364" r:id="rId12"/>
    <p:sldId id="315" r:id="rId13"/>
    <p:sldId id="342" r:id="rId14"/>
    <p:sldId id="365" r:id="rId15"/>
    <p:sldId id="344" r:id="rId16"/>
    <p:sldId id="343" r:id="rId17"/>
    <p:sldId id="302" r:id="rId18"/>
    <p:sldId id="357" r:id="rId19"/>
    <p:sldId id="358" r:id="rId20"/>
    <p:sldId id="359" r:id="rId21"/>
    <p:sldId id="303" r:id="rId22"/>
    <p:sldId id="366" r:id="rId23"/>
    <p:sldId id="367" r:id="rId24"/>
    <p:sldId id="304" r:id="rId25"/>
    <p:sldId id="346" r:id="rId26"/>
    <p:sldId id="345" r:id="rId27"/>
    <p:sldId id="347" r:id="rId28"/>
    <p:sldId id="348" r:id="rId29"/>
    <p:sldId id="368" r:id="rId30"/>
    <p:sldId id="369" r:id="rId31"/>
    <p:sldId id="349" r:id="rId32"/>
    <p:sldId id="350" r:id="rId33"/>
    <p:sldId id="351" r:id="rId34"/>
    <p:sldId id="352" r:id="rId35"/>
    <p:sldId id="370" r:id="rId36"/>
    <p:sldId id="353" r:id="rId37"/>
    <p:sldId id="355" r:id="rId38"/>
    <p:sldId id="356" r:id="rId39"/>
    <p:sldId id="335" r:id="rId40"/>
    <p:sldId id="334" r:id="rId41"/>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595959"/>
    <a:srgbClr val="59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69059" autoAdjust="0"/>
  </p:normalViewPr>
  <p:slideViewPr>
    <p:cSldViewPr snapToGrid="0" snapToObjects="1">
      <p:cViewPr varScale="1">
        <p:scale>
          <a:sx n="65" d="100"/>
          <a:sy n="65" d="100"/>
        </p:scale>
        <p:origin x="-7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44" y="-8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100">
                <a:latin typeface="+mn-lt"/>
              </a:defRPr>
            </a:lvl1pPr>
          </a:lstStyle>
          <a:p>
            <a:pPr>
              <a:defRPr/>
            </a:pPr>
            <a:fld id="{42BED1E7-16E1-4195-B29D-2560BDBFA5F8}" type="slidenum">
              <a:rPr lang="en-US"/>
              <a:pPr>
                <a:defRPr/>
              </a:pPr>
              <a:t>‹#›</a:t>
            </a:fld>
            <a:endParaRPr lang="en-US" sz="1200" dirty="0"/>
          </a:p>
        </p:txBody>
      </p:sp>
      <p:pic>
        <p:nvPicPr>
          <p:cNvPr id="215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998" y="189064"/>
            <a:ext cx="2256601" cy="20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347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64205"/>
          </a:xfrm>
          <a:prstGeom prst="rect">
            <a:avLst/>
          </a:prstGeom>
        </p:spPr>
        <p:txBody>
          <a:bodyPr vert="horz" lIns="92437" tIns="46219" rIns="92437" bIns="46219"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97902" y="1"/>
            <a:ext cx="2982418" cy="464205"/>
          </a:xfrm>
          <a:prstGeom prst="rect">
            <a:avLst/>
          </a:prstGeom>
        </p:spPr>
        <p:txBody>
          <a:bodyPr vert="horz" wrap="square" lIns="92437" tIns="46219" rIns="92437" bIns="46219" numCol="1" anchor="t" anchorCtr="0" compatLnSpc="1">
            <a:prstTxWarp prst="textNoShape">
              <a:avLst/>
            </a:prstTxWarp>
          </a:bodyPr>
          <a:lstStyle>
            <a:lvl1pPr algn="r">
              <a:defRPr sz="1200"/>
            </a:lvl1pPr>
          </a:lstStyle>
          <a:p>
            <a:pPr>
              <a:defRPr/>
            </a:pPr>
            <a:fld id="{66DC12C0-79C2-44F6-8046-E66B80E92074}" type="datetimeFigureOut">
              <a:rPr lang="en-US"/>
              <a:pPr>
                <a:defRPr/>
              </a:pPr>
              <a:t>4/25/2016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pPr lvl="0"/>
            <a:endParaRPr lang="en-US" noProof="0" dirty="0" smtClean="0"/>
          </a:p>
        </p:txBody>
      </p:sp>
      <p:sp>
        <p:nvSpPr>
          <p:cNvPr id="5" name="Notes Placeholder 4"/>
          <p:cNvSpPr>
            <a:spLocks noGrp="1"/>
          </p:cNvSpPr>
          <p:nvPr>
            <p:ph type="body" sz="quarter" idx="3"/>
          </p:nvPr>
        </p:nvSpPr>
        <p:spPr>
          <a:xfrm>
            <a:off x="688481" y="4416099"/>
            <a:ext cx="5504853" cy="4182457"/>
          </a:xfrm>
          <a:prstGeom prst="rect">
            <a:avLst/>
          </a:prstGeom>
        </p:spPr>
        <p:txBody>
          <a:bodyPr vert="horz" lIns="92437" tIns="46219" rIns="92437" bIns="46219"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830659"/>
            <a:ext cx="2982418" cy="464205"/>
          </a:xfrm>
          <a:prstGeom prst="rect">
            <a:avLst/>
          </a:prstGeom>
        </p:spPr>
        <p:txBody>
          <a:bodyPr vert="horz" lIns="92437" tIns="46219" rIns="92437" bIns="46219"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200"/>
            </a:lvl1pPr>
          </a:lstStyle>
          <a:p>
            <a:pPr>
              <a:defRPr/>
            </a:pPr>
            <a:fld id="{6DC16C53-4053-4397-B888-0B4D2A00F653}" type="slidenum">
              <a:rPr lang="en-US"/>
              <a:pPr>
                <a:defRPr/>
              </a:pPr>
              <a:t>‹#›</a:t>
            </a:fld>
            <a:endParaRPr lang="en-US" dirty="0"/>
          </a:p>
        </p:txBody>
      </p:sp>
    </p:spTree>
    <p:extLst>
      <p:ext uri="{BB962C8B-B14F-4D97-AF65-F5344CB8AC3E}">
        <p14:creationId xmlns:p14="http://schemas.microsoft.com/office/powerpoint/2010/main" val="2567493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00782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r>
              <a:rPr lang="en-US" u="none" dirty="0" smtClean="0"/>
              <a:t>Illegal = contrary to muni</a:t>
            </a:r>
            <a:r>
              <a:rPr lang="en-US" u="none" baseline="0" dirty="0" smtClean="0"/>
              <a:t>cipal bylaws</a:t>
            </a:r>
          </a:p>
          <a:p>
            <a:pPr marL="218610" indent="-218610">
              <a:buFont typeface="+mj-lt"/>
              <a:buAutoNum type="arabicPeriod"/>
            </a:pPr>
            <a:r>
              <a:rPr lang="en-US" u="none" baseline="0" dirty="0" smtClean="0"/>
              <a:t>Residential versus commercial use – What does residential mean – </a:t>
            </a:r>
          </a:p>
          <a:p>
            <a:pPr marL="218610" indent="-218610">
              <a:buFont typeface="+mj-lt"/>
              <a:buAutoNum type="arabicPeriod"/>
            </a:pPr>
            <a:r>
              <a:rPr lang="en-US" u="none" baseline="0" dirty="0" smtClean="0"/>
              <a:t>Section 1 of the SPA – residential means a strata lot designed or intended to be used primarily as a residence.</a:t>
            </a:r>
          </a:p>
          <a:p>
            <a:pPr marL="218610" indent="-218610">
              <a:buFont typeface="+mj-lt"/>
              <a:buAutoNum type="arabicPeriod"/>
            </a:pPr>
            <a:endParaRPr lang="en-US" u="none" baseline="0" dirty="0" smtClean="0"/>
          </a:p>
          <a:p>
            <a:pPr marL="218610" indent="-218610">
              <a:buFont typeface="+mj-lt"/>
              <a:buAutoNum type="arabicPeriod"/>
            </a:pPr>
            <a:r>
              <a:rPr lang="en-US" u="none" baseline="0" dirty="0" smtClean="0"/>
              <a:t>Residence is not defined</a:t>
            </a: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10</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r>
              <a:rPr lang="en-US" u="none" dirty="0" smtClean="0"/>
              <a:t>We</a:t>
            </a:r>
            <a:r>
              <a:rPr lang="en-US" u="none" baseline="0" dirty="0" smtClean="0"/>
              <a:t> think we have it, right?</a:t>
            </a:r>
          </a:p>
          <a:p>
            <a:pPr marL="218610" indent="-218610">
              <a:buFont typeface="+mj-lt"/>
              <a:buAutoNum type="arabicPeriod"/>
            </a:pPr>
            <a:r>
              <a:rPr lang="en-US" u="none" baseline="0" dirty="0" smtClean="0"/>
              <a:t>No more nightly or weekly rentals or do we?</a:t>
            </a: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11</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13</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r>
              <a:rPr lang="en-US" u="none" dirty="0" smtClean="0"/>
              <a:t>No tenancy agreement</a:t>
            </a:r>
          </a:p>
          <a:p>
            <a:pPr marL="218610" indent="-218610">
              <a:buFont typeface="+mj-lt"/>
              <a:buAutoNum type="arabicPeriod"/>
            </a:pPr>
            <a:r>
              <a:rPr lang="en-US" u="none" dirty="0" smtClean="0"/>
              <a:t>Licensing</a:t>
            </a:r>
            <a:r>
              <a:rPr lang="en-US" u="none" baseline="0" dirty="0" smtClean="0"/>
              <a:t> agreement</a:t>
            </a:r>
          </a:p>
          <a:p>
            <a:pPr marL="218610" indent="-218610">
              <a:buFont typeface="+mj-lt"/>
              <a:buAutoNum type="arabicPeriod"/>
            </a:pPr>
            <a:r>
              <a:rPr lang="en-US" u="none" baseline="0" dirty="0" smtClean="0"/>
              <a:t>Therefore, no Form K or move in fees (which referred to change in tenancy)</a:t>
            </a:r>
          </a:p>
          <a:p>
            <a:pPr marL="218610" indent="-218610">
              <a:buFont typeface="+mj-lt"/>
              <a:buAutoNum type="arabicPeriod"/>
            </a:pPr>
            <a:r>
              <a:rPr lang="en-US" u="none" baseline="0" dirty="0" smtClean="0"/>
              <a:t>Also, SPA and bylaws distinguish between tenants and occupants</a:t>
            </a: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14</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body of case law to distinguish</a:t>
            </a:r>
            <a:r>
              <a:rPr lang="en-US" baseline="0" dirty="0" smtClean="0"/>
              <a:t> between two</a:t>
            </a:r>
          </a:p>
          <a:p>
            <a:r>
              <a:rPr lang="en-US" baseline="0" dirty="0" smtClean="0"/>
              <a:t>Cell tower agreements use a </a:t>
            </a:r>
            <a:r>
              <a:rPr lang="en-US" baseline="0" dirty="0" err="1" smtClean="0"/>
              <a:t>licence</a:t>
            </a:r>
            <a:r>
              <a:rPr lang="en-US" baseline="0" dirty="0" smtClean="0"/>
              <a:t> rather than a lease to avoid unanimous vote and subdivision</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15</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16</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17</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Injunctions and reasonable costs of injunctions</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18</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dirty="0" smtClean="0"/>
              <a:t>Where owner/landlord was unaware tenant was going to use as short term rentals</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19</a:t>
            </a:fld>
            <a:endParaRPr lang="en-US" dirty="0"/>
          </a:p>
        </p:txBody>
      </p:sp>
    </p:spTree>
    <p:extLst>
      <p:ext uri="{BB962C8B-B14F-4D97-AF65-F5344CB8AC3E}">
        <p14:creationId xmlns:p14="http://schemas.microsoft.com/office/powerpoint/2010/main" val="333972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Use Notice to End Tenancy – One months’</a:t>
            </a:r>
            <a:r>
              <a:rPr lang="en-CA" baseline="0" dirty="0" smtClean="0"/>
              <a:t> notice available at RTO website. Tenant may fight it.</a:t>
            </a:r>
          </a:p>
          <a:p>
            <a:endParaRPr lang="en-CA" dirty="0" smtClean="0"/>
          </a:p>
          <a:p>
            <a:r>
              <a:rPr lang="en-CA" dirty="0" smtClean="0"/>
              <a:t>DRO at RTB have inconsistently</a:t>
            </a:r>
            <a:r>
              <a:rPr lang="en-CA" baseline="0" dirty="0" smtClean="0"/>
              <a:t> held that they have no jurisdiction because RTA is enabling/empowering statute and it does not give a strata corporation standing.</a:t>
            </a:r>
          </a:p>
          <a:p>
            <a:endParaRPr lang="en-CA" baseline="0" dirty="0" smtClean="0"/>
          </a:p>
          <a:p>
            <a:r>
              <a:rPr lang="en-CA" baseline="0" dirty="0" smtClean="0"/>
              <a:t>However, DRO will uphold eviction notices if the landlord agrees and participates in the hearing.</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20</a:t>
            </a:fld>
            <a:endParaRPr lang="en-US" dirty="0"/>
          </a:p>
        </p:txBody>
      </p:sp>
    </p:spTree>
    <p:extLst>
      <p:ext uri="{BB962C8B-B14F-4D97-AF65-F5344CB8AC3E}">
        <p14:creationId xmlns:p14="http://schemas.microsoft.com/office/powerpoint/2010/main" val="324738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a:t>
            </a:fld>
            <a:endParaRPr lang="en-US" dirty="0"/>
          </a:p>
        </p:txBody>
      </p:sp>
    </p:spTree>
    <p:extLst>
      <p:ext uri="{BB962C8B-B14F-4D97-AF65-F5344CB8AC3E}">
        <p14:creationId xmlns:p14="http://schemas.microsoft.com/office/powerpoint/2010/main" val="1420956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the early stages, you may not know which way to proceed and could include all the bylaws and all the possible fines.</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22</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23</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24</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25</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26</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29</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if the only bylaw that would apply to ban short term rentals</a:t>
            </a:r>
            <a:r>
              <a:rPr lang="en-CA" baseline="0" dirty="0" smtClean="0"/>
              <a:t> </a:t>
            </a:r>
            <a:r>
              <a:rPr lang="en-CA" dirty="0" smtClean="0"/>
              <a:t>is a bylaw that sets</a:t>
            </a:r>
            <a:r>
              <a:rPr lang="en-CA" baseline="0" dirty="0" smtClean="0"/>
              <a:t> a minimum rental period, then the bylaws cannot prohibit advertising on the websites (s.141(1)).</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30</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31</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32</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a:t>
            </a:r>
            <a:r>
              <a:rPr lang="en-US" baseline="0" dirty="0" smtClean="0"/>
              <a:t> is reasonable?</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34</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a:t>
            </a:fld>
            <a:endParaRPr lang="en-US" dirty="0"/>
          </a:p>
        </p:txBody>
      </p:sp>
    </p:spTree>
    <p:extLst>
      <p:ext uri="{BB962C8B-B14F-4D97-AF65-F5344CB8AC3E}">
        <p14:creationId xmlns:p14="http://schemas.microsoft.com/office/powerpoint/2010/main" val="1420956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35</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Strata</a:t>
            </a:r>
            <a:r>
              <a:rPr lang="en-US" baseline="0" dirty="0" smtClean="0"/>
              <a:t> insurance – talk to broker – now permitting business in strata corporation – likely not a big issue, but non-disclosure of risk, good reason to deny coverage.</a:t>
            </a:r>
          </a:p>
          <a:p>
            <a:endParaRPr lang="en-US" baseline="0" dirty="0" smtClean="0"/>
          </a:p>
          <a:p>
            <a:r>
              <a:rPr lang="en-US" baseline="0" dirty="0" smtClean="0"/>
              <a:t>Unit owner’s insurance policy – unit owner making profit, use unit owner’s insurance to cover off initial risk of a client suing strata corporation – by bylaw likely most effective</a:t>
            </a:r>
          </a:p>
          <a:p>
            <a:endParaRPr lang="en-US" baseline="0" dirty="0" smtClean="0"/>
          </a:p>
          <a:p>
            <a:r>
              <a:rPr lang="en-US" baseline="0" dirty="0" smtClean="0"/>
              <a:t>Indemnity and responsibility bylaw – strata corporation’s </a:t>
            </a:r>
            <a:r>
              <a:rPr lang="en-US" baseline="0" smtClean="0"/>
              <a:t>current bylaws </a:t>
            </a:r>
            <a:r>
              <a:rPr lang="en-US" baseline="0" dirty="0" smtClean="0"/>
              <a:t>may already cover this off, but should be checked to ensure it would apply to damage caused </a:t>
            </a:r>
            <a:r>
              <a:rPr lang="en-US" baseline="0" smtClean="0"/>
              <a:t>by occupant.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36</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4</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5</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6</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7</a:t>
            </a:fld>
            <a:endParaRPr lang="en-US" dirty="0"/>
          </a:p>
        </p:txBody>
      </p:sp>
    </p:spTree>
    <p:extLst>
      <p:ext uri="{BB962C8B-B14F-4D97-AF65-F5344CB8AC3E}">
        <p14:creationId xmlns:p14="http://schemas.microsoft.com/office/powerpoint/2010/main" val="142095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Global News – January</a:t>
            </a:r>
            <a:r>
              <a:rPr lang="en-CA" baseline="0" dirty="0" smtClean="0"/>
              <a:t> 21, 2016 (Jon </a:t>
            </a:r>
            <a:r>
              <a:rPr lang="en-CA" baseline="0" dirty="0" err="1" smtClean="0"/>
              <a:t>Azpiri</a:t>
            </a:r>
            <a:r>
              <a:rPr lang="en-CA" baseline="0" dirty="0" smtClean="0"/>
              <a:t>)</a:t>
            </a:r>
            <a:endParaRPr lang="en-CA" dirty="0" smtClean="0"/>
          </a:p>
          <a:p>
            <a:r>
              <a:rPr lang="en-CA" dirty="0" smtClean="0"/>
              <a:t>Vancouver Sun – March 10, 2015 (Nick England)</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8</a:t>
            </a:fld>
            <a:endParaRPr lang="en-US" dirty="0"/>
          </a:p>
        </p:txBody>
      </p:sp>
    </p:spTree>
    <p:extLst>
      <p:ext uri="{BB962C8B-B14F-4D97-AF65-F5344CB8AC3E}">
        <p14:creationId xmlns:p14="http://schemas.microsoft.com/office/powerpoint/2010/main" val="153615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Karen </a:t>
            </a:r>
            <a:r>
              <a:rPr lang="en-CA" dirty="0" err="1" smtClean="0"/>
              <a:t>Sawatzky</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9</a:t>
            </a:fld>
            <a:endParaRPr lang="en-US" dirty="0"/>
          </a:p>
        </p:txBody>
      </p:sp>
    </p:spTree>
    <p:extLst>
      <p:ext uri="{BB962C8B-B14F-4D97-AF65-F5344CB8AC3E}">
        <p14:creationId xmlns:p14="http://schemas.microsoft.com/office/powerpoint/2010/main" val="296276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04849" y="2079627"/>
            <a:ext cx="7381875" cy="1320798"/>
          </a:xfrm>
          <a:prstGeom prst="rect">
            <a:avLst/>
          </a:prstGeom>
        </p:spPr>
        <p:txBody>
          <a:bodyPr/>
          <a:lstStyle>
            <a:lvl1pPr algn="r">
              <a:defRPr sz="4000" b="1">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704850" y="3581400"/>
            <a:ext cx="7362825" cy="882119"/>
          </a:xfrm>
          <a:prstGeom prst="rect">
            <a:avLst/>
          </a:prstGeom>
        </p:spPr>
        <p:txBody>
          <a:bodyPr>
            <a:normAutofit/>
          </a:bodyPr>
          <a:lstStyle>
            <a:lvl1pPr marL="0" indent="0" algn="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0"/>
          </p:nvPr>
        </p:nvSpPr>
        <p:spPr>
          <a:xfrm>
            <a:off x="704849" y="5651500"/>
            <a:ext cx="7362826" cy="293687"/>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dirty="0" smtClean="0"/>
              <a:t>Click to edit Master text styles</a:t>
            </a:r>
          </a:p>
        </p:txBody>
      </p:sp>
      <p:sp>
        <p:nvSpPr>
          <p:cNvPr id="7" name="Text Placeholder 5"/>
          <p:cNvSpPr>
            <a:spLocks noGrp="1"/>
          </p:cNvSpPr>
          <p:nvPr>
            <p:ph type="body" sz="quarter" idx="11"/>
          </p:nvPr>
        </p:nvSpPr>
        <p:spPr>
          <a:xfrm>
            <a:off x="704849" y="5945188"/>
            <a:ext cx="7362826" cy="268288"/>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
        <p:nvSpPr>
          <p:cNvPr id="8" name="Text Placeholder 5"/>
          <p:cNvSpPr>
            <a:spLocks noGrp="1"/>
          </p:cNvSpPr>
          <p:nvPr>
            <p:ph type="body" sz="quarter" idx="12"/>
          </p:nvPr>
        </p:nvSpPr>
        <p:spPr>
          <a:xfrm>
            <a:off x="704849" y="6213475"/>
            <a:ext cx="7362826" cy="309563"/>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Tree>
    <p:extLst>
      <p:ext uri="{BB962C8B-B14F-4D97-AF65-F5344CB8AC3E}">
        <p14:creationId xmlns:p14="http://schemas.microsoft.com/office/powerpoint/2010/main" val="199140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_Multiple Presenters">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4" name="TextBox 3"/>
          <p:cNvSpPr txBox="1">
            <a:spLocks noChangeArrowheads="1"/>
          </p:cNvSpPr>
          <p:nvPr userDrawn="1"/>
        </p:nvSpPr>
        <p:spPr bwMode="auto">
          <a:xfrm>
            <a:off x="647700" y="1733550"/>
            <a:ext cx="7239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3000" b="1" dirty="0" smtClean="0">
                <a:solidFill>
                  <a:schemeClr val="bg1"/>
                </a:solidFill>
                <a:latin typeface="Calibri" pitchFamily="34" charset="0"/>
              </a:rPr>
              <a:t>Presented By:</a:t>
            </a:r>
          </a:p>
        </p:txBody>
      </p:sp>
      <p:sp>
        <p:nvSpPr>
          <p:cNvPr id="7" name="Text Placeholder 5"/>
          <p:cNvSpPr>
            <a:spLocks noGrp="1"/>
          </p:cNvSpPr>
          <p:nvPr>
            <p:ph type="body" sz="quarter" idx="10"/>
          </p:nvPr>
        </p:nvSpPr>
        <p:spPr>
          <a:xfrm>
            <a:off x="647700" y="2276475"/>
            <a:ext cx="7239000" cy="2133600"/>
          </a:xfrm>
          <a:prstGeom prst="rect">
            <a:avLst/>
          </a:prstGeom>
        </p:spPr>
        <p:txBody>
          <a:bodyPr/>
          <a:lstStyle>
            <a:lvl1pPr marL="0" indent="0">
              <a:buNone/>
              <a:defRPr sz="24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1285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_One Presenter">
    <p:spTree>
      <p:nvGrpSpPr>
        <p:cNvPr id="1" name=""/>
        <p:cNvGrpSpPr/>
        <p:nvPr/>
      </p:nvGrpSpPr>
      <p:grpSpPr>
        <a:xfrm>
          <a:off x="0" y="0"/>
          <a:ext cx="0" cy="0"/>
          <a:chOff x="0" y="0"/>
          <a:chExt cx="0" cy="0"/>
        </a:xfrm>
      </p:grpSpPr>
      <p:sp>
        <p:nvSpPr>
          <p:cNvPr id="5"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7" name="TextBox 6"/>
          <p:cNvSpPr txBox="1">
            <a:spLocks noChangeArrowheads="1"/>
          </p:cNvSpPr>
          <p:nvPr userDrawn="1"/>
        </p:nvSpPr>
        <p:spPr bwMode="auto">
          <a:xfrm>
            <a:off x="695325" y="358140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2400" dirty="0" smtClean="0">
                <a:solidFill>
                  <a:schemeClr val="bg1"/>
                </a:solidFill>
                <a:latin typeface="Calibri" pitchFamily="34" charset="0"/>
              </a:rPr>
              <a:t>www.cwilson.com</a:t>
            </a:r>
          </a:p>
        </p:txBody>
      </p:sp>
      <p:sp>
        <p:nvSpPr>
          <p:cNvPr id="4" name="Text Placeholder 3"/>
          <p:cNvSpPr>
            <a:spLocks noGrp="1"/>
          </p:cNvSpPr>
          <p:nvPr>
            <p:ph type="body" sz="quarter" idx="10"/>
          </p:nvPr>
        </p:nvSpPr>
        <p:spPr>
          <a:xfrm>
            <a:off x="695325" y="2066925"/>
            <a:ext cx="4524375" cy="476250"/>
          </a:xfrm>
          <a:prstGeom prst="rect">
            <a:avLst/>
          </a:prstGeom>
        </p:spPr>
        <p:txBody>
          <a:bodyPr/>
          <a:lstStyle>
            <a:lvl1pPr marL="0" indent="0">
              <a:buNone/>
              <a:defRPr sz="2400" b="1" baseline="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685800" y="2543175"/>
            <a:ext cx="4524375" cy="523875"/>
          </a:xfrm>
          <a:prstGeom prst="rect">
            <a:avLst/>
          </a:prstGeom>
        </p:spPr>
        <p:txBody>
          <a:bodyPr/>
          <a:lstStyle>
            <a:lvl1pPr marL="0" indent="0">
              <a:buNone/>
              <a:defRPr sz="2400" b="0">
                <a:solidFill>
                  <a:schemeClr val="bg1"/>
                </a:solidFill>
              </a:defRPr>
            </a:lvl1pPr>
            <a:lvl2pPr marL="457200" indent="0">
              <a:buNone/>
              <a:defRPr sz="2400">
                <a:solidFill>
                  <a:schemeClr val="bg1"/>
                </a:solidFill>
              </a:defRPr>
            </a:lvl2pPr>
          </a:lstStyle>
          <a:p>
            <a:pPr lvl="0"/>
            <a:r>
              <a:rPr lang="en-US" smtClean="0"/>
              <a:t>Click to edit Master text styles</a:t>
            </a:r>
          </a:p>
        </p:txBody>
      </p:sp>
      <p:sp>
        <p:nvSpPr>
          <p:cNvPr id="10" name="Text Placeholder 9"/>
          <p:cNvSpPr>
            <a:spLocks noGrp="1"/>
          </p:cNvSpPr>
          <p:nvPr>
            <p:ph type="body" sz="quarter" idx="12"/>
          </p:nvPr>
        </p:nvSpPr>
        <p:spPr>
          <a:xfrm>
            <a:off x="695325" y="3067050"/>
            <a:ext cx="4524375" cy="514350"/>
          </a:xfrm>
          <a:prstGeom prst="rect">
            <a:avLst/>
          </a:prstGeom>
        </p:spPr>
        <p:txBody>
          <a:bodyPr/>
          <a:lstStyle>
            <a:lvl1pPr marL="0" indent="0">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8669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_Disclaimer">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5" name="TextBox 4"/>
          <p:cNvSpPr txBox="1">
            <a:spLocks noChangeArrowheads="1"/>
          </p:cNvSpPr>
          <p:nvPr userDrawn="1"/>
        </p:nvSpPr>
        <p:spPr bwMode="auto">
          <a:xfrm>
            <a:off x="695325" y="1828800"/>
            <a:ext cx="60674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spcBef>
                <a:spcPts val="500"/>
              </a:spcBef>
              <a:spcAft>
                <a:spcPts val="500"/>
              </a:spcAft>
              <a:defRPr/>
            </a:pPr>
            <a:r>
              <a:rPr lang="en-US" sz="2000" dirty="0" smtClean="0">
                <a:solidFill>
                  <a:schemeClr val="bg1"/>
                </a:solidFill>
                <a:latin typeface="Calibri" pitchFamily="34" charset="0"/>
              </a:rPr>
              <a:t>These materials are necessarily of a general nature and do not take into consideration any specific matter, client or fact pattern.  </a:t>
            </a:r>
          </a:p>
          <a:p>
            <a:pPr eaLnBrk="1" hangingPunct="1">
              <a:spcBef>
                <a:spcPts val="500"/>
              </a:spcBef>
              <a:spcAft>
                <a:spcPts val="500"/>
              </a:spcAft>
              <a:defRPr/>
            </a:pPr>
            <a:r>
              <a:rPr lang="en-US" sz="2000" dirty="0" smtClean="0">
                <a:solidFill>
                  <a:schemeClr val="bg1"/>
                </a:solidFill>
                <a:latin typeface="Calibri" pitchFamily="34" charset="0"/>
              </a:rPr>
              <a:t>Please direct inquiries or comments to:</a:t>
            </a:r>
          </a:p>
        </p:txBody>
      </p:sp>
      <p:sp>
        <p:nvSpPr>
          <p:cNvPr id="4" name="Text Placeholder 3"/>
          <p:cNvSpPr>
            <a:spLocks noGrp="1"/>
          </p:cNvSpPr>
          <p:nvPr>
            <p:ph type="body" sz="quarter" idx="10"/>
          </p:nvPr>
        </p:nvSpPr>
        <p:spPr>
          <a:xfrm>
            <a:off x="695325" y="3286125"/>
            <a:ext cx="6067425" cy="476250"/>
          </a:xfrm>
          <a:prstGeom prst="rect">
            <a:avLst/>
          </a:prstGeom>
        </p:spPr>
        <p:txBody>
          <a:bodyPr/>
          <a:lstStyle>
            <a:lvl1pPr marL="0" indent="0">
              <a:buNone/>
              <a:defRPr sz="20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6772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pic>
        <p:nvPicPr>
          <p:cNvPr id="2" name="Picture 5" descr="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7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5" name="Text Placeholder 2"/>
          <p:cNvSpPr>
            <a:spLocks noGrp="1"/>
          </p:cNvSpPr>
          <p:nvPr>
            <p:ph idx="1"/>
          </p:nvPr>
        </p:nvSpPr>
        <p:spPr>
          <a:xfrm>
            <a:off x="323850" y="1312863"/>
            <a:ext cx="7961313"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4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0"/>
            <a:endParaRPr lang="en-CA" noProof="0" dirty="0"/>
          </a:p>
        </p:txBody>
      </p:sp>
      <p:sp>
        <p:nvSpPr>
          <p:cNvPr id="4" name="Slide Number Placeholder 5"/>
          <p:cNvSpPr>
            <a:spLocks noGrp="1"/>
          </p:cNvSpPr>
          <p:nvPr>
            <p:ph type="sldNum" sz="quarter" idx="10"/>
          </p:nvPr>
        </p:nvSpPr>
        <p:spPr/>
        <p:txBody>
          <a:bodyPr/>
          <a:lstStyle>
            <a:lvl1pPr>
              <a:defRPr/>
            </a:lvl1pPr>
          </a:lstStyle>
          <a:p>
            <a:pPr>
              <a:defRPr/>
            </a:pPr>
            <a:fld id="{09F78489-C7FB-4B89-AF0B-B95BEB90BED9}" type="slidenum">
              <a:rPr lang="en-US"/>
              <a:pPr>
                <a:defRPr/>
              </a:pPr>
              <a:t>‹#›</a:t>
            </a:fld>
            <a:endParaRPr lang="en-US" dirty="0"/>
          </a:p>
        </p:txBody>
      </p:sp>
    </p:spTree>
    <p:extLst>
      <p:ext uri="{BB962C8B-B14F-4D97-AF65-F5344CB8AC3E}">
        <p14:creationId xmlns:p14="http://schemas.microsoft.com/office/powerpoint/2010/main" val="422219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162"/>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09156"/>
            <a:ext cx="7772400" cy="1500187"/>
          </a:xfrm>
          <a:prstGeom prst="rect">
            <a:avLst/>
          </a:prstGeom>
        </p:spPr>
        <p:txBody>
          <a:bodyPr/>
          <a:lstStyle>
            <a:lvl1pPr marL="0" indent="0">
              <a:buNone/>
              <a:defRPr sz="2400">
                <a:solidFill>
                  <a:srgbClr val="71707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5A185C5-06C7-45F6-83ED-BDBC2C103BDF}" type="slidenum">
              <a:rPr lang="en-US"/>
              <a:pPr>
                <a:defRPr/>
              </a:pPr>
              <a:t>‹#›</a:t>
            </a:fld>
            <a:endParaRPr lang="en-US" dirty="0"/>
          </a:p>
        </p:txBody>
      </p:sp>
    </p:spTree>
    <p:extLst>
      <p:ext uri="{BB962C8B-B14F-4D97-AF65-F5344CB8AC3E}">
        <p14:creationId xmlns:p14="http://schemas.microsoft.com/office/powerpoint/2010/main" val="139725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5" y="1314450"/>
            <a:ext cx="4038600" cy="4525963"/>
          </a:xfrm>
          <a:prstGeom prst="rect">
            <a:avLst/>
          </a:prstGeom>
        </p:spPr>
        <p:txBody>
          <a:bodyPr/>
          <a:lstStyle>
            <a:lvl1pPr>
              <a:defRPr sz="2600"/>
            </a:lvl1pPr>
            <a:lvl2pPr>
              <a:defRPr sz="2600"/>
            </a:lvl2pPr>
            <a:lvl3pPr>
              <a:defRPr sz="2600"/>
            </a:lvl3pPr>
            <a:lvl4pPr>
              <a:defRPr sz="2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43450" y="1323975"/>
            <a:ext cx="4038600"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p:nvPr>
        </p:nvSpPr>
        <p:spPr>
          <a:xfrm>
            <a:off x="333375" y="92075"/>
            <a:ext cx="8229600" cy="784225"/>
          </a:xfrm>
          <a:prstGeom prst="rect">
            <a:avLst/>
          </a:prstGeom>
        </p:spPr>
        <p:txBody>
          <a:bodyPr/>
          <a:lstStyle>
            <a:lvl1pPr>
              <a:defRPr b="1"/>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FDC150D-DB89-4D08-B2EF-3090A30919CC}" type="slidenum">
              <a:rPr lang="en-US"/>
              <a:pPr>
                <a:defRPr/>
              </a:pPr>
              <a:t>‹#›</a:t>
            </a:fld>
            <a:endParaRPr lang="en-US" dirty="0"/>
          </a:p>
        </p:txBody>
      </p:sp>
    </p:spTree>
    <p:extLst>
      <p:ext uri="{BB962C8B-B14F-4D97-AF65-F5344CB8AC3E}">
        <p14:creationId xmlns:p14="http://schemas.microsoft.com/office/powerpoint/2010/main" val="368483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75" y="1316038"/>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3375" y="1955800"/>
            <a:ext cx="4048125" cy="3951288"/>
          </a:xfrm>
          <a:prstGeom prst="rect">
            <a:avLst/>
          </a:prstGeom>
        </p:spPr>
        <p:txBody>
          <a:bodyPr/>
          <a:lstStyle>
            <a:lvl1pPr>
              <a:defRPr sz="2600"/>
            </a:lvl1pPr>
            <a:lvl2pPr>
              <a:defRPr sz="2600"/>
            </a:lvl2pPr>
            <a:lvl3pPr>
              <a:defRPr sz="2600"/>
            </a:lvl3pPr>
            <a:lvl4pPr>
              <a:defRPr sz="2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24399" y="1317626"/>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399" y="1960563"/>
            <a:ext cx="4048126" cy="3951288"/>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4640B233-2FDD-43A0-9C6C-98AD182C7CD5}" type="slidenum">
              <a:rPr lang="en-US"/>
              <a:pPr>
                <a:defRPr/>
              </a:pPr>
              <a:t>‹#›</a:t>
            </a:fld>
            <a:endParaRPr lang="en-US" dirty="0"/>
          </a:p>
        </p:txBody>
      </p:sp>
    </p:spTree>
    <p:extLst>
      <p:ext uri="{BB962C8B-B14F-4D97-AF65-F5344CB8AC3E}">
        <p14:creationId xmlns:p14="http://schemas.microsoft.com/office/powerpoint/2010/main" val="299736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20FD14-DB63-4A85-9794-0B7E1348B19D}" type="slidenum">
              <a:rPr lang="en-US"/>
              <a:pPr>
                <a:defRPr/>
              </a:pPr>
              <a:t>‹#›</a:t>
            </a:fld>
            <a:endParaRPr lang="en-US" dirty="0"/>
          </a:p>
        </p:txBody>
      </p:sp>
    </p:spTree>
    <p:extLst>
      <p:ext uri="{BB962C8B-B14F-4D97-AF65-F5344CB8AC3E}">
        <p14:creationId xmlns:p14="http://schemas.microsoft.com/office/powerpoint/2010/main" val="114726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75" y="1303338"/>
            <a:ext cx="4991100" cy="4918075"/>
          </a:xfrm>
          <a:prstGeom prst="rect">
            <a:avLst/>
          </a:prstGeom>
        </p:spPr>
        <p:txBody>
          <a:bodyPr/>
          <a:lstStyle>
            <a:lvl1pPr>
              <a:defRPr sz="2600"/>
            </a:lvl1pPr>
            <a:lvl2pPr>
              <a:defRPr sz="2600"/>
            </a:lvl2pPr>
            <a:lvl3pPr>
              <a:defRPr sz="2600"/>
            </a:lvl3pPr>
            <a:lvl4pPr>
              <a:defRPr sz="26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342900" y="2370138"/>
            <a:ext cx="3152775" cy="3756025"/>
          </a:xfrm>
          <a:prstGeom prst="rect">
            <a:avLst/>
          </a:prstGeo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333476" y="30915"/>
            <a:ext cx="8083665" cy="751509"/>
          </a:xfrm>
          <a:prstGeom prst="rect">
            <a:avLst/>
          </a:prstGeom>
        </p:spPr>
        <p:txBody>
          <a:bodyPr anchor="b"/>
          <a:lstStyle>
            <a:lvl1pPr algn="l">
              <a:defRPr sz="3200" b="1"/>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42900" y="1303338"/>
            <a:ext cx="3152775" cy="939800"/>
          </a:xfrm>
        </p:spPr>
        <p:txBody>
          <a:bodyPr/>
          <a:lstStyle>
            <a:lvl1pPr marL="0" indent="0">
              <a:buNone/>
              <a:defRPr b="1"/>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FEC7C9E-AF7D-448C-A2F1-A05BF18AECDE}" type="slidenum">
              <a:rPr lang="en-US"/>
              <a:pPr>
                <a:defRPr/>
              </a:pPr>
              <a:t>‹#›</a:t>
            </a:fld>
            <a:endParaRPr lang="en-US" dirty="0"/>
          </a:p>
        </p:txBody>
      </p:sp>
    </p:spTree>
    <p:extLst>
      <p:ext uri="{BB962C8B-B14F-4D97-AF65-F5344CB8AC3E}">
        <p14:creationId xmlns:p14="http://schemas.microsoft.com/office/powerpoint/2010/main" val="299363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1132" y="56561"/>
            <a:ext cx="7954032" cy="810705"/>
          </a:xfrm>
          <a:prstGeom prst="rect">
            <a:avLst/>
          </a:prstGeom>
        </p:spPr>
        <p:txBody>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19151" y="1047750"/>
            <a:ext cx="7466012" cy="40417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687399" y="5757863"/>
            <a:ext cx="5759776" cy="528637"/>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20"/>
          <p:cNvSpPr>
            <a:spLocks noGrp="1"/>
          </p:cNvSpPr>
          <p:nvPr>
            <p:ph type="body" sz="quarter" idx="11"/>
          </p:nvPr>
        </p:nvSpPr>
        <p:spPr>
          <a:xfrm>
            <a:off x="1687399" y="5232400"/>
            <a:ext cx="5759776" cy="525463"/>
          </a:xfrm>
        </p:spPr>
        <p:txBody>
          <a:bodyPr/>
          <a:lstStyle>
            <a:lvl1pPr marL="0" indent="0">
              <a:buNone/>
              <a:defRPr b="1"/>
            </a:lvl1pPr>
          </a:lstStyle>
          <a:p>
            <a:pPr lvl="0"/>
            <a:r>
              <a:rPr lang="en-US" dirty="0" smtClean="0"/>
              <a:t>Click to edit Master text styles</a:t>
            </a: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4B2EDBE-2777-47C7-877B-5A160631D3D3}" type="slidenum">
              <a:rPr lang="en-US"/>
              <a:pPr>
                <a:defRPr/>
              </a:pPr>
              <a:t>‹#›</a:t>
            </a:fld>
            <a:endParaRPr lang="en-US" dirty="0"/>
          </a:p>
        </p:txBody>
      </p:sp>
    </p:spTree>
    <p:extLst>
      <p:ext uri="{BB962C8B-B14F-4D97-AF65-F5344CB8AC3E}">
        <p14:creationId xmlns:p14="http://schemas.microsoft.com/office/powerpoint/2010/main" val="1100486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ppt_cov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0" r:id="rId1"/>
    <p:sldLayoutId id="214748460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22238" y="6423025"/>
            <a:ext cx="8918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2713" y="801688"/>
            <a:ext cx="89185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23850" y="112713"/>
            <a:ext cx="79613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323850" y="1331913"/>
            <a:ext cx="79613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First Level</a:t>
            </a:r>
          </a:p>
          <a:p>
            <a:pPr lvl="1"/>
            <a:r>
              <a:rPr lang="en-CA" smtClean="0"/>
              <a:t>Second level</a:t>
            </a:r>
          </a:p>
          <a:p>
            <a:pPr lvl="2"/>
            <a:r>
              <a:rPr lang="en-CA" smtClean="0"/>
              <a:t>Third level</a:t>
            </a:r>
          </a:p>
          <a:p>
            <a:pPr lvl="3"/>
            <a:r>
              <a:rPr lang="en-CA" smtClean="0"/>
              <a:t>Fourth level</a:t>
            </a:r>
          </a:p>
          <a:p>
            <a:pPr lvl="0"/>
            <a:endParaRPr lang="en-CA" smtClean="0"/>
          </a:p>
        </p:txBody>
      </p:sp>
      <p:sp>
        <p:nvSpPr>
          <p:cNvPr id="7" name="Slide Number Placeholder 5"/>
          <p:cNvSpPr>
            <a:spLocks noGrp="1"/>
          </p:cNvSpPr>
          <p:nvPr>
            <p:ph type="sldNum" sz="quarter" idx="4"/>
          </p:nvPr>
        </p:nvSpPr>
        <p:spPr>
          <a:xfrm>
            <a:off x="8285163" y="6440488"/>
            <a:ext cx="709612" cy="268287"/>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FFFFFF"/>
                </a:solidFill>
                <a:latin typeface="Calibri" pitchFamily="34" charset="0"/>
                <a:cs typeface="Calibri" pitchFamily="34" charset="0"/>
              </a:defRPr>
            </a:lvl1pPr>
          </a:lstStyle>
          <a:p>
            <a:pPr>
              <a:defRPr/>
            </a:pPr>
            <a:fld id="{A0288644-C873-4F73-896B-D9EE5DA03B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rgbClr val="717073"/>
          </a:solidFill>
          <a:latin typeface="Calibri" pitchFamily="34" charset="0"/>
          <a:ea typeface="+mj-ea"/>
          <a:cs typeface="Calibri" pitchFamily="34" charset="0"/>
        </a:defRPr>
      </a:lvl1pPr>
      <a:lvl2pPr algn="l" rtl="0" eaLnBrk="0" fontAlgn="base" hangingPunct="0">
        <a:spcBef>
          <a:spcPct val="0"/>
        </a:spcBef>
        <a:spcAft>
          <a:spcPct val="0"/>
        </a:spcAft>
        <a:defRPr sz="3200" b="1">
          <a:solidFill>
            <a:srgbClr val="717073"/>
          </a:solidFill>
          <a:latin typeface="Calibri" pitchFamily="34" charset="0"/>
          <a:cs typeface="Calibri" pitchFamily="34" charset="0"/>
        </a:defRPr>
      </a:lvl2pPr>
      <a:lvl3pPr algn="l" rtl="0" eaLnBrk="0" fontAlgn="base" hangingPunct="0">
        <a:spcBef>
          <a:spcPct val="0"/>
        </a:spcBef>
        <a:spcAft>
          <a:spcPct val="0"/>
        </a:spcAft>
        <a:defRPr sz="3200" b="1">
          <a:solidFill>
            <a:srgbClr val="717073"/>
          </a:solidFill>
          <a:latin typeface="Calibri" pitchFamily="34" charset="0"/>
          <a:cs typeface="Calibri" pitchFamily="34" charset="0"/>
        </a:defRPr>
      </a:lvl3pPr>
      <a:lvl4pPr algn="l" rtl="0" eaLnBrk="0" fontAlgn="base" hangingPunct="0">
        <a:spcBef>
          <a:spcPct val="0"/>
        </a:spcBef>
        <a:spcAft>
          <a:spcPct val="0"/>
        </a:spcAft>
        <a:defRPr sz="3200" b="1">
          <a:solidFill>
            <a:srgbClr val="717073"/>
          </a:solidFill>
          <a:latin typeface="Calibri" pitchFamily="34" charset="0"/>
          <a:cs typeface="Calibri" pitchFamily="34" charset="0"/>
        </a:defRPr>
      </a:lvl4pPr>
      <a:lvl5pPr algn="l" rtl="0" eaLnBrk="0" fontAlgn="base" hangingPunct="0">
        <a:spcBef>
          <a:spcPct val="0"/>
        </a:spcBef>
        <a:spcAft>
          <a:spcPct val="0"/>
        </a:spcAft>
        <a:defRPr sz="3200" b="1">
          <a:solidFill>
            <a:srgbClr val="717073"/>
          </a:solidFill>
          <a:latin typeface="Calibri" pitchFamily="34" charset="0"/>
          <a:cs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1pPr>
      <a:lvl2pPr marL="742950" indent="-28575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2pPr>
      <a:lvl3pPr marL="11430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3pPr>
      <a:lvl4pPr marL="16002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descr="ppt_cov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bclaws.ca/civix/document/id/complete/statreg/02078_0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hscr.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bclaws.ca/civix/document/id/complete/statreg/02078_0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04850" y="2079625"/>
            <a:ext cx="7381875"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Enforcing Short Term Rental Bylaws</a:t>
            </a:r>
            <a:endParaRPr lang="en-CA" dirty="0" smtClean="0"/>
          </a:p>
        </p:txBody>
      </p:sp>
      <p:sp>
        <p:nvSpPr>
          <p:cNvPr id="8195" name="Subtitle 2"/>
          <p:cNvSpPr>
            <a:spLocks noGrp="1"/>
          </p:cNvSpPr>
          <p:nvPr>
            <p:ph type="subTitle" idx="1"/>
          </p:nvPr>
        </p:nvSpPr>
        <p:spPr bwMode="auto">
          <a:xfrm>
            <a:off x="704850" y="3581400"/>
            <a:ext cx="7362825" cy="88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Presented by Veronica P. Franco</a:t>
            </a:r>
          </a:p>
        </p:txBody>
      </p:sp>
      <p:sp>
        <p:nvSpPr>
          <p:cNvPr id="8196" name="Text Placeholder 3"/>
          <p:cNvSpPr>
            <a:spLocks noGrp="1"/>
          </p:cNvSpPr>
          <p:nvPr>
            <p:ph type="body" sz="quarter" idx="10"/>
          </p:nvPr>
        </p:nvSpPr>
        <p:spPr bwMode="auto">
          <a:xfrm>
            <a:off x="704850" y="5651500"/>
            <a:ext cx="7362825"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PAMA Luncheon Seminar</a:t>
            </a:r>
            <a:endParaRPr lang="en-CA" dirty="0" smtClean="0"/>
          </a:p>
        </p:txBody>
      </p:sp>
      <p:sp>
        <p:nvSpPr>
          <p:cNvPr id="8197" name="Text Placeholder 4"/>
          <p:cNvSpPr>
            <a:spLocks noGrp="1"/>
          </p:cNvSpPr>
          <p:nvPr>
            <p:ph type="body" sz="quarter" idx="11"/>
          </p:nvPr>
        </p:nvSpPr>
        <p:spPr bwMode="auto">
          <a:xfrm>
            <a:off x="704850" y="5945188"/>
            <a:ext cx="73628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March 16, </a:t>
            </a:r>
            <a:r>
              <a:rPr lang="en-CA" dirty="0" smtClean="0"/>
              <a:t>2016</a:t>
            </a:r>
          </a:p>
        </p:txBody>
      </p:sp>
      <p:sp>
        <p:nvSpPr>
          <p:cNvPr id="8198" name="Text Placeholder 5"/>
          <p:cNvSpPr>
            <a:spLocks noGrp="1"/>
          </p:cNvSpPr>
          <p:nvPr>
            <p:ph type="body" sz="quarter" idx="12"/>
          </p:nvPr>
        </p:nvSpPr>
        <p:spPr bwMode="auto">
          <a:xfrm>
            <a:off x="704850" y="6213475"/>
            <a:ext cx="7362825" cy="309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smtClean="0"/>
          </a:p>
        </p:txBody>
      </p:sp>
    </p:spTree>
    <p:extLst>
      <p:ext uri="{BB962C8B-B14F-4D97-AF65-F5344CB8AC3E}">
        <p14:creationId xmlns:p14="http://schemas.microsoft.com/office/powerpoint/2010/main" val="417217678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Bylaws:</a:t>
            </a:r>
          </a:p>
          <a:p>
            <a:pPr marL="0" indent="0">
              <a:buNone/>
            </a:pPr>
            <a:r>
              <a:rPr lang="en-US" dirty="0" smtClean="0"/>
              <a:t>Standard Bylaw 3(1)</a:t>
            </a:r>
          </a:p>
          <a:p>
            <a:pPr marL="0" indent="0">
              <a:buNone/>
            </a:pPr>
            <a:r>
              <a:rPr lang="en-US" dirty="0" smtClean="0"/>
              <a:t>An owner, tenant, occupant or visitor must not use a strata lot…in a way that is </a:t>
            </a:r>
          </a:p>
          <a:p>
            <a:pPr marL="0" indent="0">
              <a:buNone/>
            </a:pPr>
            <a:r>
              <a:rPr lang="en-US" dirty="0" smtClean="0"/>
              <a:t>(d) illegal; or</a:t>
            </a:r>
          </a:p>
          <a:p>
            <a:pPr marL="0" indent="0">
              <a:buNone/>
            </a:pPr>
            <a:r>
              <a:rPr lang="en-US" dirty="0" smtClean="0"/>
              <a:t>(e) Contrary to a purpose for which the strata lot or common property is intended as shown expressly or by implication on or by the strata plan</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10</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 at the Strata Corporation Level</a:t>
            </a:r>
            <a:endParaRPr lang="en-US" sz="2500" dirty="0"/>
          </a:p>
        </p:txBody>
      </p:sp>
    </p:spTree>
    <p:extLst>
      <p:ext uri="{BB962C8B-B14F-4D97-AF65-F5344CB8AC3E}">
        <p14:creationId xmlns:p14="http://schemas.microsoft.com/office/powerpoint/2010/main" val="357345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Bylaws:</a:t>
            </a:r>
          </a:p>
          <a:p>
            <a:pPr marL="0" indent="0">
              <a:buNone/>
            </a:pPr>
            <a:r>
              <a:rPr lang="en-US" dirty="0" smtClean="0"/>
              <a:t>Common rental bylaw (but not standard)</a:t>
            </a:r>
          </a:p>
          <a:p>
            <a:pPr marL="400050" lvl="1" indent="0">
              <a:buNone/>
            </a:pPr>
            <a:endParaRPr lang="en-US" dirty="0" smtClean="0"/>
          </a:p>
          <a:p>
            <a:pPr marL="400050" lvl="1" indent="0">
              <a:buNone/>
            </a:pPr>
            <a:r>
              <a:rPr lang="en-US" dirty="0" smtClean="0"/>
              <a:t>The minimum period of time a strata lot must be rented is one month/six months/one year (you pick).</a:t>
            </a:r>
          </a:p>
          <a:p>
            <a:pPr marL="400050" lvl="1" indent="0">
              <a:buNone/>
            </a:pPr>
            <a:endParaRPr lang="en-US" dirty="0"/>
          </a:p>
          <a:p>
            <a:pPr marL="400050" lvl="1"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11</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 at the Strata Corporation Level (cont’d)</a:t>
            </a:r>
            <a:endParaRPr lang="en-US" sz="2500" dirty="0"/>
          </a:p>
        </p:txBody>
      </p:sp>
    </p:spTree>
    <p:extLst>
      <p:ext uri="{BB962C8B-B14F-4D97-AF65-F5344CB8AC3E}">
        <p14:creationId xmlns:p14="http://schemas.microsoft.com/office/powerpoint/2010/main" val="14836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4" y="92075"/>
            <a:ext cx="8661401" cy="784225"/>
          </a:xfrm>
        </p:spPr>
        <p:txBody>
          <a:bodyPr/>
          <a:lstStyle/>
          <a:p>
            <a:r>
              <a:rPr lang="en-US" sz="2800" dirty="0"/>
              <a:t>Permitted Use at the Strata Corporation Level (cont’d)</a:t>
            </a:r>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smtClean="0"/>
          </a:p>
          <a:p>
            <a:pPr marL="0" indent="0">
              <a:buNone/>
            </a:pPr>
            <a:r>
              <a:rPr lang="en-CA" dirty="0" smtClean="0"/>
              <a:t>Bylaws that prohibit the use of a strata lot for short term accommodation purposes or to grant licenses.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12</a:t>
            </a:fld>
            <a:endParaRPr lang="en-US" dirty="0"/>
          </a:p>
        </p:txBody>
      </p:sp>
    </p:spTree>
    <p:extLst>
      <p:ext uri="{BB962C8B-B14F-4D97-AF65-F5344CB8AC3E}">
        <p14:creationId xmlns:p14="http://schemas.microsoft.com/office/powerpoint/2010/main" val="94359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The Owners, Strata Plan VR 2213 v. Duncan &amp; Owen</a:t>
            </a:r>
            <a:r>
              <a:rPr lang="en-US" dirty="0" smtClean="0"/>
              <a:t>, 2010 BCPC 123</a:t>
            </a:r>
          </a:p>
          <a:p>
            <a:r>
              <a:rPr lang="en-US" dirty="0" smtClean="0"/>
              <a:t>Owners, Duncan and Owen, rented unit to their company </a:t>
            </a:r>
            <a:r>
              <a:rPr lang="en-US" dirty="0" err="1" smtClean="0"/>
              <a:t>Dunowen</a:t>
            </a:r>
            <a:r>
              <a:rPr lang="en-US" dirty="0" smtClean="0"/>
              <a:t> Properties Ltd.</a:t>
            </a:r>
          </a:p>
          <a:p>
            <a:r>
              <a:rPr lang="en-US" dirty="0" err="1" smtClean="0"/>
              <a:t>Dunowen</a:t>
            </a:r>
            <a:r>
              <a:rPr lang="en-US" dirty="0" smtClean="0"/>
              <a:t> Properties Ltd. then “rented” the units out.</a:t>
            </a:r>
          </a:p>
          <a:p>
            <a:r>
              <a:rPr lang="en-US" dirty="0" smtClean="0"/>
              <a:t>Strata Corporation demanded Form K and move in fees for each new “tenant”.</a:t>
            </a:r>
          </a:p>
          <a:p>
            <a:r>
              <a:rPr lang="en-US" dirty="0" err="1" smtClean="0"/>
              <a:t>Dunowen</a:t>
            </a:r>
            <a:r>
              <a:rPr lang="en-US" dirty="0" smtClean="0"/>
              <a:t> denied tenancy.</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13</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 at the Strata Corporation Level (cont’d)</a:t>
            </a:r>
            <a:endParaRPr lang="en-US" sz="2500" dirty="0"/>
          </a:p>
        </p:txBody>
      </p:sp>
    </p:spTree>
    <p:extLst>
      <p:ext uri="{BB962C8B-B14F-4D97-AF65-F5344CB8AC3E}">
        <p14:creationId xmlns:p14="http://schemas.microsoft.com/office/powerpoint/2010/main" val="280831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The Owners, Strata Plan VR 2213 v. Duncan &amp; Owen</a:t>
            </a:r>
            <a:r>
              <a:rPr lang="en-US" dirty="0" smtClean="0"/>
              <a:t>, 2010 BCPC 123</a:t>
            </a:r>
          </a:p>
          <a:p>
            <a:pPr marL="0" indent="0">
              <a:buNone/>
            </a:pPr>
            <a:endParaRPr lang="en-US" dirty="0"/>
          </a:p>
          <a:p>
            <a:pPr marL="0" indent="0">
              <a:buNone/>
            </a:pPr>
            <a:r>
              <a:rPr lang="en-US" dirty="0" smtClean="0"/>
              <a:t>Court said: Not a tenancy! They are occupants not tenants.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14</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a:t>Permitted Use at the Strata Corporation Level (cont’d)</a:t>
            </a:r>
          </a:p>
        </p:txBody>
      </p:sp>
    </p:spTree>
    <p:extLst>
      <p:ext uri="{BB962C8B-B14F-4D97-AF65-F5344CB8AC3E}">
        <p14:creationId xmlns:p14="http://schemas.microsoft.com/office/powerpoint/2010/main" val="14836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Common Law definitions</a:t>
            </a:r>
            <a:endParaRPr lang="en-US" sz="2800" dirty="0"/>
          </a:p>
        </p:txBody>
      </p:sp>
      <p:sp>
        <p:nvSpPr>
          <p:cNvPr id="3" name="Content Placeholder 2"/>
          <p:cNvSpPr>
            <a:spLocks noGrp="1"/>
          </p:cNvSpPr>
          <p:nvPr>
            <p:ph idx="1"/>
          </p:nvPr>
        </p:nvSpPr>
        <p:spPr/>
        <p:txBody>
          <a:bodyPr/>
          <a:lstStyle/>
          <a:p>
            <a:pPr marL="457200" lvl="1" indent="0">
              <a:buNone/>
            </a:pPr>
            <a:endParaRPr lang="en-US" dirty="0" smtClean="0"/>
          </a:p>
          <a:p>
            <a:pPr marL="457200" lvl="1" indent="0">
              <a:buNone/>
            </a:pPr>
            <a:r>
              <a:rPr lang="en-US" dirty="0" smtClean="0"/>
              <a:t>Lease = grant of exclusive possession over property. It creates an interest in land</a:t>
            </a:r>
          </a:p>
          <a:p>
            <a:pPr marL="457200" lvl="1" indent="0">
              <a:buNone/>
            </a:pPr>
            <a:endParaRPr lang="en-US" dirty="0"/>
          </a:p>
          <a:p>
            <a:pPr marL="457200" lvl="1" indent="0">
              <a:buNone/>
            </a:pPr>
            <a:r>
              <a:rPr lang="en-US" dirty="0" smtClean="0"/>
              <a:t>License = permission to use or do something on property without having an interest in land and usually revocable at will and not assignable.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15</a:t>
            </a:fld>
            <a:endParaRPr lang="en-US" dirty="0"/>
          </a:p>
        </p:txBody>
      </p:sp>
    </p:spTree>
    <p:extLst>
      <p:ext uri="{BB962C8B-B14F-4D97-AF65-F5344CB8AC3E}">
        <p14:creationId xmlns:p14="http://schemas.microsoft.com/office/powerpoint/2010/main" val="208450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4" y="92075"/>
            <a:ext cx="8424545" cy="784225"/>
          </a:xfrm>
        </p:spPr>
        <p:txBody>
          <a:bodyPr/>
          <a:lstStyle/>
          <a:p>
            <a:r>
              <a:rPr lang="en-US" sz="2800" dirty="0" smtClean="0"/>
              <a:t>Options for Strata Corporations – Bylaw Enforcement</a:t>
            </a:r>
            <a:endParaRPr lang="en-US" sz="2800" dirty="0"/>
          </a:p>
        </p:txBody>
      </p:sp>
      <p:sp>
        <p:nvSpPr>
          <p:cNvPr id="3" name="Content Placeholder 2"/>
          <p:cNvSpPr>
            <a:spLocks noGrp="1"/>
          </p:cNvSpPr>
          <p:nvPr>
            <p:ph idx="1"/>
          </p:nvPr>
        </p:nvSpPr>
        <p:spPr>
          <a:xfrm>
            <a:off x="323850" y="1312863"/>
            <a:ext cx="8210550" cy="4525963"/>
          </a:xfrm>
        </p:spPr>
        <p:txBody>
          <a:bodyPr/>
          <a:lstStyle/>
          <a:p>
            <a:pPr marL="57150" indent="0">
              <a:buNone/>
            </a:pPr>
            <a:r>
              <a:rPr lang="en-US" sz="2400" dirty="0"/>
              <a:t>How do we enforce </a:t>
            </a:r>
            <a:r>
              <a:rPr lang="en-US" sz="2400" dirty="0" smtClean="0"/>
              <a:t>these bylaws? </a:t>
            </a:r>
          </a:p>
          <a:p>
            <a:pPr marL="57150" indent="0">
              <a:buNone/>
            </a:pPr>
            <a:r>
              <a:rPr lang="en-US" sz="2400" dirty="0"/>
              <a:t>What other bylaws might apply? </a:t>
            </a:r>
          </a:p>
          <a:p>
            <a:pPr marL="57150" indent="0">
              <a:buNone/>
            </a:pPr>
            <a:r>
              <a:rPr lang="en-US" sz="2400" dirty="0" smtClean="0"/>
              <a:t>What </a:t>
            </a:r>
            <a:r>
              <a:rPr lang="en-US" sz="2400" dirty="0"/>
              <a:t>steps are required? </a:t>
            </a:r>
            <a:endParaRPr lang="en-US" sz="2400" dirty="0" smtClean="0"/>
          </a:p>
          <a:p>
            <a:pPr marL="57150" indent="0">
              <a:buNone/>
            </a:pPr>
            <a:r>
              <a:rPr lang="en-US" sz="2400" dirty="0" smtClean="0"/>
              <a:t>What </a:t>
            </a:r>
            <a:r>
              <a:rPr lang="en-US" sz="2400" dirty="0"/>
              <a:t>evidence do I need to prove a bylaw </a:t>
            </a:r>
            <a:r>
              <a:rPr lang="en-US" sz="2400" dirty="0" smtClean="0"/>
              <a:t>contravention?</a:t>
            </a:r>
          </a:p>
          <a:p>
            <a:pPr marL="57150" indent="0">
              <a:buNone/>
            </a:pPr>
            <a:r>
              <a:rPr lang="en-US" sz="2400" dirty="0" smtClean="0"/>
              <a:t>What </a:t>
            </a:r>
            <a:r>
              <a:rPr lang="en-US" sz="2400" dirty="0"/>
              <a:t>if the Rental Disclosure Statement makes rental restriction bylaws unenforceable? </a:t>
            </a:r>
            <a:endParaRPr lang="en-US" sz="2400" dirty="0" smtClean="0"/>
          </a:p>
          <a:p>
            <a:pPr marL="57150" indent="0">
              <a:buNone/>
            </a:pPr>
            <a:r>
              <a:rPr lang="en-US" sz="2400" dirty="0" smtClean="0"/>
              <a:t>We </a:t>
            </a:r>
            <a:r>
              <a:rPr lang="en-US" sz="2400" dirty="0"/>
              <a:t>passed the short term rental ban bylaw two weeks ago, when is it enforceable? </a:t>
            </a:r>
            <a:endParaRPr lang="en-US" sz="2400" dirty="0" smtClean="0"/>
          </a:p>
          <a:p>
            <a:pPr marL="57150" indent="0">
              <a:buNone/>
            </a:pPr>
            <a:r>
              <a:rPr lang="en-US" sz="2400" dirty="0" smtClean="0"/>
              <a:t>What </a:t>
            </a:r>
            <a:r>
              <a:rPr lang="en-US" sz="2400" dirty="0"/>
              <a:t>other steps can be taken to deal with short term rentals</a:t>
            </a:r>
            <a:r>
              <a:rPr lang="en-US" sz="2400" dirty="0" smtClean="0"/>
              <a:t>?</a:t>
            </a: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16</a:t>
            </a:fld>
            <a:endParaRPr lang="en-US" dirty="0"/>
          </a:p>
        </p:txBody>
      </p:sp>
    </p:spTree>
    <p:extLst>
      <p:ext uri="{BB962C8B-B14F-4D97-AF65-F5344CB8AC3E}">
        <p14:creationId xmlns:p14="http://schemas.microsoft.com/office/powerpoint/2010/main" val="84388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92075"/>
            <a:ext cx="8661400" cy="784225"/>
          </a:xfrm>
        </p:spPr>
        <p:txBody>
          <a:bodyPr/>
          <a:lstStyle/>
          <a:p>
            <a:r>
              <a:rPr lang="en-US" sz="2800" dirty="0" smtClean="0"/>
              <a:t>Options for Strata Corporations – Bylaw Enforcement</a:t>
            </a:r>
            <a:endParaRPr lang="en-US" sz="2800" dirty="0"/>
          </a:p>
        </p:txBody>
      </p:sp>
      <p:sp>
        <p:nvSpPr>
          <p:cNvPr id="3" name="Content Placeholder 2"/>
          <p:cNvSpPr>
            <a:spLocks noGrp="1"/>
          </p:cNvSpPr>
          <p:nvPr>
            <p:ph idx="1"/>
          </p:nvPr>
        </p:nvSpPr>
        <p:spPr>
          <a:xfrm>
            <a:off x="323850" y="1312863"/>
            <a:ext cx="8297636" cy="4525963"/>
          </a:xfrm>
        </p:spPr>
        <p:txBody>
          <a:bodyPr/>
          <a:lstStyle/>
          <a:p>
            <a:pPr marL="0" indent="0">
              <a:buNone/>
            </a:pPr>
            <a:r>
              <a:rPr lang="en-US" b="1" dirty="0"/>
              <a:t>Enforcement options</a:t>
            </a:r>
          </a:p>
          <a:p>
            <a:pPr marL="1371600" indent="-1371600" defTabSz="457200">
              <a:buNone/>
            </a:pPr>
            <a:r>
              <a:rPr lang="en-US" b="1" dirty="0"/>
              <a:t>129</a:t>
            </a:r>
            <a:r>
              <a:rPr lang="en-US" dirty="0"/>
              <a:t>  (1) </a:t>
            </a:r>
            <a:r>
              <a:rPr lang="en-US" dirty="0" smtClean="0"/>
              <a:t>	To </a:t>
            </a:r>
            <a:r>
              <a:rPr lang="en-US" dirty="0"/>
              <a:t>enforce a bylaw or rule the strata corporation may do one or more of the following:</a:t>
            </a:r>
          </a:p>
          <a:p>
            <a:pPr marL="1257300" lvl="3" indent="0">
              <a:buNone/>
            </a:pPr>
            <a:r>
              <a:rPr lang="en-US" dirty="0"/>
              <a:t>(a) impose a fine under section 130;</a:t>
            </a:r>
          </a:p>
          <a:p>
            <a:pPr marL="1257300" lvl="3" indent="0">
              <a:buNone/>
            </a:pPr>
            <a:r>
              <a:rPr lang="en-US" dirty="0"/>
              <a:t>(b) remedy a contravention under section </a:t>
            </a:r>
            <a:r>
              <a:rPr lang="en-US" dirty="0" smtClean="0"/>
              <a:t>133…</a:t>
            </a:r>
            <a:endParaRPr lang="en-US" dirty="0"/>
          </a:p>
          <a:p>
            <a:pPr marL="57150"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17</a:t>
            </a:fld>
            <a:endParaRPr lang="en-US" dirty="0"/>
          </a:p>
        </p:txBody>
      </p:sp>
    </p:spTree>
    <p:extLst>
      <p:ext uri="{BB962C8B-B14F-4D97-AF65-F5344CB8AC3E}">
        <p14:creationId xmlns:p14="http://schemas.microsoft.com/office/powerpoint/2010/main" val="345790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92075"/>
            <a:ext cx="8396968" cy="784225"/>
          </a:xfrm>
        </p:spPr>
        <p:txBody>
          <a:bodyPr/>
          <a:lstStyle/>
          <a:p>
            <a:r>
              <a:rPr lang="en-US" sz="2800" dirty="0" smtClean="0"/>
              <a:t>Options for Strata Corporations – Bylaw Enforcement</a:t>
            </a:r>
            <a:endParaRPr lang="en-US" sz="2800" dirty="0"/>
          </a:p>
        </p:txBody>
      </p:sp>
      <p:sp>
        <p:nvSpPr>
          <p:cNvPr id="3" name="Content Placeholder 2"/>
          <p:cNvSpPr>
            <a:spLocks noGrp="1"/>
          </p:cNvSpPr>
          <p:nvPr>
            <p:ph idx="1"/>
          </p:nvPr>
        </p:nvSpPr>
        <p:spPr>
          <a:xfrm>
            <a:off x="323850" y="1045029"/>
            <a:ext cx="8670925" cy="4793797"/>
          </a:xfrm>
        </p:spPr>
        <p:txBody>
          <a:bodyPr/>
          <a:lstStyle/>
          <a:p>
            <a:pPr marL="0" indent="0">
              <a:buNone/>
            </a:pPr>
            <a:r>
              <a:rPr lang="en-US" b="1" dirty="0"/>
              <a:t>Strata corporation may remedy a contravention</a:t>
            </a:r>
          </a:p>
          <a:p>
            <a:pPr marL="1262063" indent="-1262063" defTabSz="1262063">
              <a:buNone/>
            </a:pPr>
            <a:r>
              <a:rPr lang="en-US" b="1" dirty="0"/>
              <a:t>133</a:t>
            </a:r>
            <a:r>
              <a:rPr lang="en-US" dirty="0"/>
              <a:t>  (1) </a:t>
            </a:r>
            <a:r>
              <a:rPr lang="en-US" dirty="0" smtClean="0"/>
              <a:t>	The </a:t>
            </a:r>
            <a:r>
              <a:rPr lang="en-US" dirty="0"/>
              <a:t>strata corporation may do what is reasonably necessary to remedy a contravention of its bylaws or rules, including</a:t>
            </a:r>
          </a:p>
          <a:p>
            <a:pPr marL="1719263" lvl="3" indent="-461963">
              <a:buNone/>
            </a:pPr>
            <a:r>
              <a:rPr lang="en-US" dirty="0"/>
              <a:t>(a) doing work on or to a strata lot, the common property or common assets, and,</a:t>
            </a:r>
          </a:p>
          <a:p>
            <a:pPr marL="1719263" lvl="3" indent="-461963">
              <a:buNone/>
            </a:pPr>
            <a:r>
              <a:rPr lang="en-US" dirty="0"/>
              <a:t>(b) removing objects from the common property or common assets.</a:t>
            </a:r>
          </a:p>
          <a:p>
            <a:pPr marL="1262063" lvl="2" indent="-635000">
              <a:buNone/>
            </a:pPr>
            <a:r>
              <a:rPr lang="en-US" dirty="0"/>
              <a:t>(2) </a:t>
            </a:r>
            <a:r>
              <a:rPr lang="en-US" dirty="0" smtClean="0"/>
              <a:t>	The </a:t>
            </a:r>
            <a:r>
              <a:rPr lang="en-US" dirty="0"/>
              <a:t>strata corporation may require that the reasonable costs of remedying the contravention be paid by the person who may be fined for the contravention under section 130.</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18</a:t>
            </a:fld>
            <a:endParaRPr lang="en-US" dirty="0"/>
          </a:p>
        </p:txBody>
      </p:sp>
    </p:spTree>
    <p:extLst>
      <p:ext uri="{BB962C8B-B14F-4D97-AF65-F5344CB8AC3E}">
        <p14:creationId xmlns:p14="http://schemas.microsoft.com/office/powerpoint/2010/main" val="86950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92075"/>
            <a:ext cx="8661400" cy="784225"/>
          </a:xfrm>
        </p:spPr>
        <p:txBody>
          <a:bodyPr/>
          <a:lstStyle/>
          <a:p>
            <a:r>
              <a:rPr lang="en-US" sz="2600" dirty="0" smtClean="0"/>
              <a:t>Options for Strata Corporations – Bylaw Enforcement</a:t>
            </a:r>
            <a:endParaRPr lang="en-US" sz="2600"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Eviction </a:t>
            </a:r>
            <a:r>
              <a:rPr lang="en-US" b="1" dirty="0"/>
              <a:t>by landlord</a:t>
            </a:r>
          </a:p>
          <a:p>
            <a:pPr marL="631825" indent="-631825">
              <a:buNone/>
            </a:pPr>
            <a:r>
              <a:rPr lang="en-US" b="1" dirty="0"/>
              <a:t>137</a:t>
            </a:r>
            <a:r>
              <a:rPr lang="en-US" dirty="0"/>
              <a:t>  A repeated or continuing contravention of a reasonable and significant bylaw or rule by a tenant of a residential strata lot is an event that allows the landlord to give the tenant a notice terminating the tenancy agreement under section 47 </a:t>
            </a:r>
            <a:r>
              <a:rPr lang="en-US" i="1" dirty="0"/>
              <a:t>[landlord's notice: cause]</a:t>
            </a:r>
            <a:r>
              <a:rPr lang="en-US" dirty="0"/>
              <a:t> of the </a:t>
            </a:r>
            <a:r>
              <a:rPr lang="en-US" i="1" dirty="0">
                <a:hlinkClick r:id="rId3"/>
              </a:rPr>
              <a:t>Residential Tenancy Act</a:t>
            </a:r>
            <a:r>
              <a:rPr lang="en-US" dirty="0"/>
              <a:t>.</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19</a:t>
            </a:fld>
            <a:endParaRPr lang="en-US" dirty="0"/>
          </a:p>
        </p:txBody>
      </p:sp>
    </p:spTree>
    <p:extLst>
      <p:ext uri="{BB962C8B-B14F-4D97-AF65-F5344CB8AC3E}">
        <p14:creationId xmlns:p14="http://schemas.microsoft.com/office/powerpoint/2010/main" val="128115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we talking about?</a:t>
            </a:r>
            <a:endParaRPr lang="en-US" dirty="0"/>
          </a:p>
        </p:txBody>
      </p:sp>
      <p:sp>
        <p:nvSpPr>
          <p:cNvPr id="3" name="Content Placeholder 2"/>
          <p:cNvSpPr>
            <a:spLocks noGrp="1"/>
          </p:cNvSpPr>
          <p:nvPr>
            <p:ph idx="1"/>
          </p:nvPr>
        </p:nvSpPr>
        <p:spPr/>
        <p:txBody>
          <a:bodyPr/>
          <a:lstStyle/>
          <a:p>
            <a:pPr marL="0" indent="0" algn="ctr">
              <a:buNone/>
            </a:pPr>
            <a:r>
              <a:rPr lang="en-CA" dirty="0" smtClean="0"/>
              <a:t>Short Term Rentals! </a:t>
            </a:r>
          </a:p>
          <a:p>
            <a:pPr marL="0" indent="0">
              <a:buNone/>
            </a:pPr>
            <a:r>
              <a:rPr lang="en-CA" dirty="0" smtClean="0"/>
              <a:t>Many shapes and sizes:</a:t>
            </a:r>
          </a:p>
          <a:p>
            <a:r>
              <a:rPr lang="en-CA" dirty="0" smtClean="0"/>
              <a:t>Craigslist</a:t>
            </a:r>
          </a:p>
          <a:p>
            <a:r>
              <a:rPr lang="en-CA" dirty="0" smtClean="0"/>
              <a:t>Air </a:t>
            </a:r>
            <a:r>
              <a:rPr lang="en-CA" dirty="0" err="1" smtClean="0"/>
              <a:t>Bnb</a:t>
            </a:r>
            <a:r>
              <a:rPr lang="en-CA" dirty="0" smtClean="0"/>
              <a:t>, VRBO, </a:t>
            </a:r>
            <a:r>
              <a:rPr lang="en-CA" dirty="0" err="1" smtClean="0"/>
              <a:t>Homeaway</a:t>
            </a:r>
            <a:r>
              <a:rPr lang="en-CA" dirty="0" smtClean="0"/>
              <a:t>, </a:t>
            </a:r>
            <a:r>
              <a:rPr lang="en-CA" dirty="0" err="1" smtClean="0"/>
              <a:t>Roomorama</a:t>
            </a:r>
            <a:r>
              <a:rPr lang="en-CA" dirty="0" smtClean="0"/>
              <a:t>, Make Yourself At Home, Mode Suites – direct owner rentals</a:t>
            </a:r>
            <a:endParaRPr lang="en-CA" dirty="0"/>
          </a:p>
          <a:p>
            <a:r>
              <a:rPr lang="en-CA" dirty="0" smtClean="0"/>
              <a:t>Companies that rent out furnished units such as High Street Accommodations (</a:t>
            </a:r>
            <a:r>
              <a:rPr lang="en-CA" dirty="0" smtClean="0">
                <a:hlinkClick r:id="rId3"/>
              </a:rPr>
              <a:t>www.hscr.com</a:t>
            </a:r>
            <a:r>
              <a:rPr lang="en-CA" dirty="0" smtClean="0"/>
              <a:t>)</a:t>
            </a:r>
          </a:p>
          <a:p>
            <a:endParaRPr lang="en-CA" dirty="0" smtClean="0"/>
          </a:p>
          <a:p>
            <a:endParaRPr lang="en-CA" dirty="0" smtClean="0"/>
          </a:p>
          <a:p>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a:t>
            </a:fld>
            <a:endParaRPr lang="en-US" dirty="0"/>
          </a:p>
        </p:txBody>
      </p:sp>
    </p:spTree>
    <p:extLst>
      <p:ext uri="{BB962C8B-B14F-4D97-AF65-F5344CB8AC3E}">
        <p14:creationId xmlns:p14="http://schemas.microsoft.com/office/powerpoint/2010/main" val="49834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600" dirty="0" smtClean="0"/>
              <a:t>Options for Strata Corporations – Bylaw Enforcement</a:t>
            </a:r>
            <a:endParaRPr lang="en-US" sz="2600" dirty="0"/>
          </a:p>
        </p:txBody>
      </p:sp>
      <p:sp>
        <p:nvSpPr>
          <p:cNvPr id="3" name="Content Placeholder 2"/>
          <p:cNvSpPr>
            <a:spLocks noGrp="1"/>
          </p:cNvSpPr>
          <p:nvPr>
            <p:ph idx="1"/>
          </p:nvPr>
        </p:nvSpPr>
        <p:spPr/>
        <p:txBody>
          <a:bodyPr/>
          <a:lstStyle/>
          <a:p>
            <a:pPr marL="0" indent="0">
              <a:buNone/>
            </a:pPr>
            <a:r>
              <a:rPr lang="en-US" b="1" dirty="0"/>
              <a:t>Eviction by strata corporation</a:t>
            </a:r>
          </a:p>
          <a:p>
            <a:pPr marL="1089025" indent="-1089025">
              <a:buNone/>
            </a:pPr>
            <a:r>
              <a:rPr lang="en-US" b="1" dirty="0"/>
              <a:t>138</a:t>
            </a:r>
            <a:r>
              <a:rPr lang="en-US" dirty="0"/>
              <a:t>  (1) A repeated or continuing contravention of a reasonable and significant bylaw or rule by a tenant of a residential strata lot that seriously interferes with another person's use and enjoyment of a strata lot, the common property or the common assets is an event that allows the strata corporation to give the tenant a notice terminating the tenancy agreement under section 47 </a:t>
            </a:r>
            <a:r>
              <a:rPr lang="en-US" i="1" dirty="0"/>
              <a:t>[landlord's notice: cause]</a:t>
            </a:r>
            <a:r>
              <a:rPr lang="en-US" dirty="0"/>
              <a:t> of the </a:t>
            </a:r>
            <a:r>
              <a:rPr lang="en-US" i="1" dirty="0">
                <a:hlinkClick r:id="rId3"/>
              </a:rPr>
              <a:t>Residential Tenancy Act</a:t>
            </a:r>
            <a:r>
              <a:rPr lang="en-US" dirty="0"/>
              <a:t>.</a:t>
            </a:r>
          </a:p>
          <a:p>
            <a:pPr marL="1089025" indent="-1089025">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20</a:t>
            </a:fld>
            <a:endParaRPr lang="en-US" dirty="0"/>
          </a:p>
        </p:txBody>
      </p:sp>
    </p:spTree>
    <p:extLst>
      <p:ext uri="{BB962C8B-B14F-4D97-AF65-F5344CB8AC3E}">
        <p14:creationId xmlns:p14="http://schemas.microsoft.com/office/powerpoint/2010/main" val="397331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Section 137 and 138 Evictions</a:t>
            </a:r>
            <a:endParaRPr lang="en-US" dirty="0"/>
          </a:p>
        </p:txBody>
      </p:sp>
      <p:sp>
        <p:nvSpPr>
          <p:cNvPr id="3" name="Content Placeholder 2"/>
          <p:cNvSpPr>
            <a:spLocks noGrp="1"/>
          </p:cNvSpPr>
          <p:nvPr>
            <p:ph idx="1"/>
          </p:nvPr>
        </p:nvSpPr>
        <p:spPr/>
        <p:txBody>
          <a:bodyPr/>
          <a:lstStyle/>
          <a:p>
            <a:pPr marL="0" indent="0">
              <a:buNone/>
            </a:pPr>
            <a:r>
              <a:rPr lang="en-CA" dirty="0" smtClean="0"/>
              <a:t>Only available if:</a:t>
            </a:r>
          </a:p>
          <a:p>
            <a:r>
              <a:rPr lang="en-CA" dirty="0" smtClean="0"/>
              <a:t>Tenant is using the strata lot to provide short term rentals;</a:t>
            </a:r>
          </a:p>
          <a:p>
            <a:r>
              <a:rPr lang="en-CA" dirty="0" smtClean="0"/>
              <a:t>Landlord/owner wants to stop;</a:t>
            </a:r>
          </a:p>
          <a:p>
            <a:r>
              <a:rPr lang="en-CA" dirty="0" smtClean="0"/>
              <a:t>If strata corporation evicts under s. 138, the tenant willingly accepts the eviction or the landlord/owner agrees to the eviction and participates to support the strata corporation in any hearing to set aside the eviction notice.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21</a:t>
            </a:fld>
            <a:endParaRPr lang="en-US" dirty="0"/>
          </a:p>
        </p:txBody>
      </p:sp>
    </p:spTree>
    <p:extLst>
      <p:ext uri="{BB962C8B-B14F-4D97-AF65-F5344CB8AC3E}">
        <p14:creationId xmlns:p14="http://schemas.microsoft.com/office/powerpoint/2010/main" val="91315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fines apply?</a:t>
            </a:r>
          </a:p>
          <a:p>
            <a:r>
              <a:rPr lang="en-CA" dirty="0" smtClean="0"/>
              <a:t>If proceeding under a use bylaw (illegal, contrary to purpose, don’t use strata lot for short term accommodations or grant licenses), the maximum fine is $200 provided the bylaws allow for the maximum.</a:t>
            </a:r>
          </a:p>
          <a:p>
            <a:r>
              <a:rPr lang="en-CA" dirty="0" smtClean="0"/>
              <a:t>If proceeding under a rental bylaw (exceeds the maximum rental period), the maximum fine is $500 provided the bylaws allow for the maximum.</a:t>
            </a: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22</a:t>
            </a:fld>
            <a:endParaRPr lang="en-US" dirty="0"/>
          </a:p>
        </p:txBody>
      </p:sp>
      <p:sp>
        <p:nvSpPr>
          <p:cNvPr id="5" name="Title 1"/>
          <p:cNvSpPr>
            <a:spLocks noGrp="1"/>
          </p:cNvSpPr>
          <p:nvPr>
            <p:ph type="title"/>
          </p:nvPr>
        </p:nvSpPr>
        <p:spPr/>
        <p:txBody>
          <a:bodyPr/>
          <a:lstStyle/>
          <a:p>
            <a:r>
              <a:rPr lang="en-CA" sz="2400" dirty="0" smtClean="0"/>
              <a:t>Section 135 and Levying Fines</a:t>
            </a:r>
            <a:endParaRPr lang="en-US" sz="2400" dirty="0"/>
          </a:p>
        </p:txBody>
      </p:sp>
    </p:spTree>
    <p:extLst>
      <p:ext uri="{BB962C8B-B14F-4D97-AF65-F5344CB8AC3E}">
        <p14:creationId xmlns:p14="http://schemas.microsoft.com/office/powerpoint/2010/main" val="301919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t>4</a:t>
            </a:r>
            <a:r>
              <a:rPr lang="en-CA" dirty="0" smtClean="0"/>
              <a:t> Step Process:</a:t>
            </a:r>
          </a:p>
          <a:p>
            <a:pPr marL="514350" indent="-514350">
              <a:buAutoNum type="arabicPeriod"/>
            </a:pPr>
            <a:r>
              <a:rPr lang="en-CA" dirty="0" smtClean="0"/>
              <a:t>Strata Corporation receives a complaint.</a:t>
            </a:r>
          </a:p>
          <a:p>
            <a:pPr marL="514350" indent="-514350">
              <a:buAutoNum type="arabicPeriod"/>
            </a:pPr>
            <a:r>
              <a:rPr lang="en-CA" dirty="0" smtClean="0"/>
              <a:t>Strata Corporation delivers notice of the complaint to the relevant parties;</a:t>
            </a:r>
          </a:p>
          <a:p>
            <a:pPr marL="514350" indent="-514350">
              <a:buAutoNum type="arabicPeriod"/>
            </a:pPr>
            <a:r>
              <a:rPr lang="en-CA" dirty="0" smtClean="0"/>
              <a:t>Strata Council meets to decide if the bylaws are contravened, which bylaw was contravened, whether to levy a fine, and if so, how much.</a:t>
            </a:r>
          </a:p>
          <a:p>
            <a:pPr marL="514350" indent="-514350">
              <a:buAutoNum type="arabicPeriod"/>
            </a:pPr>
            <a:r>
              <a:rPr lang="en-CA" dirty="0" smtClean="0"/>
              <a:t>Strata Corporation delivers notice of the decision to fine or not fine.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23</a:t>
            </a:fld>
            <a:endParaRPr lang="en-US" dirty="0"/>
          </a:p>
        </p:txBody>
      </p:sp>
      <p:sp>
        <p:nvSpPr>
          <p:cNvPr id="5" name="Title 1"/>
          <p:cNvSpPr>
            <a:spLocks noGrp="1"/>
          </p:cNvSpPr>
          <p:nvPr>
            <p:ph type="title"/>
          </p:nvPr>
        </p:nvSpPr>
        <p:spPr/>
        <p:txBody>
          <a:bodyPr/>
          <a:lstStyle/>
          <a:p>
            <a:r>
              <a:rPr lang="en-CA" sz="2400" dirty="0" smtClean="0"/>
              <a:t>Section 135 and Fines</a:t>
            </a:r>
            <a:endParaRPr lang="en-US" sz="2400" dirty="0"/>
          </a:p>
        </p:txBody>
      </p:sp>
    </p:spTree>
    <p:extLst>
      <p:ext uri="{BB962C8B-B14F-4D97-AF65-F5344CB8AC3E}">
        <p14:creationId xmlns:p14="http://schemas.microsoft.com/office/powerpoint/2010/main" val="276201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No statutory requirement that complaint be in writing;</a:t>
            </a:r>
          </a:p>
          <a:p>
            <a:r>
              <a:rPr lang="en-CA" dirty="0" smtClean="0"/>
              <a:t>Step 2 requires giving notice of the complaint, including particulars</a:t>
            </a:r>
          </a:p>
          <a:p>
            <a:r>
              <a:rPr lang="en-CA" dirty="0" smtClean="0"/>
              <a:t>If the complaint is not particularized, now is the time to respond to complainant to ask for particulars.</a:t>
            </a:r>
          </a:p>
          <a:p>
            <a:endParaRPr lang="en-CA" dirty="0"/>
          </a:p>
          <a:p>
            <a:pPr marL="0" indent="0">
              <a:buNone/>
            </a:pPr>
            <a:endParaRPr lang="en-CA"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24</a:t>
            </a:fld>
            <a:endParaRPr lang="en-US" dirty="0"/>
          </a:p>
        </p:txBody>
      </p:sp>
      <p:sp>
        <p:nvSpPr>
          <p:cNvPr id="5" name="Title 1"/>
          <p:cNvSpPr>
            <a:spLocks noGrp="1"/>
          </p:cNvSpPr>
          <p:nvPr>
            <p:ph type="title"/>
          </p:nvPr>
        </p:nvSpPr>
        <p:spPr/>
        <p:txBody>
          <a:bodyPr/>
          <a:lstStyle/>
          <a:p>
            <a:r>
              <a:rPr lang="en-CA" sz="2400" dirty="0" smtClean="0"/>
              <a:t>Section 135 and Fines – Receiving the Complaint</a:t>
            </a:r>
            <a:endParaRPr lang="en-US" sz="2400" dirty="0"/>
          </a:p>
        </p:txBody>
      </p:sp>
    </p:spTree>
    <p:extLst>
      <p:ext uri="{BB962C8B-B14F-4D97-AF65-F5344CB8AC3E}">
        <p14:creationId xmlns:p14="http://schemas.microsoft.com/office/powerpoint/2010/main" val="292655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Ex. 1: </a:t>
            </a:r>
            <a:r>
              <a:rPr lang="en-CA" dirty="0"/>
              <a:t>My next door neighbour is using their unit for short term rentals</a:t>
            </a:r>
            <a:r>
              <a:rPr lang="en-CA" dirty="0" smtClean="0"/>
              <a:t>.</a:t>
            </a:r>
            <a:endParaRPr lang="en-CA" dirty="0"/>
          </a:p>
          <a:p>
            <a:pPr marL="0" indent="0">
              <a:buNone/>
            </a:pPr>
            <a:r>
              <a:rPr lang="en-CA" dirty="0" smtClean="0"/>
              <a:t>Ex. 2: I think the unit next door (201) has short term rentals. Yesterday, at about 3 pm, I helped a couple find unit 201. As we were talking in the elevator, they told me that they are visiting from England and were so excited that they found this unit to rent on VRBO. Last Saturday at about 1 pm, I saw the owner meeting with a different couple in the lobby. I say the husband hand over the key. I overheard them thanking the owner and promising them a great review. They had luggage with them.</a:t>
            </a:r>
            <a:endParaRPr lang="en-CA"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25</a:t>
            </a:fld>
            <a:endParaRPr lang="en-US" dirty="0"/>
          </a:p>
        </p:txBody>
      </p:sp>
      <p:sp>
        <p:nvSpPr>
          <p:cNvPr id="5" name="Title 1"/>
          <p:cNvSpPr>
            <a:spLocks noGrp="1"/>
          </p:cNvSpPr>
          <p:nvPr>
            <p:ph type="title"/>
          </p:nvPr>
        </p:nvSpPr>
        <p:spPr/>
        <p:txBody>
          <a:bodyPr/>
          <a:lstStyle/>
          <a:p>
            <a:r>
              <a:rPr lang="en-CA" sz="2400" dirty="0" smtClean="0"/>
              <a:t>Section 135 and Fines – Receiving the Complaint</a:t>
            </a:r>
            <a:endParaRPr lang="en-US" sz="2400" dirty="0"/>
          </a:p>
        </p:txBody>
      </p:sp>
    </p:spTree>
    <p:extLst>
      <p:ext uri="{BB962C8B-B14F-4D97-AF65-F5344CB8AC3E}">
        <p14:creationId xmlns:p14="http://schemas.microsoft.com/office/powerpoint/2010/main" val="192672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312863"/>
            <a:ext cx="8670925" cy="4525963"/>
          </a:xfrm>
        </p:spPr>
        <p:txBody>
          <a:bodyPr/>
          <a:lstStyle/>
          <a:p>
            <a:r>
              <a:rPr lang="en-CA" dirty="0" smtClean="0"/>
              <a:t>Use correct address for delivering notices (s.61);</a:t>
            </a:r>
          </a:p>
          <a:p>
            <a:r>
              <a:rPr lang="en-CA" dirty="0" smtClean="0"/>
              <a:t>Include full particulars of the complaint;</a:t>
            </a:r>
          </a:p>
          <a:p>
            <a:r>
              <a:rPr lang="en-CA" dirty="0" smtClean="0"/>
              <a:t>Set out possible bylaws that may have been contravened;</a:t>
            </a:r>
          </a:p>
          <a:p>
            <a:r>
              <a:rPr lang="en-CA" dirty="0" smtClean="0"/>
              <a:t>Set out maximum fines that could be levied if the council determines the bylaws have been contravened;</a:t>
            </a:r>
          </a:p>
          <a:p>
            <a:r>
              <a:rPr lang="en-CA" dirty="0" smtClean="0"/>
              <a:t>Provide a deadline to respond in writing or request a hearing or the date of the next council meeting;</a:t>
            </a:r>
          </a:p>
          <a:p>
            <a:r>
              <a:rPr lang="en-CA" dirty="0" smtClean="0"/>
              <a:t>Direct notice to the tenant, if the tenant has contravened the bylaws and send copy to landlord/owner (s.130)</a:t>
            </a:r>
          </a:p>
          <a:p>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26</a:t>
            </a:fld>
            <a:endParaRPr lang="en-US" dirty="0"/>
          </a:p>
        </p:txBody>
      </p:sp>
      <p:sp>
        <p:nvSpPr>
          <p:cNvPr id="5" name="Title 1"/>
          <p:cNvSpPr>
            <a:spLocks noGrp="1"/>
          </p:cNvSpPr>
          <p:nvPr>
            <p:ph type="title"/>
          </p:nvPr>
        </p:nvSpPr>
        <p:spPr/>
        <p:txBody>
          <a:bodyPr/>
          <a:lstStyle/>
          <a:p>
            <a:r>
              <a:rPr lang="en-CA" sz="2400" dirty="0" smtClean="0"/>
              <a:t>Section 135 and Fines – Delivering Notice of the Complaint</a:t>
            </a:r>
            <a:endParaRPr lang="en-US" sz="2400" dirty="0"/>
          </a:p>
        </p:txBody>
      </p:sp>
    </p:spTree>
    <p:extLst>
      <p:ext uri="{BB962C8B-B14F-4D97-AF65-F5344CB8AC3E}">
        <p14:creationId xmlns:p14="http://schemas.microsoft.com/office/powerpoint/2010/main" val="246089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Section 135 and Fines – </a:t>
            </a:r>
            <a:r>
              <a:rPr lang="en-CA" dirty="0" smtClean="0"/>
              <a:t>Council Meeting</a:t>
            </a:r>
            <a:endParaRPr lang="en-US" dirty="0"/>
          </a:p>
        </p:txBody>
      </p:sp>
      <p:sp>
        <p:nvSpPr>
          <p:cNvPr id="3" name="Content Placeholder 2"/>
          <p:cNvSpPr>
            <a:spLocks noGrp="1"/>
          </p:cNvSpPr>
          <p:nvPr>
            <p:ph idx="1"/>
          </p:nvPr>
        </p:nvSpPr>
        <p:spPr/>
        <p:txBody>
          <a:bodyPr/>
          <a:lstStyle/>
          <a:p>
            <a:r>
              <a:rPr lang="en-CA" dirty="0" smtClean="0"/>
              <a:t>After deadline passes and/or hearing is held, the council must meet to decide whether any of the bylaws have been contravened, and if so, whether to fine and how much.</a:t>
            </a:r>
          </a:p>
          <a:p>
            <a:r>
              <a:rPr lang="en-CA" dirty="0" smtClean="0"/>
              <a:t>Why meet? All council decisions must be decided by majority vote of the council at a council meeting to be valid and enforceable. </a:t>
            </a:r>
          </a:p>
          <a:p>
            <a:r>
              <a:rPr lang="en-CA" dirty="0" smtClean="0"/>
              <a:t>The portion of the meeting where the council discusses and votes can be in camera assuming the SB apply;</a:t>
            </a:r>
          </a:p>
          <a:p>
            <a:r>
              <a:rPr lang="en-CA" dirty="0" smtClean="0"/>
              <a:t>The minutes of the council meeting must set out the decision.</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27</a:t>
            </a:fld>
            <a:endParaRPr lang="en-US" dirty="0"/>
          </a:p>
        </p:txBody>
      </p:sp>
    </p:spTree>
    <p:extLst>
      <p:ext uri="{BB962C8B-B14F-4D97-AF65-F5344CB8AC3E}">
        <p14:creationId xmlns:p14="http://schemas.microsoft.com/office/powerpoint/2010/main" val="1435188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92075"/>
            <a:ext cx="8661400" cy="784225"/>
          </a:xfrm>
        </p:spPr>
        <p:txBody>
          <a:bodyPr/>
          <a:lstStyle/>
          <a:p>
            <a:r>
              <a:rPr lang="en-CA" sz="2800" dirty="0" smtClean="0"/>
              <a:t>Section 135 and Fines – Delivering Notice of the Outcome</a:t>
            </a:r>
            <a:endParaRPr lang="en-US" sz="2800" dirty="0"/>
          </a:p>
        </p:txBody>
      </p:sp>
      <p:sp>
        <p:nvSpPr>
          <p:cNvPr id="3" name="Content Placeholder 2"/>
          <p:cNvSpPr>
            <a:spLocks noGrp="1"/>
          </p:cNvSpPr>
          <p:nvPr>
            <p:ph idx="1"/>
          </p:nvPr>
        </p:nvSpPr>
        <p:spPr/>
        <p:txBody>
          <a:bodyPr/>
          <a:lstStyle/>
          <a:p>
            <a:pPr marL="0" indent="0">
              <a:buNone/>
            </a:pPr>
            <a:r>
              <a:rPr lang="en-CA" dirty="0" smtClean="0"/>
              <a:t>Step 4:</a:t>
            </a:r>
          </a:p>
          <a:p>
            <a:pPr marL="0" indent="0">
              <a:buNone/>
            </a:pPr>
            <a:r>
              <a:rPr lang="en-CA" dirty="0" smtClean="0"/>
              <a:t>A final letter must be sent to let the owner know:</a:t>
            </a:r>
          </a:p>
          <a:p>
            <a:pPr marL="514350" indent="-514350">
              <a:buAutoNum type="arabicPeriod"/>
            </a:pPr>
            <a:r>
              <a:rPr lang="en-CA" dirty="0" smtClean="0"/>
              <a:t>Whether the council found the owner in contravention of the bylaws and if so, which bylaws;</a:t>
            </a:r>
          </a:p>
          <a:p>
            <a:pPr marL="514350" indent="-514350">
              <a:buAutoNum type="arabicPeriod"/>
            </a:pPr>
            <a:r>
              <a:rPr lang="en-CA" dirty="0" smtClean="0"/>
              <a:t>If the owner did contravene the bylaws, whether the council has decided to:</a:t>
            </a:r>
          </a:p>
          <a:p>
            <a:pPr marL="914400" lvl="1" indent="-514350">
              <a:buAutoNum type="alphaLcParenBoth"/>
            </a:pPr>
            <a:r>
              <a:rPr lang="en-CA" dirty="0" smtClean="0"/>
              <a:t>give a warning;</a:t>
            </a:r>
          </a:p>
          <a:p>
            <a:pPr marL="914400" lvl="1" indent="-514350">
              <a:buAutoNum type="alphaLcParenBoth"/>
            </a:pPr>
            <a:r>
              <a:rPr lang="en-CA" dirty="0"/>
              <a:t>l</a:t>
            </a:r>
            <a:r>
              <a:rPr lang="en-CA" dirty="0" smtClean="0"/>
              <a:t>evy a fine, and if so, how much.</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28</a:t>
            </a:fld>
            <a:endParaRPr lang="en-US" dirty="0"/>
          </a:p>
        </p:txBody>
      </p:sp>
    </p:spTree>
    <p:extLst>
      <p:ext uri="{BB962C8B-B14F-4D97-AF65-F5344CB8AC3E}">
        <p14:creationId xmlns:p14="http://schemas.microsoft.com/office/powerpoint/2010/main" val="425838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Continuing contravention?</a:t>
            </a:r>
          </a:p>
          <a:p>
            <a:r>
              <a:rPr lang="en-CA" dirty="0" smtClean="0"/>
              <a:t>Depends on which bylaw and whether the breach is non-stop.</a:t>
            </a:r>
            <a:endParaRPr lang="en-CA" dirty="0"/>
          </a:p>
          <a:p>
            <a:pPr marL="0" indent="0">
              <a:buNone/>
            </a:pPr>
            <a:endParaRPr lang="en-CA" dirty="0" smtClean="0"/>
          </a:p>
          <a:p>
            <a:pPr marL="0" indent="0">
              <a:buNone/>
            </a:pPr>
            <a:r>
              <a:rPr lang="en-CA" dirty="0" smtClean="0"/>
              <a:t>Ex. Use bylaws – to be continuous, the unit must be used for short term rentals non-stop. If there is a gap between guests, it has stopped and a new fining process must be adopted.</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29</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14084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Short Term Rentals</a:t>
            </a:r>
            <a:endParaRPr lang="en-US" dirty="0"/>
          </a:p>
        </p:txBody>
      </p:sp>
      <p:sp>
        <p:nvSpPr>
          <p:cNvPr id="3" name="Content Placeholder 2"/>
          <p:cNvSpPr>
            <a:spLocks noGrp="1"/>
          </p:cNvSpPr>
          <p:nvPr>
            <p:ph idx="1"/>
          </p:nvPr>
        </p:nvSpPr>
        <p:spPr/>
        <p:txBody>
          <a:bodyPr/>
          <a:lstStyle/>
          <a:p>
            <a:endParaRPr lang="en-CA" dirty="0" smtClean="0"/>
          </a:p>
          <a:p>
            <a:r>
              <a:rPr lang="en-CA" dirty="0" smtClean="0"/>
              <a:t>Corporate housing</a:t>
            </a:r>
          </a:p>
          <a:p>
            <a:r>
              <a:rPr lang="en-CA" dirty="0" smtClean="0"/>
              <a:t>Extended vacation rental</a:t>
            </a:r>
          </a:p>
          <a:p>
            <a:r>
              <a:rPr lang="en-CA" dirty="0" smtClean="0"/>
              <a:t>Vacation rentals</a:t>
            </a:r>
          </a:p>
          <a:p>
            <a:r>
              <a:rPr lang="en-CA" dirty="0" smtClean="0"/>
              <a:t>Relocation rentals</a:t>
            </a:r>
          </a:p>
          <a:p>
            <a:pPr marL="0" indent="0">
              <a:buNone/>
            </a:pPr>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a:t>
            </a:fld>
            <a:endParaRPr lang="en-US" dirty="0"/>
          </a:p>
        </p:txBody>
      </p:sp>
    </p:spTree>
    <p:extLst>
      <p:ext uri="{BB962C8B-B14F-4D97-AF65-F5344CB8AC3E}">
        <p14:creationId xmlns:p14="http://schemas.microsoft.com/office/powerpoint/2010/main" val="42424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To be able to levy fines every 7 days, some strata corporations now ban advertising their unit on short term rental websites. </a:t>
            </a:r>
          </a:p>
          <a:p>
            <a:pPr marL="0" indent="0">
              <a:buNone/>
            </a:pPr>
            <a:endParaRPr lang="en-CA" dirty="0"/>
          </a:p>
          <a:p>
            <a:pPr marL="0" indent="0">
              <a:buNone/>
            </a:pPr>
            <a:r>
              <a:rPr lang="en-CA" dirty="0" smtClean="0"/>
              <a:t>As long as it is continuously advertised, a fine can be levied every 7 days. </a:t>
            </a:r>
          </a:p>
          <a:p>
            <a:pPr marL="0" indent="0">
              <a:buNone/>
            </a:pPr>
            <a:endParaRPr lang="en-CA" dirty="0"/>
          </a:p>
          <a:p>
            <a:pPr marL="0" indent="0">
              <a:buNone/>
            </a:pPr>
            <a:r>
              <a:rPr lang="en-CA" dirty="0" smtClean="0"/>
              <a:t>Note that advertising prohibitions only apply to use bylaws. You cannot ban or limit advertising on websites for traditional rentals.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30</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140844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In court, standard of proof is “balance of probabilities” =</a:t>
            </a:r>
          </a:p>
          <a:p>
            <a:pPr marL="0" indent="0">
              <a:buNone/>
            </a:pPr>
            <a:endParaRPr lang="en-CA" dirty="0"/>
          </a:p>
          <a:p>
            <a:pPr marL="400050" lvl="1" indent="0">
              <a:buNone/>
            </a:pPr>
            <a:r>
              <a:rPr lang="en-CA" dirty="0" smtClean="0"/>
              <a:t>Based on the evidence, there is more than a 50% chance that the allegations are correct</a:t>
            </a:r>
          </a:p>
          <a:p>
            <a:pPr marL="400050" lvl="1" indent="0">
              <a:buNone/>
            </a:pPr>
            <a:endParaRPr lang="en-CA" dirty="0"/>
          </a:p>
          <a:p>
            <a:r>
              <a:rPr lang="en-CA" dirty="0" smtClean="0"/>
              <a:t>You don’t have to catch a person red-handed;</a:t>
            </a:r>
          </a:p>
          <a:p>
            <a:r>
              <a:rPr lang="en-CA" dirty="0" smtClean="0"/>
              <a:t>He said-she said is acceptable – it’s a question of credibility</a:t>
            </a:r>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31</a:t>
            </a:fld>
            <a:endParaRPr lang="en-US" dirty="0"/>
          </a:p>
        </p:txBody>
      </p:sp>
      <p:sp>
        <p:nvSpPr>
          <p:cNvPr id="5" name="Title 1"/>
          <p:cNvSpPr>
            <a:spLocks noGrp="1"/>
          </p:cNvSpPr>
          <p:nvPr>
            <p:ph type="title"/>
          </p:nvPr>
        </p:nvSpPr>
        <p:spPr/>
        <p:txBody>
          <a:bodyPr/>
          <a:lstStyle/>
          <a:p>
            <a:r>
              <a:rPr lang="en-CA" sz="2400" dirty="0" smtClean="0"/>
              <a:t>What Evidence is required?</a:t>
            </a:r>
            <a:endParaRPr lang="en-US" sz="2400" dirty="0"/>
          </a:p>
        </p:txBody>
      </p:sp>
    </p:spTree>
    <p:extLst>
      <p:ext uri="{BB962C8B-B14F-4D97-AF65-F5344CB8AC3E}">
        <p14:creationId xmlns:p14="http://schemas.microsoft.com/office/powerpoint/2010/main" val="3871003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Continuous advertising on websites;</a:t>
            </a:r>
          </a:p>
          <a:p>
            <a:pPr marL="0" indent="0">
              <a:buNone/>
            </a:pPr>
            <a:r>
              <a:rPr lang="en-CA" dirty="0" smtClean="0"/>
              <a:t>Websites show consistent bookings;</a:t>
            </a:r>
          </a:p>
          <a:p>
            <a:pPr marL="0" indent="0">
              <a:buNone/>
            </a:pPr>
            <a:r>
              <a:rPr lang="en-CA" dirty="0" smtClean="0"/>
              <a:t>Concierge or other owners note several instances where people with luggage arriving to a particular unit;</a:t>
            </a:r>
          </a:p>
          <a:p>
            <a:pPr marL="0" indent="0">
              <a:buNone/>
            </a:pPr>
            <a:r>
              <a:rPr lang="en-CA" dirty="0" smtClean="0"/>
              <a:t>Guests admit to renting it for a short period;</a:t>
            </a:r>
          </a:p>
          <a:p>
            <a:pPr marL="0" indent="0">
              <a:buNone/>
            </a:pPr>
            <a:r>
              <a:rPr lang="en-CA" dirty="0" smtClean="0"/>
              <a:t>Over a short period of time, the number of guests coming and going is significant and cannot credibly be explained by owner’s claim that these people are just friends that the owner allows to stay in the unit for free.</a:t>
            </a: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32</a:t>
            </a:fld>
            <a:endParaRPr lang="en-US" dirty="0"/>
          </a:p>
        </p:txBody>
      </p:sp>
      <p:sp>
        <p:nvSpPr>
          <p:cNvPr id="5" name="Title 1"/>
          <p:cNvSpPr>
            <a:spLocks noGrp="1"/>
          </p:cNvSpPr>
          <p:nvPr>
            <p:ph type="title"/>
          </p:nvPr>
        </p:nvSpPr>
        <p:spPr/>
        <p:txBody>
          <a:bodyPr/>
          <a:lstStyle/>
          <a:p>
            <a:r>
              <a:rPr lang="en-CA" sz="2400" dirty="0" smtClean="0"/>
              <a:t>Evidence</a:t>
            </a:r>
            <a:endParaRPr lang="en-US" sz="2400" dirty="0"/>
          </a:p>
        </p:txBody>
      </p:sp>
    </p:spTree>
    <p:extLst>
      <p:ext uri="{BB962C8B-B14F-4D97-AF65-F5344CB8AC3E}">
        <p14:creationId xmlns:p14="http://schemas.microsoft.com/office/powerpoint/2010/main" val="825467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Levying Fines is not Enough</a:t>
            </a:r>
            <a:endParaRPr lang="en-US"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Small Claims Court to collect the fines;</a:t>
            </a:r>
          </a:p>
          <a:p>
            <a:r>
              <a:rPr lang="en-CA" dirty="0" smtClean="0"/>
              <a:t>Supreme Court to obtain an injunction.</a:t>
            </a:r>
          </a:p>
          <a:p>
            <a:r>
              <a:rPr lang="en-CA" dirty="0" smtClean="0"/>
              <a:t>CRT as a possible solution</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33</a:t>
            </a:fld>
            <a:endParaRPr lang="en-US" dirty="0"/>
          </a:p>
        </p:txBody>
      </p:sp>
    </p:spTree>
    <p:extLst>
      <p:ext uri="{BB962C8B-B14F-4D97-AF65-F5344CB8AC3E}">
        <p14:creationId xmlns:p14="http://schemas.microsoft.com/office/powerpoint/2010/main" val="1648951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Rental bylaw – </a:t>
            </a:r>
          </a:p>
          <a:p>
            <a:pPr marL="0" indent="0">
              <a:buNone/>
            </a:pPr>
            <a:r>
              <a:rPr lang="en-CA" dirty="0" smtClean="0"/>
              <a:t>s. 143 (1)) – one year after bylaw is passed or one year after tenant who is occupying unit at the time the bylaw is passed stops occupying the unit;</a:t>
            </a:r>
          </a:p>
          <a:p>
            <a:pPr marL="0" indent="0">
              <a:buNone/>
            </a:pPr>
            <a:endParaRPr lang="en-CA" dirty="0"/>
          </a:p>
          <a:p>
            <a:pPr marL="0" indent="0">
              <a:buNone/>
            </a:pPr>
            <a:r>
              <a:rPr lang="en-CA" dirty="0" smtClean="0"/>
              <a:t>Use Bylaws – </a:t>
            </a:r>
          </a:p>
          <a:p>
            <a:pPr marL="0" indent="0">
              <a:buNone/>
            </a:pPr>
            <a:r>
              <a:rPr lang="en-CA" dirty="0" smtClean="0"/>
              <a:t>No grace period, but section 164 might apply to protect bookings, particularly those where cancellation fees might apply.</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34</a:t>
            </a:fld>
            <a:endParaRPr lang="en-US" dirty="0"/>
          </a:p>
        </p:txBody>
      </p:sp>
      <p:sp>
        <p:nvSpPr>
          <p:cNvPr id="5" name="Title 1"/>
          <p:cNvSpPr>
            <a:spLocks noGrp="1"/>
          </p:cNvSpPr>
          <p:nvPr>
            <p:ph type="title"/>
          </p:nvPr>
        </p:nvSpPr>
        <p:spPr/>
        <p:txBody>
          <a:bodyPr/>
          <a:lstStyle/>
          <a:p>
            <a:r>
              <a:rPr lang="en-CA" sz="2400" dirty="0" smtClean="0"/>
              <a:t>When is the Bylaw Effective?</a:t>
            </a:r>
            <a:endParaRPr lang="en-US" sz="2400" dirty="0"/>
          </a:p>
        </p:txBody>
      </p:sp>
    </p:spTree>
    <p:extLst>
      <p:ext uri="{BB962C8B-B14F-4D97-AF65-F5344CB8AC3E}">
        <p14:creationId xmlns:p14="http://schemas.microsoft.com/office/powerpoint/2010/main" val="2456729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094014"/>
            <a:ext cx="7961313" cy="4525963"/>
          </a:xfrm>
        </p:spPr>
        <p:txBody>
          <a:bodyPr/>
          <a:lstStyle/>
          <a:p>
            <a:pPr marL="514350" indent="-514350">
              <a:buAutoNum type="arabicPeriod"/>
            </a:pPr>
            <a:r>
              <a:rPr lang="en-CA" dirty="0" smtClean="0"/>
              <a:t>Are short term rentals causing a problem? </a:t>
            </a:r>
          </a:p>
          <a:p>
            <a:pPr marL="514350" indent="-514350">
              <a:buAutoNum type="arabicPeriod"/>
            </a:pPr>
            <a:r>
              <a:rPr lang="en-CA" dirty="0" smtClean="0"/>
              <a:t>If so, what are the problems, and what other bylaws might assist? </a:t>
            </a:r>
            <a:r>
              <a:rPr lang="en-CA" dirty="0" err="1" smtClean="0"/>
              <a:t>Eg</a:t>
            </a:r>
            <a:r>
              <a:rPr lang="en-CA" dirty="0" smtClean="0"/>
              <a:t>. Better noise bylaws</a:t>
            </a:r>
          </a:p>
          <a:p>
            <a:pPr marL="514350" indent="-514350">
              <a:buAutoNum type="arabicPeriod"/>
            </a:pPr>
            <a:r>
              <a:rPr lang="en-CA" dirty="0" smtClean="0"/>
              <a:t>If not, perhaps it is time to bring the underground market above ground:</a:t>
            </a:r>
          </a:p>
          <a:p>
            <a:pPr lvl="1"/>
            <a:r>
              <a:rPr lang="en-CA" dirty="0" smtClean="0"/>
              <a:t>Limit numbers;</a:t>
            </a:r>
          </a:p>
          <a:p>
            <a:pPr lvl="1"/>
            <a:r>
              <a:rPr lang="en-CA" dirty="0" smtClean="0"/>
              <a:t>Refundable Deposits;</a:t>
            </a:r>
          </a:p>
          <a:p>
            <a:pPr lvl="1"/>
            <a:r>
              <a:rPr lang="en-CA" dirty="0"/>
              <a:t>U</a:t>
            </a:r>
            <a:r>
              <a:rPr lang="en-CA" dirty="0" smtClean="0"/>
              <a:t>ser fees to cover administration, insurance costs;</a:t>
            </a:r>
          </a:p>
          <a:p>
            <a:pPr lvl="1"/>
            <a:r>
              <a:rPr lang="en-CA" dirty="0" smtClean="0"/>
              <a:t>Regulate key fobs – limit number/what they open</a:t>
            </a:r>
          </a:p>
          <a:p>
            <a:pPr lvl="1"/>
            <a:r>
              <a:rPr lang="en-CA" dirty="0" smtClean="0"/>
              <a:t>Limit use of recreational facilities?</a:t>
            </a:r>
          </a:p>
          <a:p>
            <a:pPr marL="514350" indent="-514350">
              <a:buAutoNum type="arabicPeriod"/>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35</a:t>
            </a:fld>
            <a:endParaRPr lang="en-US" dirty="0"/>
          </a:p>
        </p:txBody>
      </p:sp>
      <p:sp>
        <p:nvSpPr>
          <p:cNvPr id="5" name="Title 1"/>
          <p:cNvSpPr>
            <a:spLocks noGrp="1"/>
          </p:cNvSpPr>
          <p:nvPr>
            <p:ph type="title"/>
          </p:nvPr>
        </p:nvSpPr>
        <p:spPr/>
        <p:txBody>
          <a:bodyPr/>
          <a:lstStyle/>
          <a:p>
            <a:r>
              <a:rPr lang="en-CA" sz="2400" dirty="0" smtClean="0"/>
              <a:t>Other Steps to Deal With Short Term Rentals</a:t>
            </a:r>
            <a:endParaRPr lang="en-US" sz="2400" dirty="0"/>
          </a:p>
        </p:txBody>
      </p:sp>
    </p:spTree>
    <p:extLst>
      <p:ext uri="{BB962C8B-B14F-4D97-AF65-F5344CB8AC3E}">
        <p14:creationId xmlns:p14="http://schemas.microsoft.com/office/powerpoint/2010/main" val="3819788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r>
              <a:rPr lang="en-CA" dirty="0" smtClean="0"/>
              <a:t>Encourage owners and council members to report all short term rental issues to the applicable municipality;</a:t>
            </a:r>
            <a:endParaRPr lang="en-US" dirty="0" smtClean="0"/>
          </a:p>
          <a:p>
            <a:r>
              <a:rPr lang="en-US" dirty="0" smtClean="0"/>
              <a:t>Obtain proper particulars to assist in levy8ing fines;</a:t>
            </a:r>
          </a:p>
          <a:p>
            <a:r>
              <a:rPr lang="en-CA" dirty="0" smtClean="0"/>
              <a:t>Comply with all 4 steps of s.135</a:t>
            </a:r>
          </a:p>
          <a:p>
            <a:r>
              <a:rPr lang="en-CA" dirty="0" smtClean="0"/>
              <a:t>Consider court proceedings if fines are not working</a:t>
            </a:r>
          </a:p>
          <a:p>
            <a:r>
              <a:rPr lang="en-CA" dirty="0" smtClean="0"/>
              <a:t>Are new </a:t>
            </a:r>
            <a:r>
              <a:rPr lang="en-CA" smtClean="0"/>
              <a:t>bylaws necessary?</a:t>
            </a: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36</a:t>
            </a:fld>
            <a:endParaRPr lang="en-US" dirty="0"/>
          </a:p>
        </p:txBody>
      </p:sp>
      <p:sp>
        <p:nvSpPr>
          <p:cNvPr id="5" name="Title 1"/>
          <p:cNvSpPr>
            <a:spLocks noGrp="1"/>
          </p:cNvSpPr>
          <p:nvPr>
            <p:ph type="title"/>
          </p:nvPr>
        </p:nvSpPr>
        <p:spPr/>
        <p:txBody>
          <a:bodyPr/>
          <a:lstStyle/>
          <a:p>
            <a:r>
              <a:rPr lang="en-CA" sz="2400" dirty="0" smtClean="0"/>
              <a:t>Conclusion</a:t>
            </a:r>
            <a:endParaRPr lang="en-US" sz="2400" dirty="0"/>
          </a:p>
        </p:txBody>
      </p:sp>
    </p:spTree>
    <p:extLst>
      <p:ext uri="{BB962C8B-B14F-4D97-AF65-F5344CB8AC3E}">
        <p14:creationId xmlns:p14="http://schemas.microsoft.com/office/powerpoint/2010/main" val="1077473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238" y="2397211"/>
            <a:ext cx="6104238" cy="923330"/>
          </a:xfrm>
          <a:prstGeom prst="rect">
            <a:avLst/>
          </a:prstGeom>
          <a:noFill/>
        </p:spPr>
        <p:txBody>
          <a:bodyPr wrap="square" rtlCol="0">
            <a:spAutoFit/>
          </a:bodyPr>
          <a:lstStyle/>
          <a:p>
            <a:pPr algn="ctr"/>
            <a:r>
              <a:rPr lang="en-CA" sz="5400" b="1" dirty="0" smtClean="0">
                <a:solidFill>
                  <a:schemeClr val="bg1"/>
                </a:solidFill>
                <a:latin typeface="+mn-lt"/>
              </a:rPr>
              <a:t>Questions</a:t>
            </a:r>
            <a:endParaRPr lang="en-US" sz="5400" b="1" dirty="0">
              <a:solidFill>
                <a:schemeClr val="bg1"/>
              </a:solidFill>
              <a:latin typeface="+mn-lt"/>
            </a:endParaRPr>
          </a:p>
        </p:txBody>
      </p:sp>
    </p:spTree>
    <p:extLst>
      <p:ext uri="{BB962C8B-B14F-4D97-AF65-F5344CB8AC3E}">
        <p14:creationId xmlns:p14="http://schemas.microsoft.com/office/powerpoint/2010/main" val="168455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5325" y="3286124"/>
            <a:ext cx="6067425" cy="1681291"/>
          </a:xfrm>
        </p:spPr>
        <p:txBody>
          <a:bodyPr/>
          <a:lstStyle/>
          <a:p>
            <a:r>
              <a:rPr lang="en-CA" dirty="0"/>
              <a:t>Veronica P. Franco</a:t>
            </a:r>
            <a:br>
              <a:rPr lang="en-CA" dirty="0"/>
            </a:br>
            <a:r>
              <a:rPr lang="en-CA" dirty="0"/>
              <a:t>vpf@cwilson.com </a:t>
            </a:r>
            <a:br>
              <a:rPr lang="en-CA" dirty="0"/>
            </a:br>
            <a:r>
              <a:rPr lang="en-CA" dirty="0"/>
              <a:t>604-891-7714</a:t>
            </a:r>
          </a:p>
          <a:p>
            <a:endParaRPr lang="en-CA" dirty="0"/>
          </a:p>
          <a:p>
            <a:r>
              <a:rPr lang="en-CA" dirty="0"/>
              <a:t>www.cwilson.com</a:t>
            </a:r>
            <a:endParaRPr lang="en-US" dirty="0"/>
          </a:p>
        </p:txBody>
      </p:sp>
    </p:spTree>
    <p:extLst>
      <p:ext uri="{BB962C8B-B14F-4D97-AF65-F5344CB8AC3E}">
        <p14:creationId xmlns:p14="http://schemas.microsoft.com/office/powerpoint/2010/main" val="413747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City of Vancouver – </a:t>
            </a:r>
            <a:r>
              <a:rPr lang="en-CA" dirty="0" smtClean="0"/>
              <a:t>Zoning </a:t>
            </a:r>
            <a:r>
              <a:rPr lang="en-CA" dirty="0"/>
              <a:t>and Development </a:t>
            </a:r>
            <a:r>
              <a:rPr lang="en-CA" dirty="0" smtClean="0"/>
              <a:t>Bylaw</a:t>
            </a:r>
            <a:endParaRPr lang="en-US" dirty="0" smtClean="0"/>
          </a:p>
          <a:p>
            <a:pPr marL="0" indent="0">
              <a:buNone/>
            </a:pPr>
            <a:r>
              <a:rPr lang="en-CA" b="1" dirty="0" smtClean="0"/>
              <a:t>Section 10.21.6</a:t>
            </a:r>
            <a:endParaRPr lang="en-CA" b="1" dirty="0"/>
          </a:p>
          <a:p>
            <a:pPr marL="0" indent="0">
              <a:buNone/>
            </a:pPr>
            <a:r>
              <a:rPr lang="en-US" dirty="0"/>
              <a:t>No person shall use or permit to be used any dwelling unit for a period of less than one month </a:t>
            </a:r>
            <a:r>
              <a:rPr lang="en-US" dirty="0" smtClean="0"/>
              <a:t>unless </a:t>
            </a:r>
            <a:r>
              <a:rPr lang="en-US" dirty="0"/>
              <a:t>such unit forms part of a hotel or is </a:t>
            </a:r>
            <a:r>
              <a:rPr lang="en-US" dirty="0" smtClean="0"/>
              <a:t>used </a:t>
            </a:r>
            <a:r>
              <a:rPr lang="en-US" dirty="0"/>
              <a:t>for bed and breakfast accommodation.</a:t>
            </a:r>
          </a:p>
          <a:p>
            <a:pPr marL="0" indent="0">
              <a:buNone/>
            </a:pPr>
            <a:endParaRPr lang="en-CA" dirty="0" smtClean="0"/>
          </a:p>
          <a:p>
            <a:pPr marL="0" indent="0">
              <a:buNone/>
            </a:pPr>
            <a:r>
              <a:rPr lang="en-CA" b="1" dirty="0" smtClean="0"/>
              <a:t>Dwelling unit</a:t>
            </a:r>
            <a:r>
              <a:rPr lang="en-CA" dirty="0" smtClean="0"/>
              <a:t> = self-contained housekeeping unit</a:t>
            </a:r>
            <a:br>
              <a:rPr lang="en-CA" dirty="0" smtClean="0"/>
            </a:br>
            <a:endParaRPr lang="en-CA"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4</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a:t>
            </a:r>
            <a:endParaRPr lang="en-US" sz="2500" dirty="0"/>
          </a:p>
        </p:txBody>
      </p:sp>
    </p:spTree>
    <p:extLst>
      <p:ext uri="{BB962C8B-B14F-4D97-AF65-F5344CB8AC3E}">
        <p14:creationId xmlns:p14="http://schemas.microsoft.com/office/powerpoint/2010/main" val="299121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b="1" dirty="0" smtClean="0"/>
              <a:t>Hotel</a:t>
            </a:r>
            <a:r>
              <a:rPr lang="en-CA" dirty="0" smtClean="0"/>
              <a:t> = premises providing temporary accommodation by way of furnished sleeping, housekeeping or dwelling units, but does not include Bed and Breakfast Accommodation</a:t>
            </a:r>
          </a:p>
          <a:p>
            <a:pPr marL="0" indent="0">
              <a:buNone/>
            </a:pPr>
            <a:endParaRPr lang="en-CA" dirty="0"/>
          </a:p>
          <a:p>
            <a:pPr marL="0" indent="0">
              <a:buNone/>
            </a:pPr>
            <a:r>
              <a:rPr lang="en-CA" b="1" dirty="0" smtClean="0"/>
              <a:t>Bed and Breakfast Accommodation </a:t>
            </a:r>
            <a:r>
              <a:rPr lang="en-CA" dirty="0" smtClean="0"/>
              <a:t>= the use of one or two bedrooms in a dwelling unit as temporary accommodation where the room rate includes breakfast provided on the premises</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5</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a:t>
            </a:r>
            <a:endParaRPr lang="en-US" sz="2500" dirty="0"/>
          </a:p>
        </p:txBody>
      </p:sp>
    </p:spTree>
    <p:extLst>
      <p:ext uri="{BB962C8B-B14F-4D97-AF65-F5344CB8AC3E}">
        <p14:creationId xmlns:p14="http://schemas.microsoft.com/office/powerpoint/2010/main" val="427140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Section 10.20.5</a:t>
            </a:r>
            <a:r>
              <a:rPr lang="en-US" dirty="0" smtClean="0"/>
              <a:t> </a:t>
            </a:r>
          </a:p>
          <a:p>
            <a:pPr marL="0" indent="0">
              <a:buNone/>
            </a:pPr>
            <a:r>
              <a:rPr lang="en-US" dirty="0" smtClean="0"/>
              <a:t>No person shall use or permit to be used any housekeeping unit for a period of </a:t>
            </a:r>
            <a:r>
              <a:rPr lang="en-US" dirty="0" smtClean="0">
                <a:solidFill>
                  <a:schemeClr val="tx1"/>
                </a:solidFill>
              </a:rPr>
              <a:t>less than one month </a:t>
            </a:r>
            <a:r>
              <a:rPr lang="en-US" dirty="0" smtClean="0"/>
              <a:t>unless such unit forms part of a hotel.</a:t>
            </a:r>
          </a:p>
          <a:p>
            <a:pPr marL="0" indent="0">
              <a:buNone/>
            </a:pPr>
            <a:endParaRPr lang="en-US" b="1" dirty="0" smtClean="0">
              <a:solidFill>
                <a:schemeClr val="tx1"/>
              </a:solidFill>
            </a:endParaRPr>
          </a:p>
          <a:p>
            <a:pPr marL="0" indent="0">
              <a:buNone/>
            </a:pPr>
            <a:r>
              <a:rPr lang="en-US" b="1" dirty="0" smtClean="0">
                <a:solidFill>
                  <a:schemeClr val="tx1"/>
                </a:solidFill>
              </a:rPr>
              <a:t>Housekeeping </a:t>
            </a:r>
            <a:r>
              <a:rPr lang="en-US" b="1" dirty="0">
                <a:solidFill>
                  <a:schemeClr val="tx1"/>
                </a:solidFill>
              </a:rPr>
              <a:t>Unit </a:t>
            </a:r>
            <a:r>
              <a:rPr lang="en-US" b="1" dirty="0" smtClean="0"/>
              <a:t>=</a:t>
            </a:r>
            <a:r>
              <a:rPr lang="en-US" dirty="0" smtClean="0"/>
              <a:t> a </a:t>
            </a:r>
            <a:r>
              <a:rPr lang="en-US" dirty="0"/>
              <a:t>sleeping unit containing facilities for cooking; </a:t>
            </a:r>
          </a:p>
          <a:p>
            <a:pPr marL="0" indent="0">
              <a:buNone/>
            </a:pPr>
            <a:r>
              <a:rPr lang="en-US" b="1" dirty="0" smtClean="0">
                <a:solidFill>
                  <a:schemeClr val="tx1"/>
                </a:solidFill>
              </a:rPr>
              <a:t>Sleeping </a:t>
            </a:r>
            <a:r>
              <a:rPr lang="en-US" b="1" dirty="0">
                <a:solidFill>
                  <a:schemeClr val="tx1"/>
                </a:solidFill>
              </a:rPr>
              <a:t>Unit</a:t>
            </a:r>
            <a:r>
              <a:rPr lang="en-US" dirty="0">
                <a:solidFill>
                  <a:schemeClr val="tx1"/>
                </a:solidFill>
              </a:rPr>
              <a:t> </a:t>
            </a:r>
            <a:r>
              <a:rPr lang="en-US" dirty="0" smtClean="0">
                <a:solidFill>
                  <a:schemeClr val="tx1"/>
                </a:solidFill>
              </a:rPr>
              <a:t>=</a:t>
            </a:r>
            <a:r>
              <a:rPr lang="en-US" dirty="0" smtClean="0">
                <a:solidFill>
                  <a:srgbClr val="FF0000"/>
                </a:solidFill>
              </a:rPr>
              <a:t> </a:t>
            </a:r>
            <a:r>
              <a:rPr lang="en-US" dirty="0" smtClean="0"/>
              <a:t>one </a:t>
            </a:r>
            <a:r>
              <a:rPr lang="en-US" dirty="0"/>
              <a:t>or more rooms equipped to be used for sleeping and sitting purposes; </a:t>
            </a:r>
          </a:p>
          <a:p>
            <a:pPr marL="0" indent="0">
              <a:buNone/>
            </a:pPr>
            <a:r>
              <a:rPr lang="en-CA" dirty="0" smtClean="0"/>
              <a:t/>
            </a:r>
            <a:br>
              <a:rPr lang="en-CA" dirty="0" smtClean="0"/>
            </a:br>
            <a:endParaRPr lang="en-CA"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6</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a:t>
            </a:r>
            <a:endParaRPr lang="en-US" sz="2500" dirty="0"/>
          </a:p>
        </p:txBody>
      </p:sp>
    </p:spTree>
    <p:extLst>
      <p:ext uri="{BB962C8B-B14F-4D97-AF65-F5344CB8AC3E}">
        <p14:creationId xmlns:p14="http://schemas.microsoft.com/office/powerpoint/2010/main" val="427140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Municipal Bylaw Enforcement</a:t>
            </a:r>
            <a:endParaRPr lang="en-US"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dirty="0" err="1" smtClean="0"/>
              <a:t>Airbnb</a:t>
            </a:r>
            <a:r>
              <a:rPr lang="en-CA" dirty="0" smtClean="0"/>
              <a:t> search yields over a thousand accommodations in Vancouver, BC</a:t>
            </a:r>
          </a:p>
          <a:p>
            <a:pPr marL="0" indent="0">
              <a:buNone/>
            </a:pPr>
            <a:endParaRPr lang="en-CA" dirty="0"/>
          </a:p>
          <a:p>
            <a:pPr marL="0" indent="0">
              <a:buNone/>
            </a:pPr>
            <a:r>
              <a:rPr lang="en-CA" dirty="0" smtClean="0"/>
              <a:t>Resources to enforce would need to be significant.</a:t>
            </a:r>
          </a:p>
          <a:p>
            <a:pPr marL="0" indent="0">
              <a:buNone/>
            </a:pPr>
            <a:endParaRPr lang="en-CA" dirty="0"/>
          </a:p>
          <a:p>
            <a:pPr marL="0" indent="0">
              <a:buNone/>
            </a:pPr>
            <a:r>
              <a:rPr lang="en-CA" dirty="0" smtClean="0"/>
              <a:t>Anecdotally, no real or significant enforcement now.</a:t>
            </a:r>
          </a:p>
          <a:p>
            <a:pPr marL="0" indent="0">
              <a:buNone/>
            </a:pPr>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7</a:t>
            </a:fld>
            <a:endParaRPr lang="en-US" dirty="0"/>
          </a:p>
        </p:txBody>
      </p:sp>
    </p:spTree>
    <p:extLst>
      <p:ext uri="{BB962C8B-B14F-4D97-AF65-F5344CB8AC3E}">
        <p14:creationId xmlns:p14="http://schemas.microsoft.com/office/powerpoint/2010/main" val="42424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City of Vancouver’s Response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a:t>
            </a:r>
            <a:r>
              <a:rPr lang="en-US" dirty="0"/>
              <a:t>From the city’s perspective, we haven’t had the complaints to really take issue with it, but from the affordability and the vacancy rate issue we obviously need to recognize what the impact is,” said </a:t>
            </a:r>
            <a:r>
              <a:rPr lang="en-US" dirty="0" err="1"/>
              <a:t>Mukhtar</a:t>
            </a:r>
            <a:r>
              <a:rPr lang="en-US" dirty="0"/>
              <a:t> </a:t>
            </a:r>
            <a:r>
              <a:rPr lang="en-US" dirty="0" err="1"/>
              <a:t>Lati</a:t>
            </a:r>
            <a:r>
              <a:rPr lang="en-US" dirty="0"/>
              <a:t>, the City of Vancouver’s chief housing officer</a:t>
            </a:r>
            <a:r>
              <a:rPr lang="en-US" dirty="0" smtClean="0"/>
              <a:t>.</a:t>
            </a:r>
          </a:p>
          <a:p>
            <a:pPr marL="0" indent="0">
              <a:buNone/>
            </a:pPr>
            <a:endParaRPr lang="en-CA" dirty="0"/>
          </a:p>
          <a:p>
            <a:pPr marL="0" indent="0">
              <a:buNone/>
            </a:pPr>
            <a:r>
              <a:rPr lang="en-CA" dirty="0" smtClean="0"/>
              <a:t>In 2014, the City of Vancouver received fewer than 10 complaints.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8</a:t>
            </a:fld>
            <a:endParaRPr lang="en-US" dirty="0"/>
          </a:p>
        </p:txBody>
      </p:sp>
    </p:spTree>
    <p:extLst>
      <p:ext uri="{BB962C8B-B14F-4D97-AF65-F5344CB8AC3E}">
        <p14:creationId xmlns:p14="http://schemas.microsoft.com/office/powerpoint/2010/main" val="16364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Statistics</a:t>
            </a:r>
            <a:endParaRPr lang="en-US" dirty="0"/>
          </a:p>
        </p:txBody>
      </p:sp>
      <p:sp>
        <p:nvSpPr>
          <p:cNvPr id="3" name="Content Placeholder 2"/>
          <p:cNvSpPr>
            <a:spLocks noGrp="1"/>
          </p:cNvSpPr>
          <p:nvPr>
            <p:ph idx="1"/>
          </p:nvPr>
        </p:nvSpPr>
        <p:spPr/>
        <p:txBody>
          <a:bodyPr/>
          <a:lstStyle/>
          <a:p>
            <a:pPr marL="0" indent="0">
              <a:buNone/>
            </a:pPr>
            <a:r>
              <a:rPr lang="en-US" dirty="0" smtClean="0"/>
              <a:t>71 </a:t>
            </a:r>
            <a:r>
              <a:rPr lang="en-US" dirty="0"/>
              <a:t>per cent of Vancouver </a:t>
            </a:r>
            <a:r>
              <a:rPr lang="en-US" dirty="0" err="1"/>
              <a:t>Airbnb</a:t>
            </a:r>
            <a:r>
              <a:rPr lang="en-US" dirty="0"/>
              <a:t> listings are for entire homes. </a:t>
            </a:r>
          </a:p>
          <a:p>
            <a:pPr marL="0" indent="0">
              <a:buNone/>
            </a:pPr>
            <a:r>
              <a:rPr lang="en-US" dirty="0" smtClean="0"/>
              <a:t>66 per cent of Metro Vancouver </a:t>
            </a:r>
            <a:r>
              <a:rPr lang="en-US" dirty="0" err="1" smtClean="0"/>
              <a:t>Airbnb</a:t>
            </a:r>
            <a:r>
              <a:rPr lang="en-US" dirty="0" smtClean="0"/>
              <a:t> listings are for entire homes.</a:t>
            </a:r>
          </a:p>
          <a:p>
            <a:pPr marL="0" indent="0">
              <a:buNone/>
            </a:pPr>
            <a:endParaRPr lang="en-US" dirty="0" smtClean="0"/>
          </a:p>
          <a:p>
            <a:pPr marL="0" indent="0">
              <a:buNone/>
            </a:pPr>
            <a:r>
              <a:rPr lang="en-US" dirty="0" smtClean="0"/>
              <a:t>A </a:t>
            </a:r>
            <a:r>
              <a:rPr lang="en-US" dirty="0"/>
              <a:t>significant chunk of the rental stock is lost</a:t>
            </a:r>
            <a:r>
              <a:rPr lang="en-US" dirty="0" smtClean="0"/>
              <a:t>.</a:t>
            </a:r>
          </a:p>
          <a:p>
            <a:pPr marL="0" indent="0">
              <a:buNone/>
            </a:pPr>
            <a:endParaRPr lang="en-CA" dirty="0"/>
          </a:p>
          <a:p>
            <a:pPr marL="0" indent="0">
              <a:buNone/>
            </a:pPr>
            <a:r>
              <a:rPr lang="en-CA" dirty="0" smtClean="0"/>
              <a:t>In downtown Vancouver, the ratio of </a:t>
            </a:r>
            <a:r>
              <a:rPr lang="en-CA" dirty="0" err="1" smtClean="0"/>
              <a:t>AirBnb</a:t>
            </a:r>
            <a:r>
              <a:rPr lang="en-CA" dirty="0" smtClean="0"/>
              <a:t> to traditional rentals is 10 to 1.</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9</a:t>
            </a:fld>
            <a:endParaRPr lang="en-US" dirty="0"/>
          </a:p>
        </p:txBody>
      </p:sp>
    </p:spTree>
    <p:extLst>
      <p:ext uri="{BB962C8B-B14F-4D97-AF65-F5344CB8AC3E}">
        <p14:creationId xmlns:p14="http://schemas.microsoft.com/office/powerpoint/2010/main" val="622381910"/>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5075</TotalTime>
  <Words>2412</Words>
  <Application>Microsoft Office PowerPoint</Application>
  <PresentationFormat>On-screen Show (4:3)</PresentationFormat>
  <Paragraphs>305</Paragraphs>
  <Slides>38</Slides>
  <Notes>31</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Title</vt:lpstr>
      <vt:lpstr>Text Slides</vt:lpstr>
      <vt:lpstr>Closing Slide</vt:lpstr>
      <vt:lpstr>Enforcing Short Term Rental Bylaws</vt:lpstr>
      <vt:lpstr>What are we talking about?</vt:lpstr>
      <vt:lpstr>Types of Short Term Rentals</vt:lpstr>
      <vt:lpstr>Permitted Use?</vt:lpstr>
      <vt:lpstr>Permitted Use?</vt:lpstr>
      <vt:lpstr>Permitted Use?</vt:lpstr>
      <vt:lpstr>Municipal Bylaw Enforcement</vt:lpstr>
      <vt:lpstr>City of Vancouver’s Response</vt:lpstr>
      <vt:lpstr>The Statistics</vt:lpstr>
      <vt:lpstr>Permitted Use at the Strata Corporation Level</vt:lpstr>
      <vt:lpstr>Permitted Use at the Strata Corporation Level (cont’d)</vt:lpstr>
      <vt:lpstr>Permitted Use at the Strata Corporation Level (cont’d)</vt:lpstr>
      <vt:lpstr>Permitted Use at the Strata Corporation Level (cont’d)</vt:lpstr>
      <vt:lpstr>Permitted Use at the Strata Corporation Level (cont’d)</vt:lpstr>
      <vt:lpstr>Common Law definitions</vt:lpstr>
      <vt:lpstr>Options for Strata Corporations – Bylaw Enforcement</vt:lpstr>
      <vt:lpstr>Options for Strata Corporations – Bylaw Enforcement</vt:lpstr>
      <vt:lpstr>Options for Strata Corporations – Bylaw Enforcement</vt:lpstr>
      <vt:lpstr>Options for Strata Corporations – Bylaw Enforcement</vt:lpstr>
      <vt:lpstr>Options for Strata Corporations – Bylaw Enforcement</vt:lpstr>
      <vt:lpstr>Section 137 and 138 Evictions</vt:lpstr>
      <vt:lpstr>Section 135 and Levying Fines</vt:lpstr>
      <vt:lpstr>Section 135 and Fines</vt:lpstr>
      <vt:lpstr>Section 135 and Fines – Receiving the Complaint</vt:lpstr>
      <vt:lpstr>Section 135 and Fines – Receiving the Complaint</vt:lpstr>
      <vt:lpstr>Section 135 and Fines – Delivering Notice of the Complaint</vt:lpstr>
      <vt:lpstr>Section 135 and Fines – Council Meeting</vt:lpstr>
      <vt:lpstr>Section 135 and Fines – Delivering Notice of the Outcome</vt:lpstr>
      <vt:lpstr>Issues to Consider</vt:lpstr>
      <vt:lpstr>Issues to Consider</vt:lpstr>
      <vt:lpstr>What Evidence is required?</vt:lpstr>
      <vt:lpstr>Evidence</vt:lpstr>
      <vt:lpstr>When Levying Fines is not Enough</vt:lpstr>
      <vt:lpstr>When is the Bylaw Effective?</vt:lpstr>
      <vt:lpstr>Other Steps to Deal With Short Term Rentals</vt:lpstr>
      <vt:lpstr>Conclusion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Sayaka Shibata</dc:creator>
  <cp:lastModifiedBy>Veronica Franco</cp:lastModifiedBy>
  <cp:revision>300</cp:revision>
  <cp:lastPrinted>2014-09-09T02:04:40Z</cp:lastPrinted>
  <dcterms:created xsi:type="dcterms:W3CDTF">2016-03-16T14:18:59Z</dcterms:created>
  <dcterms:modified xsi:type="dcterms:W3CDTF">2016-04-25T17:43:41Z</dcterms:modified>
</cp:coreProperties>
</file>