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6" r:id="rId1"/>
    <p:sldMasterId id="2147484193" r:id="rId2"/>
    <p:sldMasterId id="2147484320" r:id="rId3"/>
  </p:sldMasterIdLst>
  <p:notesMasterIdLst>
    <p:notesMasterId r:id="rId42"/>
  </p:notesMasterIdLst>
  <p:handoutMasterIdLst>
    <p:handoutMasterId r:id="rId43"/>
  </p:handoutMasterIdLst>
  <p:sldIdLst>
    <p:sldId id="329" r:id="rId4"/>
    <p:sldId id="336" r:id="rId5"/>
    <p:sldId id="372" r:id="rId6"/>
    <p:sldId id="337" r:id="rId7"/>
    <p:sldId id="325" r:id="rId8"/>
    <p:sldId id="360" r:id="rId9"/>
    <p:sldId id="361" r:id="rId10"/>
    <p:sldId id="373" r:id="rId11"/>
    <p:sldId id="338" r:id="rId12"/>
    <p:sldId id="374" r:id="rId13"/>
    <p:sldId id="362" r:id="rId14"/>
    <p:sldId id="364" r:id="rId15"/>
    <p:sldId id="375" r:id="rId16"/>
    <p:sldId id="376" r:id="rId17"/>
    <p:sldId id="377" r:id="rId18"/>
    <p:sldId id="378" r:id="rId19"/>
    <p:sldId id="379" r:id="rId20"/>
    <p:sldId id="396" r:id="rId21"/>
    <p:sldId id="397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87" r:id="rId30"/>
    <p:sldId id="388" r:id="rId31"/>
    <p:sldId id="389" r:id="rId32"/>
    <p:sldId id="390" r:id="rId33"/>
    <p:sldId id="391" r:id="rId34"/>
    <p:sldId id="392" r:id="rId35"/>
    <p:sldId id="395" r:id="rId36"/>
    <p:sldId id="393" r:id="rId37"/>
    <p:sldId id="394" r:id="rId38"/>
    <p:sldId id="356" r:id="rId39"/>
    <p:sldId id="335" r:id="rId40"/>
    <p:sldId id="334" r:id="rId41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7073"/>
    <a:srgbClr val="595959"/>
    <a:srgbClr val="59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69059" autoAdjust="0"/>
  </p:normalViewPr>
  <p:slideViewPr>
    <p:cSldViewPr snapToGrid="0" snapToObjects="1">
      <p:cViewPr varScale="1">
        <p:scale>
          <a:sx n="65" d="100"/>
          <a:sy n="65" d="100"/>
        </p:scale>
        <p:origin x="-7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944" y="-84"/>
      </p:cViewPr>
      <p:guideLst>
        <p:guide orient="horz" pos="2928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902" y="8830659"/>
            <a:ext cx="2982418" cy="464205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+mn-lt"/>
              </a:defRPr>
            </a:lvl1pPr>
          </a:lstStyle>
          <a:p>
            <a:pPr>
              <a:defRPr/>
            </a:pPr>
            <a:fld id="{42BED1E7-16E1-4195-B29D-2560BDBFA5F8}" type="slidenum">
              <a:rPr lang="en-US"/>
              <a:pPr>
                <a:defRPr/>
              </a:pPr>
              <a:t>‹#›</a:t>
            </a:fld>
            <a:endParaRPr lang="en-US" sz="1200" dirty="0"/>
          </a:p>
        </p:txBody>
      </p:sp>
      <p:pic>
        <p:nvPicPr>
          <p:cNvPr id="2150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998" y="189064"/>
            <a:ext cx="2256601" cy="209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73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418" cy="464205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902" y="1"/>
            <a:ext cx="2982418" cy="464205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6DC12C0-79C2-44F6-8046-E66B80E92074}" type="datetimeFigureOut">
              <a:rPr lang="en-US"/>
              <a:pPr>
                <a:defRPr/>
              </a:pPr>
              <a:t>12/12/2016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481" y="4416099"/>
            <a:ext cx="5504853" cy="4182457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2982418" cy="464205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902" y="8830659"/>
            <a:ext cx="2982418" cy="464205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C16C53-4053-4397-B888-0B4D2A00F6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9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820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30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56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56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6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61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56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54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6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49" y="2079627"/>
            <a:ext cx="7381875" cy="1320798"/>
          </a:xfrm>
          <a:prstGeom prst="rect">
            <a:avLst/>
          </a:prstGeo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04850" y="3581400"/>
            <a:ext cx="7362825" cy="8821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04849" y="5651500"/>
            <a:ext cx="7362826" cy="293687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600" baseline="0">
                <a:solidFill>
                  <a:srgbClr val="71707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04849" y="5945188"/>
            <a:ext cx="7362826" cy="268288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600" baseline="0">
                <a:solidFill>
                  <a:srgbClr val="71707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04849" y="6213475"/>
            <a:ext cx="7362826" cy="309563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600" baseline="0">
                <a:solidFill>
                  <a:srgbClr val="71707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140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Multiple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 txBox="1">
            <a:spLocks/>
          </p:cNvSpPr>
          <p:nvPr userDrawn="1"/>
        </p:nvSpPr>
        <p:spPr>
          <a:xfrm>
            <a:off x="695325" y="5842000"/>
            <a:ext cx="7362825" cy="682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CA" sz="3000" b="1" dirty="0" smtClean="0"/>
              <a:t>THANK YOU</a:t>
            </a: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647700" y="1733550"/>
            <a:ext cx="7239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CA" sz="3000" b="1" dirty="0" smtClean="0">
                <a:solidFill>
                  <a:schemeClr val="bg1"/>
                </a:solidFill>
                <a:latin typeface="Calibri" pitchFamily="34" charset="0"/>
              </a:rPr>
              <a:t>Presented By: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47700" y="2276475"/>
            <a:ext cx="7239000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285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One 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 txBox="1">
            <a:spLocks/>
          </p:cNvSpPr>
          <p:nvPr userDrawn="1"/>
        </p:nvSpPr>
        <p:spPr>
          <a:xfrm>
            <a:off x="695325" y="5842000"/>
            <a:ext cx="7362825" cy="682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CA" sz="3000" b="1" dirty="0" smtClean="0"/>
              <a:t>THANK YOU</a:t>
            </a: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95325" y="3581400"/>
            <a:ext cx="4591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CA" sz="2400" dirty="0" smtClean="0">
                <a:solidFill>
                  <a:schemeClr val="bg1"/>
                </a:solidFill>
                <a:latin typeface="Calibri" pitchFamily="34" charset="0"/>
              </a:rPr>
              <a:t>www.cwilson.com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95325" y="2066925"/>
            <a:ext cx="4524375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2543175"/>
            <a:ext cx="4524375" cy="523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95325" y="3067050"/>
            <a:ext cx="4524375" cy="51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697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 txBox="1">
            <a:spLocks/>
          </p:cNvSpPr>
          <p:nvPr userDrawn="1"/>
        </p:nvSpPr>
        <p:spPr>
          <a:xfrm>
            <a:off x="695325" y="5842000"/>
            <a:ext cx="7362825" cy="682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CA" sz="3000" b="1" dirty="0" smtClean="0"/>
              <a:t>THANK YOU</a:t>
            </a: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95325" y="1828800"/>
            <a:ext cx="60674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These materials are necessarily of a general nature and do not take into consideration any specific matter, client or fact pattern. 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Please direct inquiries or comments to: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95325" y="3286125"/>
            <a:ext cx="6067425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772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325438"/>
            <a:ext cx="8880475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7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3375" y="92075"/>
            <a:ext cx="7951788" cy="7842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323850" y="1312863"/>
            <a:ext cx="7961313" cy="4525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CA" sz="2600" kern="1200" noProof="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CA" sz="2600" kern="1200" noProof="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CA" sz="2600" kern="1200" noProof="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CA" sz="2600" kern="1200" noProof="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CA" noProof="0" dirty="0" smtClean="0"/>
              <a:t>First Level</a:t>
            </a:r>
          </a:p>
          <a:p>
            <a:pPr lvl="1"/>
            <a:r>
              <a:rPr lang="en-CA" noProof="0" dirty="0" smtClean="0"/>
              <a:t>Second level</a:t>
            </a:r>
          </a:p>
          <a:p>
            <a:pPr lvl="2"/>
            <a:r>
              <a:rPr lang="en-CA" noProof="0" dirty="0" smtClean="0"/>
              <a:t>Third level</a:t>
            </a:r>
          </a:p>
          <a:p>
            <a:pPr lvl="3"/>
            <a:r>
              <a:rPr lang="en-CA" noProof="0" dirty="0" smtClean="0"/>
              <a:t>Fourth level</a:t>
            </a:r>
          </a:p>
          <a:p>
            <a:pPr lvl="0"/>
            <a:endParaRPr lang="en-CA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78489-C7FB-4B89-AF0B-B95BEB90BE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9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3516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09156"/>
            <a:ext cx="77724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71707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185C5-06C7-45F6-83ED-BDBC2C103B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25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425" y="131445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23975"/>
            <a:ext cx="4038600" cy="4525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33375" y="92075"/>
            <a:ext cx="8229600" cy="7842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C150D-DB89-4D08-B2EF-3090A30919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32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375" y="1316038"/>
            <a:ext cx="40481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3375" y="1955800"/>
            <a:ext cx="4048125" cy="3951288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17626"/>
            <a:ext cx="40481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60563"/>
            <a:ext cx="4048126" cy="39512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dirty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3375" y="92075"/>
            <a:ext cx="7951788" cy="7842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0B233-2FDD-43A0-9C6C-98AD182C7C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6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FD14-DB63-4A85-9794-0B7E1348B1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6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75" y="1303338"/>
            <a:ext cx="4991100" cy="4918075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370138"/>
            <a:ext cx="3152775" cy="3756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3476" y="30915"/>
            <a:ext cx="8083665" cy="751509"/>
          </a:xfrm>
          <a:prstGeom prst="rect">
            <a:avLst/>
          </a:prstGeo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42900" y="1303338"/>
            <a:ext cx="3152775" cy="93980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C7C9E-AF7D-448C-A2F1-A05BF18AE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3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132" y="56561"/>
            <a:ext cx="7954032" cy="810705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19151" y="1047750"/>
            <a:ext cx="7466012" cy="40417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7399" y="5757863"/>
            <a:ext cx="5759776" cy="528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1687399" y="5232400"/>
            <a:ext cx="5759776" cy="525463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2EDBE-2777-47C7-877B-5A160631D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8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ppt_cover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325438"/>
            <a:ext cx="8880475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423025"/>
            <a:ext cx="89185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801688"/>
            <a:ext cx="89185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323850" y="112713"/>
            <a:ext cx="7961313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3850" y="1331913"/>
            <a:ext cx="7961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First Level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0"/>
            <a:endParaRPr lang="en-CA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5163" y="6440488"/>
            <a:ext cx="709612" cy="2682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A0288644-C873-4F73-896B-D9EE5DA0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1" r:id="rId1"/>
    <p:sldLayoutId id="2147484602" r:id="rId2"/>
    <p:sldLayoutId id="2147484603" r:id="rId3"/>
    <p:sldLayoutId id="2147484604" r:id="rId4"/>
    <p:sldLayoutId id="2147484605" r:id="rId5"/>
    <p:sldLayoutId id="2147484606" r:id="rId6"/>
    <p:sldLayoutId id="214748460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717073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17073"/>
          </a:solidFill>
          <a:latin typeface="Calibri" pitchFamily="34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17073"/>
          </a:solidFill>
          <a:latin typeface="Calibri" pitchFamily="34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17073"/>
          </a:solidFill>
          <a:latin typeface="Calibri" pitchFamily="34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17073"/>
          </a:solidFill>
          <a:latin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lr>
          <a:srgbClr val="5981BD"/>
        </a:buClr>
        <a:buFont typeface="Arial" pitchFamily="34" charset="0"/>
        <a:buChar char="•"/>
        <a:defRPr sz="26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1200"/>
        </a:spcBef>
        <a:spcAft>
          <a:spcPct val="0"/>
        </a:spcAft>
        <a:buClr>
          <a:srgbClr val="5981BD"/>
        </a:buClr>
        <a:buFont typeface="Arial" pitchFamily="34" charset="0"/>
        <a:buChar char="–"/>
        <a:defRPr sz="26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1200"/>
        </a:spcBef>
        <a:spcAft>
          <a:spcPct val="0"/>
        </a:spcAft>
        <a:buClr>
          <a:srgbClr val="5981BD"/>
        </a:buClr>
        <a:buFont typeface="Arial" pitchFamily="34" charset="0"/>
        <a:buChar char="•"/>
        <a:defRPr sz="2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1200"/>
        </a:spcBef>
        <a:spcAft>
          <a:spcPct val="0"/>
        </a:spcAft>
        <a:buClr>
          <a:srgbClr val="5981BD"/>
        </a:buClr>
        <a:buFont typeface="Arial" pitchFamily="34" charset="0"/>
        <a:buChar char="–"/>
        <a:defRPr sz="26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t_cover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325438"/>
            <a:ext cx="8880475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09" r:id="rId1"/>
    <p:sldLayoutId id="2147484610" r:id="rId2"/>
    <p:sldLayoutId id="214748461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704850" y="2079625"/>
            <a:ext cx="7381875" cy="132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Implementation of the CRT</a:t>
            </a:r>
            <a:endParaRPr lang="en-CA" dirty="0" smtClean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 bwMode="auto">
          <a:xfrm>
            <a:off x="704850" y="3581400"/>
            <a:ext cx="7362825" cy="882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dirty="0" smtClean="0"/>
              <a:t>Presented by Veronica P. Franco</a:t>
            </a:r>
          </a:p>
        </p:txBody>
      </p:sp>
      <p:sp>
        <p:nvSpPr>
          <p:cNvPr id="8196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704850" y="5651500"/>
            <a:ext cx="7362825" cy="293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dirty="0" smtClean="0"/>
              <a:t>PAMA Luncheon Seminar</a:t>
            </a:r>
          </a:p>
        </p:txBody>
      </p:sp>
      <p:sp>
        <p:nvSpPr>
          <p:cNvPr id="8197" name="Text Placeholder 4"/>
          <p:cNvSpPr>
            <a:spLocks noGrp="1"/>
          </p:cNvSpPr>
          <p:nvPr>
            <p:ph type="body" sz="quarter" idx="11"/>
          </p:nvPr>
        </p:nvSpPr>
        <p:spPr bwMode="auto">
          <a:xfrm>
            <a:off x="704850" y="5945188"/>
            <a:ext cx="7362825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dirty="0" smtClean="0"/>
              <a:t>September 14, 2016</a:t>
            </a:r>
          </a:p>
        </p:txBody>
      </p:sp>
      <p:sp>
        <p:nvSpPr>
          <p:cNvPr id="8198" name="Text Placeholder 5"/>
          <p:cNvSpPr>
            <a:spLocks noGrp="1"/>
          </p:cNvSpPr>
          <p:nvPr>
            <p:ph type="body" sz="quarter" idx="12"/>
          </p:nvPr>
        </p:nvSpPr>
        <p:spPr bwMode="auto">
          <a:xfrm>
            <a:off x="704850" y="6213475"/>
            <a:ext cx="7362825" cy="309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172176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CRT – Jurisdiction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518588"/>
            <a:ext cx="8330293" cy="4114512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Disputes not covered under the CRT</a:t>
            </a:r>
            <a:r>
              <a:rPr lang="en-CA" dirty="0" smtClean="0"/>
              <a:t>: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ebuild insured damaged property (SPA, s. 160)</a:t>
            </a:r>
            <a:endParaRPr lang="en-US" dirty="0"/>
          </a:p>
          <a:p>
            <a:r>
              <a:rPr lang="en-US" dirty="0" smtClean="0"/>
              <a:t>Deem ¾ vote special levy resolution passed (SPA, s.173(2))</a:t>
            </a:r>
            <a:endParaRPr lang="en-US" dirty="0"/>
          </a:p>
          <a:p>
            <a:r>
              <a:rPr lang="en-US" dirty="0" smtClean="0"/>
              <a:t>Application for administrator (SPA, s.174)</a:t>
            </a:r>
            <a:endParaRPr lang="en-US" dirty="0"/>
          </a:p>
          <a:p>
            <a:r>
              <a:rPr lang="en-US" dirty="0"/>
              <a:t>L</a:t>
            </a:r>
            <a:r>
              <a:rPr lang="en-US" dirty="0" smtClean="0"/>
              <a:t>easehold landlord application (SPA, ss. 208 and 209)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hased developments applications (SPA, ss. 226(1))</a:t>
            </a:r>
            <a:endParaRPr lang="en-US" dirty="0"/>
          </a:p>
          <a:p>
            <a:r>
              <a:rPr lang="en-US" dirty="0" smtClean="0"/>
              <a:t>Applications relating to wind-ups of strata corporation (SPA, ss. 272, 273.1, 278.1, 279 and 284)</a:t>
            </a:r>
          </a:p>
          <a:p>
            <a:pPr marL="0" indent="0">
              <a:buNone/>
            </a:pPr>
            <a:r>
              <a:rPr lang="en-CA" i="1" dirty="0" smtClean="0"/>
              <a:t>CRT Act</a:t>
            </a:r>
            <a:r>
              <a:rPr lang="en-CA" dirty="0" smtClean="0"/>
              <a:t>, s.3.6(2)</a:t>
            </a:r>
            <a:endParaRPr lang="en-US" i="1" dirty="0"/>
          </a:p>
          <a:p>
            <a:pPr marL="0" indent="0">
              <a:buNone/>
            </a:pPr>
            <a:endParaRPr lang="en-CA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48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Jurisdiction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Disputes that are not exclusively strata matters:</a:t>
            </a:r>
          </a:p>
          <a:p>
            <a:r>
              <a:rPr lang="en-CA" dirty="0" smtClean="0"/>
              <a:t>Contract disputes</a:t>
            </a:r>
          </a:p>
          <a:p>
            <a:r>
              <a:rPr lang="en-CA" dirty="0" smtClean="0"/>
              <a:t>Negligence claims (not related to bylaws, SPA or </a:t>
            </a:r>
            <a:r>
              <a:rPr lang="en-CA" dirty="0" err="1"/>
              <a:t>R</a:t>
            </a:r>
            <a:r>
              <a:rPr lang="en-CA" dirty="0" err="1" smtClean="0"/>
              <a:t>egs</a:t>
            </a:r>
            <a:r>
              <a:rPr lang="en-CA" dirty="0" smtClean="0"/>
              <a:t>)</a:t>
            </a:r>
          </a:p>
          <a:p>
            <a:r>
              <a:rPr lang="en-CA" dirty="0" smtClean="0"/>
              <a:t>Constitutional questions</a:t>
            </a:r>
          </a:p>
          <a:p>
            <a:r>
              <a:rPr lang="en-CA" dirty="0" smtClean="0"/>
              <a:t>Residential Tenancy issues that trigger Part 5 of the </a:t>
            </a:r>
            <a:r>
              <a:rPr lang="en-CA" i="1" dirty="0" smtClean="0"/>
              <a:t>RTA</a:t>
            </a:r>
            <a:endParaRPr lang="en-CA" dirty="0" smtClean="0"/>
          </a:p>
          <a:p>
            <a:r>
              <a:rPr lang="en-CA" dirty="0" smtClean="0"/>
              <a:t>Parties agree </a:t>
            </a:r>
            <a:r>
              <a:rPr lang="en-CA" i="1" dirty="0" smtClean="0"/>
              <a:t>Arbitration Act </a:t>
            </a:r>
            <a:r>
              <a:rPr lang="en-CA" dirty="0" smtClean="0"/>
              <a:t>applies</a:t>
            </a:r>
          </a:p>
          <a:p>
            <a:r>
              <a:rPr lang="en-CA" dirty="0" smtClean="0"/>
              <a:t>Conflicts between the </a:t>
            </a:r>
            <a:r>
              <a:rPr lang="en-CA" i="1" dirty="0" smtClean="0"/>
              <a:t>HRC </a:t>
            </a:r>
            <a:r>
              <a:rPr lang="en-CA" dirty="0" smtClean="0"/>
              <a:t>and the </a:t>
            </a:r>
            <a:r>
              <a:rPr lang="en-CA" i="1" dirty="0" smtClean="0"/>
              <a:t>SPA, </a:t>
            </a:r>
            <a:r>
              <a:rPr lang="en-CA" dirty="0" smtClean="0"/>
              <a:t>and CRT </a:t>
            </a:r>
            <a:r>
              <a:rPr lang="en-CA" i="1" dirty="0" smtClean="0"/>
              <a:t>may </a:t>
            </a:r>
            <a:r>
              <a:rPr lang="en-CA" dirty="0" smtClean="0"/>
              <a:t>decline jurisdiction over HRC</a:t>
            </a:r>
            <a:endParaRPr lang="en-CA" i="1" dirty="0" smtClean="0"/>
          </a:p>
          <a:p>
            <a:pPr marL="0" indent="0">
              <a:buNone/>
            </a:pPr>
            <a:r>
              <a:rPr lang="en-CA" i="1" dirty="0" smtClean="0"/>
              <a:t>CRT</a:t>
            </a:r>
            <a:r>
              <a:rPr lang="en-CA" dirty="0"/>
              <a:t> </a:t>
            </a:r>
            <a:r>
              <a:rPr lang="en-CA" i="1" dirty="0" smtClean="0"/>
              <a:t>Act</a:t>
            </a:r>
            <a:r>
              <a:rPr lang="en-CA" dirty="0" smtClean="0"/>
              <a:t>, ss. 3.6(3) and 3.8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6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Other Claims that CRT will refuse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dispute </a:t>
            </a:r>
            <a:r>
              <a:rPr lang="en-US" dirty="0"/>
              <a:t>has been resolved through a legally binding </a:t>
            </a:r>
            <a:r>
              <a:rPr lang="en-US" dirty="0" smtClean="0"/>
              <a:t>process;</a:t>
            </a: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dispute </a:t>
            </a:r>
            <a:r>
              <a:rPr lang="en-US" dirty="0"/>
              <a:t>does not disclose a reasonable claim or is an abuse of process;</a:t>
            </a:r>
          </a:p>
          <a:p>
            <a:r>
              <a:rPr lang="en-US" dirty="0" smtClean="0"/>
              <a:t>issues </a:t>
            </a:r>
            <a:r>
              <a:rPr lang="en-US" dirty="0"/>
              <a:t>in the </a:t>
            </a:r>
            <a:r>
              <a:rPr lang="en-US" dirty="0" smtClean="0"/>
              <a:t>dispute </a:t>
            </a:r>
            <a:r>
              <a:rPr lang="en-US" dirty="0"/>
              <a:t>are too complex for </a:t>
            </a:r>
            <a:r>
              <a:rPr lang="en-US" dirty="0" smtClean="0"/>
              <a:t>CRT procedures </a:t>
            </a:r>
            <a:r>
              <a:rPr lang="en-US" dirty="0"/>
              <a:t>or otherwise impractical for </a:t>
            </a:r>
            <a:r>
              <a:rPr lang="en-US" dirty="0" smtClean="0"/>
              <a:t>the CRT to </a:t>
            </a:r>
            <a:r>
              <a:rPr lang="en-US" dirty="0"/>
              <a:t>case manage or resolve;</a:t>
            </a:r>
          </a:p>
          <a:p>
            <a:r>
              <a:rPr lang="en-US" dirty="0"/>
              <a:t>i</a:t>
            </a:r>
            <a:r>
              <a:rPr lang="en-US" dirty="0" smtClean="0"/>
              <a:t>f the Supreme Court is likely to grant an order that the tribunal not resolve the claim</a:t>
            </a:r>
          </a:p>
          <a:p>
            <a:pPr marL="0" indent="0">
              <a:buNone/>
            </a:pPr>
            <a:r>
              <a:rPr lang="en-CA" i="1" dirty="0" smtClean="0"/>
              <a:t>CRT Act</a:t>
            </a:r>
            <a:r>
              <a:rPr lang="en-CA" dirty="0" smtClean="0"/>
              <a:t>, s.11(a)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81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- Jurisdiction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Can apply to Supreme Court for order that CRT should not resolve dispute because:</a:t>
            </a:r>
          </a:p>
          <a:p>
            <a:pPr marL="514350" indent="-514350">
              <a:buAutoNum type="arabicPeriod"/>
            </a:pPr>
            <a:r>
              <a:rPr lang="en-CA" dirty="0" smtClean="0"/>
              <a:t>CRT does not have jurisdiction;</a:t>
            </a:r>
          </a:p>
          <a:p>
            <a:pPr marL="514350" indent="-514350">
              <a:buAutoNum type="arabicPeriod"/>
            </a:pPr>
            <a:r>
              <a:rPr lang="en-US" dirty="0"/>
              <a:t>it is not in the interests of justice and fairness for the tribunal to resolve the </a:t>
            </a:r>
            <a:r>
              <a:rPr lang="en-US" dirty="0" smtClean="0"/>
              <a:t>claim</a:t>
            </a:r>
          </a:p>
          <a:p>
            <a:pPr marL="0" indent="0">
              <a:buNone/>
            </a:pPr>
            <a:r>
              <a:rPr lang="en-CA" i="1" dirty="0" smtClean="0"/>
              <a:t>CRT Act</a:t>
            </a:r>
            <a:r>
              <a:rPr lang="en-CA" dirty="0" smtClean="0"/>
              <a:t>, s. 12.3</a:t>
            </a:r>
            <a:br>
              <a:rPr lang="en-CA" dirty="0" smtClean="0"/>
            </a:br>
            <a:r>
              <a:rPr lang="en-CA" i="1" dirty="0" smtClean="0"/>
              <a:t>SPA</a:t>
            </a:r>
            <a:r>
              <a:rPr lang="en-CA" dirty="0"/>
              <a:t>,</a:t>
            </a:r>
            <a:r>
              <a:rPr lang="en-CA" dirty="0" smtClean="0"/>
              <a:t> S.189.6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8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Jurisdiction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The following factors are considered in determining the interests of justice and fairness question:</a:t>
            </a:r>
          </a:p>
          <a:p>
            <a:r>
              <a:rPr lang="en-US" dirty="0"/>
              <a:t>whether the </a:t>
            </a:r>
            <a:r>
              <a:rPr lang="en-US" dirty="0" smtClean="0"/>
              <a:t>electronic </a:t>
            </a:r>
            <a:r>
              <a:rPr lang="en-US" dirty="0"/>
              <a:t>tools in the </a:t>
            </a:r>
            <a:r>
              <a:rPr lang="en-US" dirty="0" smtClean="0"/>
              <a:t>CRT process would </a:t>
            </a:r>
            <a:r>
              <a:rPr lang="en-US" dirty="0"/>
              <a:t>be unfair to </a:t>
            </a:r>
            <a:r>
              <a:rPr lang="en-US" dirty="0" smtClean="0"/>
              <a:t>a party in </a:t>
            </a:r>
            <a:r>
              <a:rPr lang="en-US" dirty="0"/>
              <a:t>a way that cannot be accommodated by the </a:t>
            </a:r>
            <a:r>
              <a:rPr lang="en-US" dirty="0" smtClean="0"/>
              <a:t>CRT;</a:t>
            </a:r>
            <a:endParaRPr lang="en-US" dirty="0"/>
          </a:p>
          <a:p>
            <a:r>
              <a:rPr lang="en-US" dirty="0" smtClean="0"/>
              <a:t>whether there is an issue that is </a:t>
            </a:r>
            <a:r>
              <a:rPr lang="en-US" dirty="0"/>
              <a:t>of such public interest or importance </a:t>
            </a:r>
            <a:r>
              <a:rPr lang="en-US" dirty="0" smtClean="0"/>
              <a:t>that precedent should be established;</a:t>
            </a:r>
            <a:endParaRPr lang="en-US" dirty="0"/>
          </a:p>
          <a:p>
            <a:r>
              <a:rPr lang="en-US" dirty="0" smtClean="0"/>
              <a:t>whether </a:t>
            </a:r>
            <a:r>
              <a:rPr lang="en-US" dirty="0"/>
              <a:t>an issue raised by the dispute relates to the constitution or </a:t>
            </a:r>
            <a:r>
              <a:rPr lang="en-US" dirty="0" smtClean="0"/>
              <a:t>the </a:t>
            </a:r>
            <a:r>
              <a:rPr lang="en-US" i="1" dirty="0" smtClean="0"/>
              <a:t>HRC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62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Jurisdiction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whether an issue raised by the dispute is sufficiently complex to benefit from being resolved by the Supreme Court;</a:t>
            </a:r>
          </a:p>
          <a:p>
            <a:r>
              <a:rPr lang="en-US" dirty="0" smtClean="0"/>
              <a:t>whether </a:t>
            </a:r>
            <a:r>
              <a:rPr lang="en-US" dirty="0"/>
              <a:t>all of the parties to the dispute agree that the dispute should be resolved by the Supreme Court;</a:t>
            </a:r>
          </a:p>
          <a:p>
            <a:r>
              <a:rPr lang="en-US" dirty="0" smtClean="0"/>
              <a:t>whether </a:t>
            </a:r>
            <a:r>
              <a:rPr lang="en-US" dirty="0"/>
              <a:t>the claim should be heard together with a claim currently before the Supreme Court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CA" i="1" dirty="0" smtClean="0"/>
              <a:t>CRT Act</a:t>
            </a:r>
            <a:r>
              <a:rPr lang="en-CA" dirty="0" smtClean="0"/>
              <a:t>, s. 12.3</a:t>
            </a:r>
            <a:br>
              <a:rPr lang="en-CA" dirty="0" smtClean="0"/>
            </a:br>
            <a:r>
              <a:rPr lang="en-CA" i="1" dirty="0" smtClean="0"/>
              <a:t>SPA</a:t>
            </a:r>
            <a:r>
              <a:rPr lang="en-CA" dirty="0" smtClean="0"/>
              <a:t>, s.189.6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93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Court and Arbitrations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Supreme Court must decline jurisdiction to hear matter if it determines CRT has jurisdiction (unless having the CRT resolve is against the interests of justice and fairness) </a:t>
            </a:r>
          </a:p>
          <a:p>
            <a:pPr marL="0" indent="0">
              <a:buNone/>
            </a:pPr>
            <a:r>
              <a:rPr lang="en-CA" i="1" dirty="0" smtClean="0"/>
              <a:t>SPA</a:t>
            </a:r>
            <a:r>
              <a:rPr lang="en-CA" dirty="0" smtClean="0"/>
              <a:t>, s.189.6(1)</a:t>
            </a:r>
            <a:endParaRPr lang="en-CA" i="1" dirty="0" smtClean="0"/>
          </a:p>
          <a:p>
            <a:pPr marL="0" indent="0">
              <a:buNone/>
            </a:pPr>
            <a:r>
              <a:rPr lang="en-CA" dirty="0" smtClean="0"/>
              <a:t>Supreme Court, arbitration and Small Claims actions are suspended or cannot be started after CRT is started</a:t>
            </a:r>
          </a:p>
          <a:p>
            <a:pPr marL="0" indent="0">
              <a:buNone/>
            </a:pPr>
            <a:r>
              <a:rPr lang="en-CA" i="1" dirty="0" smtClean="0"/>
              <a:t>SPA</a:t>
            </a:r>
            <a:r>
              <a:rPr lang="en-CA" dirty="0" smtClean="0"/>
              <a:t>, s.178.1, </a:t>
            </a:r>
            <a:r>
              <a:rPr lang="en-CA" i="1" dirty="0" smtClean="0"/>
              <a:t>CRT Act</a:t>
            </a:r>
            <a:r>
              <a:rPr lang="en-CA" dirty="0" smtClean="0"/>
              <a:t>, s.15</a:t>
            </a:r>
          </a:p>
          <a:p>
            <a:pPr marL="0" indent="0">
              <a:buNone/>
            </a:pPr>
            <a:r>
              <a:rPr lang="en-CA" dirty="0" smtClean="0"/>
              <a:t>CRT will not accept dispute if hearing or trial has been scheduled in court proceedings started before CRT claim</a:t>
            </a:r>
          </a:p>
          <a:p>
            <a:pPr marL="0" indent="0">
              <a:buNone/>
            </a:pPr>
            <a:r>
              <a:rPr lang="en-CA" i="1" dirty="0" smtClean="0"/>
              <a:t>CRT</a:t>
            </a:r>
            <a:r>
              <a:rPr lang="en-CA" dirty="0"/>
              <a:t> </a:t>
            </a:r>
            <a:r>
              <a:rPr lang="en-CA" dirty="0" smtClean="0"/>
              <a:t>Rules, s.50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09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- Pre-Requisites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For strata corporation – no ¾ vote authorization necessary to initiate claim – remember funding</a:t>
            </a:r>
          </a:p>
          <a:p>
            <a:pPr marL="0" indent="0">
              <a:buNone/>
            </a:pPr>
            <a:r>
              <a:rPr lang="en-CA" i="1" dirty="0" smtClean="0"/>
              <a:t>SPA</a:t>
            </a:r>
            <a:r>
              <a:rPr lang="en-CA" dirty="0" smtClean="0"/>
              <a:t>, s. 189.4</a:t>
            </a:r>
            <a:endParaRPr lang="en-CA" dirty="0"/>
          </a:p>
          <a:p>
            <a:pPr marL="0" indent="0">
              <a:buNone/>
            </a:pPr>
            <a:r>
              <a:rPr lang="en-CA" dirty="0" smtClean="0"/>
              <a:t>For owners or tenants – before initiating a claim, they must attend a hearing before the council unless the CRT directs that a hearing is not necessary</a:t>
            </a:r>
            <a:br>
              <a:rPr lang="en-CA" dirty="0" smtClean="0"/>
            </a:br>
            <a:r>
              <a:rPr lang="en-CA" i="1" dirty="0" smtClean="0"/>
              <a:t>SPA</a:t>
            </a:r>
            <a:r>
              <a:rPr lang="en-CA" dirty="0" smtClean="0"/>
              <a:t>, s.189.1(2)</a:t>
            </a:r>
            <a:endParaRPr lang="en-CA" dirty="0"/>
          </a:p>
          <a:p>
            <a:pPr marL="0" indent="0">
              <a:buNone/>
            </a:pPr>
            <a:r>
              <a:rPr lang="en-CA" dirty="0" smtClean="0"/>
              <a:t>Occupants cannot initiate CRT claims – they have no standing</a:t>
            </a:r>
          </a:p>
          <a:p>
            <a:pPr marL="0" indent="0">
              <a:buNone/>
            </a:pPr>
            <a:r>
              <a:rPr lang="en-CA" i="1" dirty="0" smtClean="0"/>
              <a:t>SPA</a:t>
            </a:r>
            <a:r>
              <a:rPr lang="en-CA" dirty="0" smtClean="0"/>
              <a:t>, s.189.2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55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Who participates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Designed for parties to speak for themselves </a:t>
            </a:r>
          </a:p>
          <a:p>
            <a:pPr marL="0" indent="0">
              <a:buNone/>
            </a:pPr>
            <a:r>
              <a:rPr lang="en-CA" dirty="0" smtClean="0"/>
              <a:t>Representative allowed to represent a child or person with impaired capacity or if in the interests of justice and fairness, the tribunal grants permission, considering:</a:t>
            </a:r>
          </a:p>
          <a:p>
            <a:pPr marL="514350" indent="-514350">
              <a:buAutoNum type="arabicPeriod"/>
            </a:pPr>
            <a:r>
              <a:rPr lang="en-CA" dirty="0" smtClean="0"/>
              <a:t>Is the other party represented?</a:t>
            </a:r>
          </a:p>
          <a:p>
            <a:pPr marL="514350" indent="-514350">
              <a:buAutoNum type="arabicPeriod"/>
            </a:pPr>
            <a:r>
              <a:rPr lang="en-CA" dirty="0" smtClean="0"/>
              <a:t>Other parties have agreed to the representation.</a:t>
            </a:r>
            <a:endParaRPr lang="en-CA" dirty="0"/>
          </a:p>
          <a:p>
            <a:pPr marL="0" indent="0">
              <a:buNone/>
            </a:pPr>
            <a:r>
              <a:rPr lang="en-CA" dirty="0" smtClean="0"/>
              <a:t>Representative must be a lawyer or person supervised by a lawyer, or if the tribunal agrees is an appropriate person to do so (i.e. spouse, relative or friend)</a:t>
            </a:r>
          </a:p>
          <a:p>
            <a:pPr marL="0" indent="0">
              <a:buNone/>
            </a:pPr>
            <a:r>
              <a:rPr lang="en-CA" i="1" dirty="0" smtClean="0"/>
              <a:t>CRT Act</a:t>
            </a:r>
            <a:r>
              <a:rPr lang="en-CA" dirty="0" smtClean="0"/>
              <a:t>, s.20; CRT Rules, ss. 37 and 38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08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Who participates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Strata Corporations can only act through :</a:t>
            </a:r>
          </a:p>
          <a:p>
            <a:pPr marL="514350" indent="-514350">
              <a:buAutoNum type="arabicPeriod"/>
            </a:pPr>
            <a:r>
              <a:rPr lang="en-CA" dirty="0" smtClean="0"/>
              <a:t>Authorized member of the strata council</a:t>
            </a:r>
          </a:p>
          <a:p>
            <a:pPr marL="0" indent="0">
              <a:buNone/>
            </a:pPr>
            <a:r>
              <a:rPr lang="en-CA" dirty="0" smtClean="0"/>
              <a:t>Anyone else requires an application to the tribunal</a:t>
            </a:r>
          </a:p>
          <a:p>
            <a:pPr marL="0" indent="0">
              <a:buNone/>
            </a:pPr>
            <a:r>
              <a:rPr lang="en-CA" dirty="0"/>
              <a:t>CRT Rules, </a:t>
            </a:r>
            <a:r>
              <a:rPr lang="en-CA" dirty="0" smtClean="0"/>
              <a:t>s. 42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09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4" y="92075"/>
            <a:ext cx="8288111" cy="784225"/>
          </a:xfrm>
        </p:spPr>
        <p:txBody>
          <a:bodyPr/>
          <a:lstStyle/>
          <a:p>
            <a:r>
              <a:rPr lang="en-CA" dirty="0" smtClean="0"/>
              <a:t>Civil Resolution Tribunal (“CRT”) 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Place where disputes relating to strata matters are resolved by encouraging agreement between the parties or by having the tribunal decide claims (</a:t>
            </a:r>
            <a:r>
              <a:rPr lang="en-CA" i="1" dirty="0" smtClean="0"/>
              <a:t>CRT Act</a:t>
            </a:r>
            <a:r>
              <a:rPr lang="en-CA" dirty="0" smtClean="0"/>
              <a:t>, s.2(4))</a:t>
            </a:r>
          </a:p>
          <a:p>
            <a:endParaRPr lang="en-CA" dirty="0" smtClean="0"/>
          </a:p>
          <a:p>
            <a:r>
              <a:rPr lang="en-CA" dirty="0" smtClean="0"/>
              <a:t>It is meant to replace the Supreme Court or Small Claims Court.</a:t>
            </a:r>
          </a:p>
          <a:p>
            <a:endParaRPr lang="en-CA" dirty="0" smtClean="0"/>
          </a:p>
          <a:p>
            <a:r>
              <a:rPr lang="en-CA" dirty="0" smtClean="0"/>
              <a:t>Unlike Court, most of the CRT functions electronically</a:t>
            </a:r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42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Initiating the Claim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Dispute Application Form and fee ($150) – online:</a:t>
            </a:r>
          </a:p>
          <a:p>
            <a:r>
              <a:rPr lang="en-US" dirty="0" smtClean="0"/>
              <a:t>Names</a:t>
            </a:r>
            <a:r>
              <a:rPr lang="en-US" dirty="0"/>
              <a:t>, </a:t>
            </a:r>
            <a:r>
              <a:rPr lang="en-US" dirty="0" smtClean="0"/>
              <a:t>email </a:t>
            </a:r>
            <a:r>
              <a:rPr lang="en-US" dirty="0"/>
              <a:t>and mailing addresses </a:t>
            </a:r>
            <a:r>
              <a:rPr lang="en-US" dirty="0" smtClean="0"/>
              <a:t>of the </a:t>
            </a:r>
            <a:r>
              <a:rPr lang="en-US" dirty="0"/>
              <a:t>applicants</a:t>
            </a:r>
          </a:p>
          <a:p>
            <a:r>
              <a:rPr lang="en-US" dirty="0"/>
              <a:t>Names and mailing addresses </a:t>
            </a:r>
            <a:r>
              <a:rPr lang="en-US" dirty="0" smtClean="0"/>
              <a:t>of all </a:t>
            </a:r>
            <a:r>
              <a:rPr lang="en-US" dirty="0"/>
              <a:t>the respondents</a:t>
            </a:r>
          </a:p>
          <a:p>
            <a:r>
              <a:rPr lang="en-US" dirty="0" smtClean="0"/>
              <a:t>Strata </a:t>
            </a:r>
            <a:r>
              <a:rPr lang="en-US" dirty="0"/>
              <a:t>corporation’s legal </a:t>
            </a:r>
            <a:r>
              <a:rPr lang="en-US" dirty="0" smtClean="0"/>
              <a:t>name and </a:t>
            </a:r>
            <a:r>
              <a:rPr lang="en-US" dirty="0"/>
              <a:t>address</a:t>
            </a:r>
          </a:p>
          <a:p>
            <a:r>
              <a:rPr lang="en-US" dirty="0"/>
              <a:t>A description of the dispute</a:t>
            </a:r>
          </a:p>
          <a:p>
            <a:r>
              <a:rPr lang="en-US" dirty="0" smtClean="0"/>
              <a:t>A description of the remedy you are seeking</a:t>
            </a:r>
            <a:endParaRPr lang="en-US" dirty="0"/>
          </a:p>
          <a:p>
            <a:r>
              <a:rPr lang="en-US" dirty="0"/>
              <a:t>A description of the evidence </a:t>
            </a:r>
            <a:r>
              <a:rPr lang="en-US" dirty="0" smtClean="0"/>
              <a:t>you have</a:t>
            </a:r>
            <a:endParaRPr lang="en-US" dirty="0"/>
          </a:p>
          <a:p>
            <a:r>
              <a:rPr lang="en-US" dirty="0"/>
              <a:t>The name and contact </a:t>
            </a:r>
            <a:r>
              <a:rPr lang="en-US" dirty="0" smtClean="0"/>
              <a:t>of your </a:t>
            </a:r>
            <a:r>
              <a:rPr lang="en-US" dirty="0"/>
              <a:t>representative if you plan to ask for permission to have one act for you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52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Vetting of Claim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12863"/>
            <a:ext cx="8444593" cy="4525963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CRT reviews the Dispute Application Form and does one of 3 things:</a:t>
            </a:r>
          </a:p>
          <a:p>
            <a:pPr marL="514350" indent="-514350">
              <a:buAutoNum type="arabicPeriod"/>
            </a:pPr>
            <a:r>
              <a:rPr lang="en-CA" dirty="0" smtClean="0"/>
              <a:t>Asks for more information;</a:t>
            </a:r>
          </a:p>
          <a:p>
            <a:pPr marL="514350" indent="-514350">
              <a:buAutoNum type="arabicPeriod"/>
            </a:pPr>
            <a:r>
              <a:rPr lang="en-CA" dirty="0" smtClean="0"/>
              <a:t>Provides reasons for rejecting the application; or</a:t>
            </a:r>
          </a:p>
          <a:p>
            <a:pPr marL="514350" indent="-514350">
              <a:buAutoNum type="arabicPeriod"/>
            </a:pPr>
            <a:r>
              <a:rPr lang="en-CA" dirty="0" smtClean="0"/>
              <a:t>Sends applicant a Dispute Notice to serve respondents</a:t>
            </a:r>
          </a:p>
          <a:p>
            <a:pPr marL="514350" indent="-514350">
              <a:buAutoNum type="arabicPeriod"/>
            </a:pPr>
            <a:endParaRPr lang="en-CA" dirty="0"/>
          </a:p>
          <a:p>
            <a:pPr marL="0" indent="0">
              <a:buNone/>
            </a:pPr>
            <a:r>
              <a:rPr lang="en-CA" smtClean="0"/>
              <a:t>Applicant </a:t>
            </a:r>
            <a:r>
              <a:rPr lang="en-CA" dirty="0" smtClean="0"/>
              <a:t>has 90 days to serve Dispute Notice and blank Dispute Response Form to every respondent.</a:t>
            </a:r>
          </a:p>
          <a:p>
            <a:pPr marL="0" indent="0">
              <a:buNone/>
            </a:pPr>
            <a:r>
              <a:rPr lang="en-CA" dirty="0"/>
              <a:t>CRT Rules, ss.49, 51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58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</a:t>
            </a:r>
            <a:r>
              <a:rPr lang="en-CA" dirty="0"/>
              <a:t>S</a:t>
            </a:r>
            <a:r>
              <a:rPr lang="en-CA" dirty="0" smtClean="0"/>
              <a:t>erving the Dispute 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Service </a:t>
            </a:r>
            <a:r>
              <a:rPr lang="en-CA" dirty="0" smtClean="0"/>
              <a:t>on an owner by </a:t>
            </a:r>
            <a:r>
              <a:rPr lang="en-CA" dirty="0"/>
              <a:t>email, fax, registered mail, courier with proof of delivery and </a:t>
            </a:r>
            <a:r>
              <a:rPr lang="en-CA" dirty="0" smtClean="0"/>
              <a:t>in person; email sufficient only if owner confirms receipt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On a strata corporation – registered mail, courier or in person to mailing address registered at LTO or in person to a council member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CRT Rules, ss.52 to 54 and 62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38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Responding to a Dispute 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Dispute Response Form (plus fee of $25) due 14 days from date of service</a:t>
            </a:r>
          </a:p>
          <a:p>
            <a:r>
              <a:rPr lang="en-CA" dirty="0" smtClean="0"/>
              <a:t>Can include an Additional Claim ($150)</a:t>
            </a:r>
          </a:p>
          <a:p>
            <a:r>
              <a:rPr lang="en-CA" dirty="0" smtClean="0"/>
              <a:t>Can add a party to the dispute by notifying of your intention to do so in the Dispute Response Form, then start a new Dispute Resolution Application ($150) and ask that the two Disputes be heard together.</a:t>
            </a:r>
          </a:p>
          <a:p>
            <a:pPr marL="0" indent="0">
              <a:buNone/>
            </a:pPr>
            <a:r>
              <a:rPr lang="en-CA" dirty="0"/>
              <a:t>CRT Rules, </a:t>
            </a:r>
            <a:r>
              <a:rPr lang="en-CA" dirty="0" smtClean="0"/>
              <a:t>ss.73 to 76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10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Responding to a Dispute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65906"/>
            <a:ext cx="7961313" cy="4525963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If you miss deadline, </a:t>
            </a:r>
          </a:p>
          <a:p>
            <a:pPr marL="514350" indent="-514350">
              <a:buAutoNum type="arabicPeriod"/>
            </a:pPr>
            <a:r>
              <a:rPr lang="en-CA" dirty="0" smtClean="0"/>
              <a:t>applicant can apply for default ($30). </a:t>
            </a:r>
          </a:p>
          <a:p>
            <a:pPr marL="514350" indent="-514350">
              <a:buAutoNum type="arabicPeriod"/>
            </a:pPr>
            <a:r>
              <a:rPr lang="en-CA" dirty="0" smtClean="0"/>
              <a:t>Tribunal can resolve dispute if applicant does not apply for default within 100 days of Dispute Notice </a:t>
            </a:r>
          </a:p>
          <a:p>
            <a:pPr marL="0" indent="0">
              <a:buNone/>
            </a:pPr>
            <a:r>
              <a:rPr lang="en-CA" dirty="0" smtClean="0"/>
              <a:t>Respondent can later apply to set aside default: factors</a:t>
            </a:r>
          </a:p>
          <a:p>
            <a:pPr marL="514350" indent="-514350">
              <a:buAutoNum type="arabicPeriod"/>
            </a:pPr>
            <a:r>
              <a:rPr lang="en-CA" dirty="0" smtClean="0"/>
              <a:t>Reasons for non-compliance – illness, accident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CA" dirty="0" smtClean="0"/>
              <a:t>Respondent is acting in good faith</a:t>
            </a:r>
          </a:p>
          <a:p>
            <a:pPr marL="514350" indent="-514350">
              <a:buAutoNum type="arabicPeriod"/>
            </a:pPr>
            <a:r>
              <a:rPr lang="en-CA" dirty="0" smtClean="0"/>
              <a:t>Reasons for any delay in bringing application</a:t>
            </a:r>
          </a:p>
          <a:p>
            <a:pPr marL="514350" indent="-514350">
              <a:buAutoNum type="arabicPeriod"/>
            </a:pPr>
            <a:r>
              <a:rPr lang="en-CA" dirty="0" smtClean="0"/>
              <a:t>Evidence to support reasons.</a:t>
            </a:r>
          </a:p>
          <a:p>
            <a:pPr marL="0" indent="0">
              <a:buNone/>
            </a:pPr>
            <a:r>
              <a:rPr lang="en-CA" i="1" dirty="0" smtClean="0"/>
              <a:t>CRT Rules</a:t>
            </a:r>
            <a:r>
              <a:rPr lang="en-CA" dirty="0" smtClean="0"/>
              <a:t>, ss. 80-81 and 133- 137</a:t>
            </a:r>
            <a:endParaRPr lang="en-CA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4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Case Management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Case Manager is appointed – role:</a:t>
            </a:r>
          </a:p>
          <a:p>
            <a:pPr marL="514350" indent="-514350">
              <a:buAutoNum type="arabicPeriod"/>
            </a:pPr>
            <a:r>
              <a:rPr lang="en-CA" dirty="0" smtClean="0"/>
              <a:t>Assist resolving dispute through facilitated settlement;</a:t>
            </a:r>
          </a:p>
          <a:p>
            <a:pPr marL="514350" indent="-514350">
              <a:buAutoNum type="arabicPeriod"/>
            </a:pPr>
            <a:r>
              <a:rPr lang="en-CA" dirty="0" smtClean="0"/>
              <a:t>Assist in identifying relevant facts and issues;</a:t>
            </a:r>
          </a:p>
          <a:p>
            <a:pPr marL="514350" indent="-514350">
              <a:buAutoNum type="arabicPeriod"/>
            </a:pPr>
            <a:r>
              <a:rPr lang="en-CA" dirty="0" smtClean="0"/>
              <a:t>So far as practicable, determine evidence and other information; and</a:t>
            </a:r>
          </a:p>
          <a:p>
            <a:pPr marL="514350" indent="-514350">
              <a:buAutoNum type="arabicPeriod"/>
            </a:pPr>
            <a:r>
              <a:rPr lang="en-CA" dirty="0" smtClean="0"/>
              <a:t>Make recommendations to the tribunal regarding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18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- Facilitation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Create a facilitation plan with process, steps to be taken, and timelines</a:t>
            </a:r>
          </a:p>
          <a:p>
            <a:r>
              <a:rPr lang="en-CA" dirty="0" smtClean="0"/>
              <a:t>Facilitator:</a:t>
            </a:r>
          </a:p>
          <a:p>
            <a:pPr lvl="1"/>
            <a:r>
              <a:rPr lang="en-CA" dirty="0" smtClean="0"/>
              <a:t>Assist with communication between parties regarding evidence, positions and ability to pay;</a:t>
            </a:r>
          </a:p>
          <a:p>
            <a:pPr lvl="1"/>
            <a:r>
              <a:rPr lang="en-CA" dirty="0" smtClean="0"/>
              <a:t>Direct what further information/evidence needed</a:t>
            </a:r>
          </a:p>
          <a:p>
            <a:pPr lvl="1"/>
            <a:r>
              <a:rPr lang="en-CA" dirty="0" smtClean="0"/>
              <a:t>Recommend adding a party and determine steps to do so</a:t>
            </a:r>
          </a:p>
          <a:p>
            <a:pPr lvl="1"/>
            <a:r>
              <a:rPr lang="en-CA" dirty="0" smtClean="0"/>
              <a:t>Refer dispute to tribunal </a:t>
            </a:r>
          </a:p>
          <a:p>
            <a:pPr lvl="1"/>
            <a:r>
              <a:rPr lang="en-CA" dirty="0" smtClean="0"/>
              <a:t>Provide non binding neutral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19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- Facilitation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Facilitator can also do the following, with consent:</a:t>
            </a:r>
          </a:p>
          <a:p>
            <a:pPr lvl="1"/>
            <a:r>
              <a:rPr lang="en-CA" dirty="0" smtClean="0"/>
              <a:t>Recommend to the tribunal as to the final decision, which the tribunal must consider</a:t>
            </a:r>
          </a:p>
          <a:p>
            <a:pPr lvl="2"/>
            <a:r>
              <a:rPr lang="en-CA" dirty="0" smtClean="0"/>
              <a:t>Resolve dispute (if facilitator is also a Tribunal Member)</a:t>
            </a:r>
          </a:p>
          <a:p>
            <a:pPr marL="0" indent="0">
              <a:buNone/>
            </a:pPr>
            <a:r>
              <a:rPr lang="en-CA" dirty="0" smtClean="0"/>
              <a:t>Once Facilitator satisfied that settlement not possible:</a:t>
            </a:r>
          </a:p>
          <a:p>
            <a:pPr lvl="1"/>
            <a:r>
              <a:rPr lang="en-CA" dirty="0" smtClean="0"/>
              <a:t>Tell parties that this stage is over and </a:t>
            </a:r>
            <a:r>
              <a:rPr lang="en-CA" dirty="0"/>
              <a:t>a</a:t>
            </a:r>
            <a:r>
              <a:rPr lang="en-CA" dirty="0" smtClean="0"/>
              <a:t>sk applicant to pay fee to move to Tribunal Stage;</a:t>
            </a:r>
          </a:p>
          <a:p>
            <a:pPr lvl="1"/>
            <a:r>
              <a:rPr lang="en-CA" dirty="0" smtClean="0"/>
              <a:t>If neither party pays fee, Tribunal can refuse to resolve dispute or dismiss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22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- Facilitation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After Facilitated Settlement Stage, Facilitator provides Tribunal Decision Plan, which provides directions on:</a:t>
            </a:r>
          </a:p>
          <a:p>
            <a:r>
              <a:rPr lang="en-CA" dirty="0" smtClean="0"/>
              <a:t>Information/evidence/records/positions/agreed statements of facts/submissions to be provided</a:t>
            </a:r>
          </a:p>
          <a:p>
            <a:r>
              <a:rPr lang="en-CA" dirty="0" smtClean="0"/>
              <a:t>Steps to be taken and timelines</a:t>
            </a:r>
          </a:p>
          <a:p>
            <a:r>
              <a:rPr lang="en-CA" dirty="0" smtClean="0"/>
              <a:t>Date the tribunal will provide decision</a:t>
            </a:r>
          </a:p>
          <a:p>
            <a:r>
              <a:rPr lang="en-CA" dirty="0" smtClean="0"/>
              <a:t>Witnesses and their documents can be summoned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873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Preparing for Tribunal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Facilitator will confirm Tribunal Decision Plan is complete.</a:t>
            </a:r>
          </a:p>
          <a:p>
            <a:pPr marL="0" indent="0">
              <a:buNone/>
            </a:pPr>
            <a:r>
              <a:rPr lang="en-CA" dirty="0" smtClean="0"/>
              <a:t>Determine format and length of decision process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CA" dirty="0" smtClean="0"/>
              <a:t>Set the start date of decision process.</a:t>
            </a:r>
          </a:p>
          <a:p>
            <a:pPr marL="0" indent="0">
              <a:buNone/>
            </a:pPr>
            <a:r>
              <a:rPr lang="en-CA" dirty="0" smtClean="0"/>
              <a:t>Provide further instructions to prepare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Failure to comply with Tribunal Decision Plan can lead to default judgment or dismissal or costs.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Experts – tribunal decides if expert is qualified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6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- Mandate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Ensure dispute resolution services :</a:t>
            </a:r>
          </a:p>
          <a:p>
            <a:r>
              <a:rPr lang="en-US" dirty="0"/>
              <a:t>a</a:t>
            </a:r>
            <a:r>
              <a:rPr lang="en-US" dirty="0" smtClean="0"/>
              <a:t>re accessible</a:t>
            </a:r>
            <a:r>
              <a:rPr lang="en-US" dirty="0"/>
              <a:t>, speedy, economical, informal and </a:t>
            </a:r>
            <a:r>
              <a:rPr lang="en-US" dirty="0" smtClean="0"/>
              <a:t>flexible</a:t>
            </a:r>
            <a:endParaRPr lang="en-US" dirty="0"/>
          </a:p>
          <a:p>
            <a:r>
              <a:rPr lang="en-US" dirty="0" smtClean="0"/>
              <a:t>applies law </a:t>
            </a:r>
            <a:r>
              <a:rPr lang="en-US" dirty="0"/>
              <a:t>and </a:t>
            </a:r>
            <a:r>
              <a:rPr lang="en-US" dirty="0" smtClean="0"/>
              <a:t>fairness recognizing parties will continue to have a relationship</a:t>
            </a:r>
          </a:p>
          <a:p>
            <a:r>
              <a:rPr lang="en-US" dirty="0" smtClean="0"/>
              <a:t>Uses electronic tools</a:t>
            </a:r>
          </a:p>
          <a:p>
            <a:r>
              <a:rPr lang="en-US" dirty="0" smtClean="0"/>
              <a:t>accommodates, </a:t>
            </a:r>
            <a:r>
              <a:rPr lang="en-US" dirty="0"/>
              <a:t>so far as the tribunal considers reasonably practicable, the </a:t>
            </a:r>
            <a:r>
              <a:rPr lang="en-US" dirty="0" smtClean="0"/>
              <a:t>circumstances </a:t>
            </a:r>
            <a:r>
              <a:rPr lang="en-US" dirty="0"/>
              <a:t>of the </a:t>
            </a:r>
            <a:r>
              <a:rPr lang="en-US" dirty="0" smtClean="0"/>
              <a:t>parties</a:t>
            </a:r>
          </a:p>
          <a:p>
            <a:pPr marL="0" indent="0">
              <a:buNone/>
            </a:pPr>
            <a:r>
              <a:rPr lang="en-CA" i="1" dirty="0" smtClean="0"/>
              <a:t>CRT Act, s.2(2)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266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Tribunal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Tribunal has a lot of discretion in determining its procedure including sending it back to facilitation.</a:t>
            </a:r>
          </a:p>
          <a:p>
            <a:pPr marL="0" indent="0">
              <a:buNone/>
            </a:pPr>
            <a:r>
              <a:rPr lang="en-CA" dirty="0" smtClean="0"/>
              <a:t>Decision due by deadline unless CRT Chair grants extension.</a:t>
            </a:r>
          </a:p>
          <a:p>
            <a:pPr marL="0" indent="0">
              <a:buNone/>
            </a:pPr>
            <a:r>
              <a:rPr lang="en-CA" dirty="0" smtClean="0"/>
              <a:t>Tribunal Members must provide final reasons. While they can be given orally, a written record of the order must be provided. Upon request, the Tribunal Member must provide formal written reasons.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33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-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Tribunal can order:</a:t>
            </a:r>
          </a:p>
          <a:p>
            <a:pPr marL="514350" indent="-514350">
              <a:buAutoNum type="arabicPeriod"/>
            </a:pPr>
            <a:r>
              <a:rPr lang="en-CA" dirty="0" smtClean="0"/>
              <a:t>A party to do something;</a:t>
            </a:r>
          </a:p>
          <a:p>
            <a:pPr marL="514350" indent="-514350">
              <a:buAutoNum type="arabicPeriod"/>
            </a:pPr>
            <a:r>
              <a:rPr lang="en-CA" dirty="0" smtClean="0"/>
              <a:t>A party to refrain from doing something;</a:t>
            </a:r>
          </a:p>
          <a:p>
            <a:pPr marL="514350" indent="-514350">
              <a:buAutoNum type="arabicPeriod"/>
            </a:pPr>
            <a:r>
              <a:rPr lang="en-CA" dirty="0" smtClean="0"/>
              <a:t>A party to pay money (including Court Order Interest)</a:t>
            </a:r>
          </a:p>
          <a:p>
            <a:pPr marL="0" indent="0">
              <a:buNone/>
            </a:pPr>
            <a:r>
              <a:rPr lang="en-CA" dirty="0" smtClean="0"/>
              <a:t>Also the tribunal can make an order directed at the strata corporation, council, or person who holds 50% or more of the votes, if the order is necessary to prevent or remedy significant unfairness.</a:t>
            </a:r>
          </a:p>
          <a:p>
            <a:pPr marL="0" indent="0">
              <a:buNone/>
            </a:pPr>
            <a:r>
              <a:rPr lang="en-CA" dirty="0" smtClean="0"/>
              <a:t>Tribunal cannot order the sale of a strata lot.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40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Decisions –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Registered in Supreme or Small Claims Court</a:t>
            </a:r>
          </a:p>
          <a:p>
            <a:pPr marL="0" indent="0">
              <a:buNone/>
            </a:pPr>
            <a:r>
              <a:rPr lang="en-CA" dirty="0" smtClean="0"/>
              <a:t>To file in Supreme Court:</a:t>
            </a:r>
          </a:p>
          <a:p>
            <a:pPr marL="514350" indent="-514350">
              <a:buAutoNum type="arabicPeriod"/>
            </a:pPr>
            <a:r>
              <a:rPr lang="en-CA" dirty="0" smtClean="0"/>
              <a:t>Final decision must be an approved draft consent resolution plan;</a:t>
            </a:r>
          </a:p>
          <a:p>
            <a:pPr marL="514350" indent="-514350">
              <a:buAutoNum type="arabicPeriod"/>
            </a:pPr>
            <a:r>
              <a:rPr lang="en-CA" dirty="0" smtClean="0"/>
              <a:t>Time for an appeal has expired (28 days);</a:t>
            </a:r>
          </a:p>
          <a:p>
            <a:pPr marL="514350" indent="-514350">
              <a:buAutoNum type="arabicPeriod"/>
            </a:pPr>
            <a:r>
              <a:rPr lang="en-CA" dirty="0" smtClean="0"/>
              <a:t>Leave to appeal is denied; or</a:t>
            </a:r>
          </a:p>
          <a:p>
            <a:pPr marL="514350" indent="-514350">
              <a:buAutoNum type="arabicPeriod"/>
            </a:pPr>
            <a:r>
              <a:rPr lang="en-CA" dirty="0" smtClean="0"/>
              <a:t>The appeal is heard and the decision has been confirmed.</a:t>
            </a:r>
          </a:p>
          <a:p>
            <a:pPr marL="0" indent="0">
              <a:buNone/>
            </a:pPr>
            <a:r>
              <a:rPr lang="en-CA" dirty="0" smtClean="0"/>
              <a:t>Can apply for contempt of court for breach of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813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Decisions –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In Small Claims Court:</a:t>
            </a:r>
          </a:p>
          <a:p>
            <a:r>
              <a:rPr lang="en-CA" dirty="0" smtClean="0"/>
              <a:t>Monetary judgment or return of personal property;</a:t>
            </a:r>
          </a:p>
          <a:p>
            <a:r>
              <a:rPr lang="en-CA" dirty="0" smtClean="0"/>
              <a:t>The value of the judgment is less than monetary limit ($25,000 currently)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31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Appeals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Appeal in Supreme Court with leave or by consent for questions of law.</a:t>
            </a:r>
          </a:p>
          <a:p>
            <a:pPr marL="0" indent="0">
              <a:buNone/>
            </a:pPr>
            <a:r>
              <a:rPr lang="en-CA" dirty="0" smtClean="0"/>
              <a:t>Leave granted if it is in the interests of justice and fairness to do it, considering:</a:t>
            </a:r>
          </a:p>
          <a:p>
            <a:r>
              <a:rPr lang="en-CA" dirty="0" smtClean="0"/>
              <a:t>Whether the issue is of such importance to establish a precedent;</a:t>
            </a:r>
          </a:p>
          <a:p>
            <a:r>
              <a:rPr lang="en-CA" dirty="0" smtClean="0"/>
              <a:t>Whether the issue involves the constitution or HRC;</a:t>
            </a:r>
          </a:p>
          <a:p>
            <a:r>
              <a:rPr lang="en-CA" dirty="0" smtClean="0"/>
              <a:t>The importance of issue to the parties;</a:t>
            </a:r>
          </a:p>
          <a:p>
            <a:r>
              <a:rPr lang="en-CA" dirty="0" smtClean="0"/>
              <a:t>Principle of proportionality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990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Power of Appellate Court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They can confirm, vary or set aside decision. </a:t>
            </a:r>
          </a:p>
          <a:p>
            <a:r>
              <a:rPr lang="en-CA" dirty="0" smtClean="0"/>
              <a:t>They can also refer matter back to tribunal.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132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CA" dirty="0" smtClean="0"/>
              <a:t>Encourage council members to become familiar with CRT – undertake minor claims;</a:t>
            </a:r>
            <a:endParaRPr lang="en-US" dirty="0" smtClean="0"/>
          </a:p>
          <a:p>
            <a:r>
              <a:rPr lang="en-US" dirty="0" smtClean="0"/>
              <a:t>Explore Solution Explorer;</a:t>
            </a:r>
          </a:p>
          <a:p>
            <a:r>
              <a:rPr lang="en-CA" dirty="0" smtClean="0"/>
              <a:t>If you receive a Notice of Complaint, respond with 14 days</a:t>
            </a:r>
          </a:p>
          <a:p>
            <a:r>
              <a:rPr lang="en-CA" dirty="0" smtClean="0"/>
              <a:t>Will the council want to enlist a helper?</a:t>
            </a:r>
          </a:p>
          <a:p>
            <a:r>
              <a:rPr lang="en-CA" dirty="0" smtClean="0"/>
              <a:t>Is a legal representative appropriate?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 smtClean="0"/>
              <a:t>Conclusion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74732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2238" y="2397211"/>
            <a:ext cx="6104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b="1" dirty="0" smtClean="0">
                <a:solidFill>
                  <a:schemeClr val="bg1"/>
                </a:solidFill>
                <a:latin typeface="+mn-lt"/>
              </a:rPr>
              <a:t>Questions</a:t>
            </a:r>
            <a:endParaRPr lang="en-US" sz="5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5577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5325" y="3286124"/>
            <a:ext cx="6067425" cy="1681291"/>
          </a:xfrm>
        </p:spPr>
        <p:txBody>
          <a:bodyPr/>
          <a:lstStyle/>
          <a:p>
            <a:r>
              <a:rPr lang="en-CA" dirty="0"/>
              <a:t>Veronica P. Franco</a:t>
            </a:r>
            <a:br>
              <a:rPr lang="en-CA" dirty="0"/>
            </a:br>
            <a:r>
              <a:rPr lang="en-CA" dirty="0"/>
              <a:t>vpf@cwilson.com </a:t>
            </a:r>
            <a:br>
              <a:rPr lang="en-CA" dirty="0"/>
            </a:br>
            <a:r>
              <a:rPr lang="en-CA" dirty="0"/>
              <a:t>604-891-7714</a:t>
            </a:r>
          </a:p>
          <a:p>
            <a:endParaRPr lang="en-CA" dirty="0"/>
          </a:p>
          <a:p>
            <a:r>
              <a:rPr lang="en-CA" dirty="0"/>
              <a:t>www.cwilson.com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47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Brief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Three stages:</a:t>
            </a:r>
          </a:p>
          <a:p>
            <a:pPr marL="400050" lvl="1" indent="0">
              <a:buNone/>
            </a:pPr>
            <a:r>
              <a:rPr lang="en-CA" dirty="0" smtClean="0"/>
              <a:t>1. Solution Explorer</a:t>
            </a:r>
          </a:p>
          <a:p>
            <a:pPr marL="400050" lvl="1" indent="0">
              <a:buNone/>
            </a:pPr>
            <a:r>
              <a:rPr lang="en-CA" dirty="0" smtClean="0"/>
              <a:t>2. Case Management</a:t>
            </a:r>
          </a:p>
          <a:p>
            <a:pPr marL="400050" lvl="1" indent="0">
              <a:buNone/>
            </a:pPr>
            <a:r>
              <a:rPr lang="en-CA" dirty="0" smtClean="0"/>
              <a:t>3. Tribunal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Online self-help tool with suggestions on how to resolve strata related disputes:</a:t>
            </a:r>
          </a:p>
          <a:p>
            <a:r>
              <a:rPr lang="en-CA" dirty="0" smtClean="0"/>
              <a:t>Information pages</a:t>
            </a:r>
          </a:p>
          <a:p>
            <a:r>
              <a:rPr lang="en-CA" dirty="0" smtClean="0"/>
              <a:t>Sample Letters</a:t>
            </a:r>
          </a:p>
          <a:p>
            <a:r>
              <a:rPr lang="en-CA" dirty="0" smtClean="0"/>
              <a:t>Options to resolve dispute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Examples: Strata council tries to enforce bylaws; strata council has issue with strata manager</a:t>
            </a:r>
          </a:p>
          <a:p>
            <a:pPr marL="0" indent="0">
              <a:buNone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8546" y="92075"/>
            <a:ext cx="9213272" cy="784225"/>
          </a:xfrm>
        </p:spPr>
        <p:txBody>
          <a:bodyPr/>
          <a:lstStyle/>
          <a:p>
            <a:r>
              <a:rPr lang="en-US" sz="2800" dirty="0" smtClean="0"/>
              <a:t>Solution Explorer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99121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CA" dirty="0" smtClean="0"/>
              <a:t>Amendments to the SPA and </a:t>
            </a:r>
            <a:r>
              <a:rPr lang="en-CA" i="1" dirty="0" smtClean="0"/>
              <a:t>Civil Resolution Tribunal Act</a:t>
            </a:r>
            <a:r>
              <a:rPr lang="en-CA" dirty="0" smtClean="0"/>
              <a:t> came into force July 13, 2016 allowing for intake of strata related disputes.</a:t>
            </a:r>
          </a:p>
          <a:p>
            <a:pPr marL="857250" lvl="1" indent="-457200"/>
            <a:r>
              <a:rPr lang="en-CA" dirty="0" smtClean="0"/>
              <a:t>Jurisdiction – What types of disputes can be sent to the CRT?</a:t>
            </a:r>
          </a:p>
          <a:p>
            <a:pPr marL="857250" lvl="1" indent="-457200"/>
            <a:r>
              <a:rPr lang="en-CA" dirty="0" smtClean="0"/>
              <a:t>Procedural Issues strata corporations and strata managers need to know.</a:t>
            </a:r>
          </a:p>
          <a:p>
            <a:pPr marL="857250" lvl="1" indent="-457200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8546" y="92075"/>
            <a:ext cx="9213272" cy="784225"/>
          </a:xfrm>
        </p:spPr>
        <p:txBody>
          <a:bodyPr/>
          <a:lstStyle/>
          <a:p>
            <a:r>
              <a:rPr lang="en-US" sz="2800" dirty="0" smtClean="0"/>
              <a:t>CRT - Claims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7140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12863"/>
            <a:ext cx="847725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CRT resolves the following disputes concerning:</a:t>
            </a:r>
          </a:p>
          <a:p>
            <a:r>
              <a:rPr lang="en-US" dirty="0" smtClean="0"/>
              <a:t>the </a:t>
            </a:r>
            <a:r>
              <a:rPr lang="en-US" dirty="0"/>
              <a:t>interpretation or application of </a:t>
            </a:r>
            <a:r>
              <a:rPr lang="en-US" dirty="0" smtClean="0"/>
              <a:t>the SPA, Regulations, bylaws </a:t>
            </a:r>
            <a:r>
              <a:rPr lang="en-US" dirty="0"/>
              <a:t>or </a:t>
            </a:r>
            <a:r>
              <a:rPr lang="en-US" dirty="0" smtClean="0"/>
              <a:t>rules;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common property or common </a:t>
            </a:r>
            <a:r>
              <a:rPr lang="en-US" dirty="0" smtClean="0"/>
              <a:t>assets;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use or enjoyment of a strata lot;</a:t>
            </a:r>
          </a:p>
          <a:p>
            <a:r>
              <a:rPr lang="en-US" dirty="0" smtClean="0"/>
              <a:t>money </a:t>
            </a:r>
            <a:r>
              <a:rPr lang="en-US" dirty="0"/>
              <a:t>owing, including </a:t>
            </a:r>
            <a:r>
              <a:rPr lang="en-US" dirty="0" smtClean="0"/>
              <a:t>fines, </a:t>
            </a:r>
            <a:r>
              <a:rPr lang="en-US" dirty="0"/>
              <a:t>under </a:t>
            </a:r>
            <a:r>
              <a:rPr lang="en-US" dirty="0" smtClean="0"/>
              <a:t>the SPA, Regulations, bylaws </a:t>
            </a:r>
            <a:r>
              <a:rPr lang="en-US" dirty="0"/>
              <a:t>or </a:t>
            </a:r>
            <a:r>
              <a:rPr lang="en-US" dirty="0" smtClean="0"/>
              <a:t>rules;</a:t>
            </a:r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action or threatened action by the strata </a:t>
            </a:r>
            <a:r>
              <a:rPr lang="en-US" dirty="0" smtClean="0"/>
              <a:t>corporation (council) against </a:t>
            </a:r>
            <a:r>
              <a:rPr lang="en-US" dirty="0"/>
              <a:t>an owner or tenant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8546" y="92075"/>
            <a:ext cx="9213272" cy="784225"/>
          </a:xfrm>
        </p:spPr>
        <p:txBody>
          <a:bodyPr/>
          <a:lstStyle/>
          <a:p>
            <a:r>
              <a:rPr lang="en-CA" sz="2800" dirty="0" smtClean="0"/>
              <a:t>CRT - Jurisdiction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71408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Jurisdiction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CRT resolves the following disputes concerning</a:t>
            </a:r>
            <a:r>
              <a:rPr lang="en-US" dirty="0" smtClean="0"/>
              <a:t>:</a:t>
            </a:r>
          </a:p>
          <a:p>
            <a:r>
              <a:rPr lang="en-US" dirty="0" smtClean="0"/>
              <a:t>a </a:t>
            </a:r>
            <a:r>
              <a:rPr lang="en-US" dirty="0"/>
              <a:t>decision of the strata corporation (council) in relation to an owner or tenant;</a:t>
            </a:r>
          </a:p>
          <a:p>
            <a:r>
              <a:rPr lang="en-US" dirty="0" smtClean="0"/>
              <a:t>the </a:t>
            </a:r>
            <a:r>
              <a:rPr lang="en-US" dirty="0"/>
              <a:t>exercise of voting rights by a person who holds 50% or more of the votes, including proxies, at an annual or special general meeting.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CA" i="1" dirty="0" smtClean="0"/>
              <a:t>CRT Act</a:t>
            </a:r>
            <a:r>
              <a:rPr lang="en-CA" dirty="0" smtClean="0"/>
              <a:t>, s.3.6(1)</a:t>
            </a:r>
            <a:endParaRPr lang="en-US" i="1" dirty="0"/>
          </a:p>
          <a:p>
            <a:pPr marL="0" indent="0">
              <a:buNone/>
            </a:pPr>
            <a:r>
              <a:rPr lang="en-CA" dirty="0"/>
              <a:t/>
            </a:r>
            <a:br>
              <a:rPr lang="en-CA" dirty="0"/>
            </a:br>
            <a:endParaRPr lang="en-CA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3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CRT – Jurisdiction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Disputes not covered under the CRT:</a:t>
            </a:r>
          </a:p>
          <a:p>
            <a:r>
              <a:rPr lang="en-US" dirty="0"/>
              <a:t>c</a:t>
            </a:r>
            <a:r>
              <a:rPr lang="en-US" dirty="0" smtClean="0"/>
              <a:t>ouncil member conflict of interest (SPA, s. 33)</a:t>
            </a:r>
          </a:p>
          <a:p>
            <a:r>
              <a:rPr lang="en-US" dirty="0" smtClean="0"/>
              <a:t>Deeming unanimous votes unanimous (SPA, s. 52)</a:t>
            </a:r>
            <a:endParaRPr lang="en-US" dirty="0"/>
          </a:p>
          <a:p>
            <a:r>
              <a:rPr lang="en-US" dirty="0" smtClean="0"/>
              <a:t>Court application to appoint voter (SPA, s.58)</a:t>
            </a:r>
            <a:endParaRPr lang="en-US" dirty="0"/>
          </a:p>
          <a:p>
            <a:r>
              <a:rPr lang="en-US" dirty="0" smtClean="0"/>
              <a:t>Builders lien removal applications (SPA, ss. 89 and 90)</a:t>
            </a:r>
          </a:p>
          <a:p>
            <a:r>
              <a:rPr lang="en-US" dirty="0" smtClean="0"/>
              <a:t>Forced sales – lien enforcement (SPA, s.117)</a:t>
            </a:r>
          </a:p>
          <a:p>
            <a:r>
              <a:rPr lang="en-CA" dirty="0" smtClean="0"/>
              <a:t>Amend Schedule of Unit Entitlement (SPA, s.246)</a:t>
            </a:r>
            <a:endParaRPr lang="en-US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553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os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5408</TotalTime>
  <Words>2234</Words>
  <Application>Microsoft Office PowerPoint</Application>
  <PresentationFormat>On-screen Show (4:3)</PresentationFormat>
  <Paragraphs>289</Paragraphs>
  <Slides>38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Title</vt:lpstr>
      <vt:lpstr>Text Slides</vt:lpstr>
      <vt:lpstr>Closing Slide</vt:lpstr>
      <vt:lpstr>Implementation of the CRT</vt:lpstr>
      <vt:lpstr>Civil Resolution Tribunal (“CRT”) - Introduction</vt:lpstr>
      <vt:lpstr>CRT - Mandate</vt:lpstr>
      <vt:lpstr>CRT – Brief Overview</vt:lpstr>
      <vt:lpstr>Solution Explorer</vt:lpstr>
      <vt:lpstr>CRT - Claims</vt:lpstr>
      <vt:lpstr>CRT - Jurisdiction</vt:lpstr>
      <vt:lpstr>CRT – Jurisdiction cont’d</vt:lpstr>
      <vt:lpstr>CRT – Jurisdiction cont’d</vt:lpstr>
      <vt:lpstr>CRT – Jurisdiction cont’d</vt:lpstr>
      <vt:lpstr>CRT – Jurisdiction cont’d</vt:lpstr>
      <vt:lpstr>CRT – Other Claims that CRT will refuse</vt:lpstr>
      <vt:lpstr>CRT - Jurisdiction</vt:lpstr>
      <vt:lpstr>CRT – Jurisdiction cont’d</vt:lpstr>
      <vt:lpstr>CRT – Jurisdiction cont’d</vt:lpstr>
      <vt:lpstr>Court and Arbitrations</vt:lpstr>
      <vt:lpstr>CRT - Pre-Requisites</vt:lpstr>
      <vt:lpstr>CRT – Who participates</vt:lpstr>
      <vt:lpstr>CRT – Who participates</vt:lpstr>
      <vt:lpstr>CRT – Initiating the Claim</vt:lpstr>
      <vt:lpstr>CRT – Vetting of Claim</vt:lpstr>
      <vt:lpstr>CRT – Serving the Dispute Notice</vt:lpstr>
      <vt:lpstr>CRT – Responding to a Dispute Notice</vt:lpstr>
      <vt:lpstr>CRT – Responding to a Dispute</vt:lpstr>
      <vt:lpstr>CRT – Case Management Stage</vt:lpstr>
      <vt:lpstr>CRT - Facilitation</vt:lpstr>
      <vt:lpstr>CRT - Facilitation</vt:lpstr>
      <vt:lpstr>CRT - Facilitation</vt:lpstr>
      <vt:lpstr>CRT – Preparing for Tribunal Stage</vt:lpstr>
      <vt:lpstr>CRT – Tribunal Stage</vt:lpstr>
      <vt:lpstr>CRT - Decision</vt:lpstr>
      <vt:lpstr>CRT Decisions – Enforcement</vt:lpstr>
      <vt:lpstr>CRT Decisions – Enforcement</vt:lpstr>
      <vt:lpstr>CRT – Appeals</vt:lpstr>
      <vt:lpstr>CRT – Power of Appellate Court</vt:lpstr>
      <vt:lpstr>Conclusion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Sayaka Shibata</dc:creator>
  <cp:lastModifiedBy>Veronica Franco</cp:lastModifiedBy>
  <cp:revision>327</cp:revision>
  <cp:lastPrinted>2014-09-09T02:04:40Z</cp:lastPrinted>
  <dcterms:created xsi:type="dcterms:W3CDTF">2016-03-16T14:18:59Z</dcterms:created>
  <dcterms:modified xsi:type="dcterms:W3CDTF">2016-12-13T01:52:17Z</dcterms:modified>
</cp:coreProperties>
</file>