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6" r:id="rId1"/>
    <p:sldMasterId id="2147484193" r:id="rId2"/>
    <p:sldMasterId id="2147484320" r:id="rId3"/>
  </p:sldMasterIdLst>
  <p:notesMasterIdLst>
    <p:notesMasterId r:id="rId40"/>
  </p:notesMasterIdLst>
  <p:handoutMasterIdLst>
    <p:handoutMasterId r:id="rId41"/>
  </p:handoutMasterIdLst>
  <p:sldIdLst>
    <p:sldId id="292" r:id="rId4"/>
    <p:sldId id="304" r:id="rId5"/>
    <p:sldId id="305" r:id="rId6"/>
    <p:sldId id="306" r:id="rId7"/>
    <p:sldId id="307" r:id="rId8"/>
    <p:sldId id="308" r:id="rId9"/>
    <p:sldId id="337" r:id="rId10"/>
    <p:sldId id="310" r:id="rId11"/>
    <p:sldId id="311" r:id="rId12"/>
    <p:sldId id="312" r:id="rId13"/>
    <p:sldId id="313"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41" r:id="rId34"/>
    <p:sldId id="338" r:id="rId35"/>
    <p:sldId id="339" r:id="rId36"/>
    <p:sldId id="340" r:id="rId37"/>
    <p:sldId id="342" r:id="rId38"/>
    <p:sldId id="295" r:id="rId39"/>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7073"/>
    <a:srgbClr val="595959"/>
    <a:srgbClr val="59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425" autoAdjust="0"/>
    <p:restoredTop sz="85199" autoAdjust="0"/>
  </p:normalViewPr>
  <p:slideViewPr>
    <p:cSldViewPr snapToGrid="0" snapToObjects="1">
      <p:cViewPr varScale="1">
        <p:scale>
          <a:sx n="77" d="100"/>
          <a:sy n="77" d="100"/>
        </p:scale>
        <p:origin x="-108"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0" d="100"/>
          <a:sy n="80" d="100"/>
        </p:scale>
        <p:origin x="-1944" y="-8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200">
                <a:latin typeface="+mn-lt"/>
              </a:defRPr>
            </a:lvl1pPr>
          </a:lstStyle>
          <a:p>
            <a:pPr>
              <a:defRPr/>
            </a:pPr>
            <a:fld id="{42BED1E7-16E1-4195-B29D-2560BDBFA5F8}" type="slidenum">
              <a:rPr lang="en-US"/>
              <a:pPr>
                <a:defRPr/>
              </a:pPr>
              <a:t>‹#›</a:t>
            </a:fld>
            <a:endParaRPr lang="en-US" sz="1300" dirty="0"/>
          </a:p>
        </p:txBody>
      </p:sp>
      <p:pic>
        <p:nvPicPr>
          <p:cNvPr id="2150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25988" y="195263"/>
            <a:ext cx="23987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73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pPr>
              <a:defRPr/>
            </a:pPr>
            <a:fld id="{66DC12C0-79C2-44F6-8046-E66B80E92074}" type="datetimeFigureOut">
              <a:rPr lang="en-US"/>
              <a:pPr>
                <a:defRPr/>
              </a:pPr>
              <a:t>12/12/2016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smtClean="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a:defRPr sz="13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pPr>
              <a:defRPr/>
            </a:pPr>
            <a:fld id="{6DC16C53-4053-4397-B888-0B4D2A00F653}" type="slidenum">
              <a:rPr lang="en-US"/>
              <a:pPr>
                <a:defRPr/>
              </a:pPr>
              <a:t>‹#›</a:t>
            </a:fld>
            <a:endParaRPr lang="en-US" dirty="0"/>
          </a:p>
        </p:txBody>
      </p:sp>
    </p:spTree>
    <p:extLst>
      <p:ext uri="{BB962C8B-B14F-4D97-AF65-F5344CB8AC3E}">
        <p14:creationId xmlns:p14="http://schemas.microsoft.com/office/powerpoint/2010/main" val="25674936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704849" y="2079627"/>
            <a:ext cx="7381875" cy="1320798"/>
          </a:xfrm>
          <a:prstGeom prst="rect">
            <a:avLst/>
          </a:prstGeom>
        </p:spPr>
        <p:txBody>
          <a:bodyPr/>
          <a:lstStyle>
            <a:lvl1pPr algn="r">
              <a:defRPr sz="4000" b="1">
                <a:solidFill>
                  <a:schemeClr val="bg1"/>
                </a:solidFill>
                <a:latin typeface="Calibri" pitchFamily="34" charset="0"/>
                <a:cs typeface="Calibri" pitchFamily="34" charset="0"/>
              </a:defRPr>
            </a:lvl1pPr>
          </a:lstStyle>
          <a:p>
            <a:r>
              <a:rPr lang="en-US" dirty="0" smtClean="0"/>
              <a:t>Click to edit Master title style</a:t>
            </a:r>
            <a:endParaRPr lang="en-US" dirty="0"/>
          </a:p>
        </p:txBody>
      </p:sp>
      <p:sp>
        <p:nvSpPr>
          <p:cNvPr id="5" name="Subtitle 2"/>
          <p:cNvSpPr>
            <a:spLocks noGrp="1"/>
          </p:cNvSpPr>
          <p:nvPr>
            <p:ph type="subTitle" idx="1"/>
          </p:nvPr>
        </p:nvSpPr>
        <p:spPr>
          <a:xfrm>
            <a:off x="704850" y="3581400"/>
            <a:ext cx="7362825" cy="882119"/>
          </a:xfrm>
          <a:prstGeom prst="rect">
            <a:avLst/>
          </a:prstGeom>
        </p:spPr>
        <p:txBody>
          <a:bodyPr>
            <a:normAutofit/>
          </a:bodyPr>
          <a:lstStyle>
            <a:lvl1pPr marL="0" indent="0" algn="r">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Text Placeholder 5"/>
          <p:cNvSpPr>
            <a:spLocks noGrp="1"/>
          </p:cNvSpPr>
          <p:nvPr>
            <p:ph type="body" sz="quarter" idx="10"/>
          </p:nvPr>
        </p:nvSpPr>
        <p:spPr>
          <a:xfrm>
            <a:off x="704849" y="5651500"/>
            <a:ext cx="7362826" cy="293687"/>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dirty="0" smtClean="0"/>
              <a:t>Click to edit Master text styles</a:t>
            </a:r>
          </a:p>
        </p:txBody>
      </p:sp>
      <p:sp>
        <p:nvSpPr>
          <p:cNvPr id="7" name="Text Placeholder 5"/>
          <p:cNvSpPr>
            <a:spLocks noGrp="1"/>
          </p:cNvSpPr>
          <p:nvPr>
            <p:ph type="body" sz="quarter" idx="11"/>
          </p:nvPr>
        </p:nvSpPr>
        <p:spPr>
          <a:xfrm>
            <a:off x="704849" y="5945188"/>
            <a:ext cx="7362826" cy="268288"/>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smtClean="0"/>
              <a:t>Click to edit Master text styles</a:t>
            </a:r>
          </a:p>
        </p:txBody>
      </p:sp>
      <p:sp>
        <p:nvSpPr>
          <p:cNvPr id="8" name="Text Placeholder 5"/>
          <p:cNvSpPr>
            <a:spLocks noGrp="1"/>
          </p:cNvSpPr>
          <p:nvPr>
            <p:ph type="body" sz="quarter" idx="12"/>
          </p:nvPr>
        </p:nvSpPr>
        <p:spPr>
          <a:xfrm>
            <a:off x="704849" y="6213475"/>
            <a:ext cx="7362826" cy="309563"/>
          </a:xfrm>
          <a:prstGeom prst="rect">
            <a:avLst/>
          </a:prstGeom>
        </p:spPr>
        <p:txBody>
          <a:bodyPr/>
          <a:lstStyle>
            <a:lvl1pPr marL="0" marR="0" indent="0" algn="r" defTabSz="914400" rtl="0" eaLnBrk="0" fontAlgn="base" latinLnBrk="0" hangingPunct="0">
              <a:lnSpc>
                <a:spcPct val="100000"/>
              </a:lnSpc>
              <a:spcBef>
                <a:spcPct val="20000"/>
              </a:spcBef>
              <a:spcAft>
                <a:spcPct val="0"/>
              </a:spcAft>
              <a:buClrTx/>
              <a:buSzTx/>
              <a:buFont typeface="Arial" pitchFamily="34" charset="0"/>
              <a:buNone/>
              <a:tabLst/>
              <a:defRPr sz="1600" baseline="0">
                <a:solidFill>
                  <a:srgbClr val="717073"/>
                </a:solidFill>
              </a:defRPr>
            </a:lvl1pPr>
          </a:lstStyle>
          <a:p>
            <a:pPr lvl="0"/>
            <a:r>
              <a:rPr lang="en-US" smtClean="0"/>
              <a:t>Click to edit Master text styles</a:t>
            </a:r>
          </a:p>
        </p:txBody>
      </p:sp>
    </p:spTree>
    <p:extLst>
      <p:ext uri="{BB962C8B-B14F-4D97-AF65-F5344CB8AC3E}">
        <p14:creationId xmlns:p14="http://schemas.microsoft.com/office/powerpoint/2010/main" val="199140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D87456E-9CB0-4C35-9A0C-67AB1FB84EC2}" type="datetimeFigureOut">
              <a:rPr lang="en-US" smtClean="0"/>
              <a:t>12/12/2016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15E60F1-7A15-452A-84D3-501D08CF57B1}" type="slidenum">
              <a:rPr lang="en-US" smtClean="0"/>
              <a:t>‹#›</a:t>
            </a:fld>
            <a:endParaRPr lang="en-US" dirty="0"/>
          </a:p>
        </p:txBody>
      </p:sp>
    </p:spTree>
    <p:extLst>
      <p:ext uri="{BB962C8B-B14F-4D97-AF65-F5344CB8AC3E}">
        <p14:creationId xmlns:p14="http://schemas.microsoft.com/office/powerpoint/2010/main" val="399262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Slide_Multiple Presenters">
    <p:spTree>
      <p:nvGrpSpPr>
        <p:cNvPr id="1" name=""/>
        <p:cNvGrpSpPr/>
        <p:nvPr/>
      </p:nvGrpSpPr>
      <p:grpSpPr>
        <a:xfrm>
          <a:off x="0" y="0"/>
          <a:ext cx="0" cy="0"/>
          <a:chOff x="0" y="0"/>
          <a:chExt cx="0" cy="0"/>
        </a:xfrm>
      </p:grpSpPr>
      <p:sp>
        <p:nvSpPr>
          <p:cNvPr id="3"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4" name="TextBox 3"/>
          <p:cNvSpPr txBox="1">
            <a:spLocks noChangeArrowheads="1"/>
          </p:cNvSpPr>
          <p:nvPr userDrawn="1"/>
        </p:nvSpPr>
        <p:spPr bwMode="auto">
          <a:xfrm>
            <a:off x="647700" y="1733550"/>
            <a:ext cx="7239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defRPr/>
            </a:pPr>
            <a:r>
              <a:rPr lang="en-CA" sz="3000" b="1" dirty="0" smtClean="0">
                <a:solidFill>
                  <a:schemeClr val="bg1"/>
                </a:solidFill>
                <a:latin typeface="Calibri" pitchFamily="34" charset="0"/>
              </a:rPr>
              <a:t>Presented By:</a:t>
            </a:r>
          </a:p>
        </p:txBody>
      </p:sp>
      <p:sp>
        <p:nvSpPr>
          <p:cNvPr id="7" name="Text Placeholder 5"/>
          <p:cNvSpPr>
            <a:spLocks noGrp="1"/>
          </p:cNvSpPr>
          <p:nvPr>
            <p:ph type="body" sz="quarter" idx="10"/>
          </p:nvPr>
        </p:nvSpPr>
        <p:spPr>
          <a:xfrm>
            <a:off x="647700" y="2276475"/>
            <a:ext cx="7239000" cy="2133600"/>
          </a:xfrm>
          <a:prstGeom prst="rect">
            <a:avLst/>
          </a:prstGeom>
        </p:spPr>
        <p:txBody>
          <a:bodyPr/>
          <a:lstStyle>
            <a:lvl1pPr marL="0" indent="0">
              <a:buNone/>
              <a:defRPr sz="2400" b="0" baseline="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1812850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_One Presenter">
    <p:spTree>
      <p:nvGrpSpPr>
        <p:cNvPr id="1" name=""/>
        <p:cNvGrpSpPr/>
        <p:nvPr/>
      </p:nvGrpSpPr>
      <p:grpSpPr>
        <a:xfrm>
          <a:off x="0" y="0"/>
          <a:ext cx="0" cy="0"/>
          <a:chOff x="0" y="0"/>
          <a:chExt cx="0" cy="0"/>
        </a:xfrm>
      </p:grpSpPr>
      <p:sp>
        <p:nvSpPr>
          <p:cNvPr id="5"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7" name="TextBox 6"/>
          <p:cNvSpPr txBox="1">
            <a:spLocks noChangeArrowheads="1"/>
          </p:cNvSpPr>
          <p:nvPr userDrawn="1"/>
        </p:nvSpPr>
        <p:spPr bwMode="auto">
          <a:xfrm>
            <a:off x="695325" y="3581400"/>
            <a:ext cx="4591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defRPr/>
            </a:pPr>
            <a:r>
              <a:rPr lang="en-CA" sz="2400" dirty="0" smtClean="0">
                <a:solidFill>
                  <a:schemeClr val="bg1"/>
                </a:solidFill>
                <a:latin typeface="Calibri" pitchFamily="34" charset="0"/>
              </a:rPr>
              <a:t>www.cwilson.com</a:t>
            </a:r>
          </a:p>
        </p:txBody>
      </p:sp>
      <p:sp>
        <p:nvSpPr>
          <p:cNvPr id="4" name="Text Placeholder 3"/>
          <p:cNvSpPr>
            <a:spLocks noGrp="1"/>
          </p:cNvSpPr>
          <p:nvPr>
            <p:ph type="body" sz="quarter" idx="10"/>
          </p:nvPr>
        </p:nvSpPr>
        <p:spPr>
          <a:xfrm>
            <a:off x="695325" y="2066925"/>
            <a:ext cx="4524375" cy="476250"/>
          </a:xfrm>
          <a:prstGeom prst="rect">
            <a:avLst/>
          </a:prstGeom>
        </p:spPr>
        <p:txBody>
          <a:bodyPr/>
          <a:lstStyle>
            <a:lvl1pPr marL="0" indent="0">
              <a:buNone/>
              <a:defRPr sz="2400" b="1" baseline="0">
                <a:solidFill>
                  <a:schemeClr val="bg1"/>
                </a:solidFill>
              </a:defRPr>
            </a:lvl1pPr>
          </a:lstStyle>
          <a:p>
            <a:pPr lvl="0"/>
            <a:r>
              <a:rPr lang="en-US" smtClean="0"/>
              <a:t>Click to edit Master text styles</a:t>
            </a:r>
          </a:p>
        </p:txBody>
      </p:sp>
      <p:sp>
        <p:nvSpPr>
          <p:cNvPr id="6" name="Text Placeholder 5"/>
          <p:cNvSpPr>
            <a:spLocks noGrp="1"/>
          </p:cNvSpPr>
          <p:nvPr>
            <p:ph type="body" sz="quarter" idx="11"/>
          </p:nvPr>
        </p:nvSpPr>
        <p:spPr>
          <a:xfrm>
            <a:off x="685800" y="2543175"/>
            <a:ext cx="4524375" cy="523875"/>
          </a:xfrm>
          <a:prstGeom prst="rect">
            <a:avLst/>
          </a:prstGeom>
        </p:spPr>
        <p:txBody>
          <a:bodyPr/>
          <a:lstStyle>
            <a:lvl1pPr marL="0" indent="0">
              <a:buNone/>
              <a:defRPr sz="2400" b="0">
                <a:solidFill>
                  <a:schemeClr val="bg1"/>
                </a:solidFill>
              </a:defRPr>
            </a:lvl1pPr>
            <a:lvl2pPr marL="457200" indent="0">
              <a:buNone/>
              <a:defRPr sz="2400">
                <a:solidFill>
                  <a:schemeClr val="bg1"/>
                </a:solidFill>
              </a:defRPr>
            </a:lvl2pPr>
          </a:lstStyle>
          <a:p>
            <a:pPr lvl="0"/>
            <a:r>
              <a:rPr lang="en-US" smtClean="0"/>
              <a:t>Click to edit Master text styles</a:t>
            </a:r>
          </a:p>
        </p:txBody>
      </p:sp>
      <p:sp>
        <p:nvSpPr>
          <p:cNvPr id="10" name="Text Placeholder 9"/>
          <p:cNvSpPr>
            <a:spLocks noGrp="1"/>
          </p:cNvSpPr>
          <p:nvPr>
            <p:ph type="body" sz="quarter" idx="12"/>
          </p:nvPr>
        </p:nvSpPr>
        <p:spPr>
          <a:xfrm>
            <a:off x="695325" y="3067050"/>
            <a:ext cx="4524375" cy="514350"/>
          </a:xfrm>
          <a:prstGeom prst="rect">
            <a:avLst/>
          </a:prstGeom>
        </p:spPr>
        <p:txBody>
          <a:bodyPr/>
          <a:lstStyle>
            <a:lvl1pPr marL="0" indent="0">
              <a:buNone/>
              <a:defRPr sz="24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1986697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Slide_Disclaimer">
    <p:spTree>
      <p:nvGrpSpPr>
        <p:cNvPr id="1" name=""/>
        <p:cNvGrpSpPr/>
        <p:nvPr/>
      </p:nvGrpSpPr>
      <p:grpSpPr>
        <a:xfrm>
          <a:off x="0" y="0"/>
          <a:ext cx="0" cy="0"/>
          <a:chOff x="0" y="0"/>
          <a:chExt cx="0" cy="0"/>
        </a:xfrm>
      </p:grpSpPr>
      <p:sp>
        <p:nvSpPr>
          <p:cNvPr id="3" name="Text Placeholder 12"/>
          <p:cNvSpPr txBox="1">
            <a:spLocks/>
          </p:cNvSpPr>
          <p:nvPr userDrawn="1"/>
        </p:nvSpPr>
        <p:spPr>
          <a:xfrm>
            <a:off x="695325" y="5842000"/>
            <a:ext cx="7362825" cy="682625"/>
          </a:xfrm>
          <a:prstGeom prst="rect">
            <a:avLst/>
          </a:prstGeom>
        </p:spPr>
        <p:txBody>
          <a:bodyPr/>
          <a:lstStyle>
            <a:lvl1pPr marL="0" indent="0" algn="l" defTabSz="914400" rtl="0" eaLnBrk="1" latinLnBrk="0" hangingPunct="1">
              <a:spcBef>
                <a:spcPct val="20000"/>
              </a:spcBef>
              <a:buFont typeface="Arial" pitchFamily="34" charset="0"/>
              <a:buNone/>
              <a:defRPr sz="3200" kern="1200">
                <a:solidFill>
                  <a:srgbClr val="717073"/>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CA" sz="3000" b="1" dirty="0" smtClean="0"/>
              <a:t>THANK YOU</a:t>
            </a:r>
          </a:p>
        </p:txBody>
      </p:sp>
      <p:sp>
        <p:nvSpPr>
          <p:cNvPr id="5" name="TextBox 4"/>
          <p:cNvSpPr txBox="1">
            <a:spLocks noChangeArrowheads="1"/>
          </p:cNvSpPr>
          <p:nvPr userDrawn="1"/>
        </p:nvSpPr>
        <p:spPr bwMode="auto">
          <a:xfrm>
            <a:off x="695325" y="1828800"/>
            <a:ext cx="60674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spcBef>
                <a:spcPts val="500"/>
              </a:spcBef>
              <a:spcAft>
                <a:spcPts val="500"/>
              </a:spcAft>
              <a:defRPr/>
            </a:pPr>
            <a:r>
              <a:rPr lang="en-US" sz="2000" dirty="0" smtClean="0">
                <a:solidFill>
                  <a:schemeClr val="bg1"/>
                </a:solidFill>
                <a:latin typeface="Calibri" pitchFamily="34" charset="0"/>
              </a:rPr>
              <a:t>These materials are necessarily of a general nature and do not take into consideration any specific matter, client or fact pattern.  </a:t>
            </a:r>
          </a:p>
          <a:p>
            <a:pPr eaLnBrk="1" hangingPunct="1">
              <a:spcBef>
                <a:spcPts val="500"/>
              </a:spcBef>
              <a:spcAft>
                <a:spcPts val="500"/>
              </a:spcAft>
              <a:defRPr/>
            </a:pPr>
            <a:r>
              <a:rPr lang="en-US" sz="2000" dirty="0" smtClean="0">
                <a:solidFill>
                  <a:schemeClr val="bg1"/>
                </a:solidFill>
                <a:latin typeface="Calibri" pitchFamily="34" charset="0"/>
              </a:rPr>
              <a:t>Please direct inquiries or comments to:</a:t>
            </a:r>
          </a:p>
        </p:txBody>
      </p:sp>
      <p:sp>
        <p:nvSpPr>
          <p:cNvPr id="4" name="Text Placeholder 3"/>
          <p:cNvSpPr>
            <a:spLocks noGrp="1"/>
          </p:cNvSpPr>
          <p:nvPr>
            <p:ph type="body" sz="quarter" idx="10"/>
          </p:nvPr>
        </p:nvSpPr>
        <p:spPr>
          <a:xfrm>
            <a:off x="695325" y="3286125"/>
            <a:ext cx="6067425" cy="476250"/>
          </a:xfrm>
          <a:prstGeom prst="rect">
            <a:avLst/>
          </a:prstGeom>
        </p:spPr>
        <p:txBody>
          <a:bodyPr/>
          <a:lstStyle>
            <a:lvl1pPr marL="0" indent="0">
              <a:buNone/>
              <a:defRPr sz="2000" b="0" baseline="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66772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Title Slide">
    <p:spTree>
      <p:nvGrpSpPr>
        <p:cNvPr id="1" name=""/>
        <p:cNvGrpSpPr/>
        <p:nvPr/>
      </p:nvGrpSpPr>
      <p:grpSpPr>
        <a:xfrm>
          <a:off x="0" y="0"/>
          <a:ext cx="0" cy="0"/>
          <a:chOff x="0" y="0"/>
          <a:chExt cx="0" cy="0"/>
        </a:xfrm>
      </p:grpSpPr>
      <p:pic>
        <p:nvPicPr>
          <p:cNvPr id="2" name="Picture 5" descr="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47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mple Text Slide">
    <p:spTree>
      <p:nvGrpSpPr>
        <p:cNvPr id="1" name=""/>
        <p:cNvGrpSpPr/>
        <p:nvPr/>
      </p:nvGrpSpPr>
      <p:grpSpPr>
        <a:xfrm>
          <a:off x="0" y="0"/>
          <a:ext cx="0" cy="0"/>
          <a:chOff x="0" y="0"/>
          <a:chExt cx="0" cy="0"/>
        </a:xfrm>
      </p:grpSpPr>
      <p:sp>
        <p:nvSpPr>
          <p:cNvPr id="8" name="Title 1"/>
          <p:cNvSpPr>
            <a:spLocks noGrp="1"/>
          </p:cNvSpPr>
          <p:nvPr>
            <p:ph type="title"/>
          </p:nvPr>
        </p:nvSpPr>
        <p:spPr>
          <a:xfrm>
            <a:off x="333375" y="92075"/>
            <a:ext cx="7951788" cy="784225"/>
          </a:xfrm>
          <a:prstGeom prst="rect">
            <a:avLst/>
          </a:prstGeom>
        </p:spPr>
        <p:txBody>
          <a:bodyPr/>
          <a:lstStyle>
            <a:lvl1pPr>
              <a:defRPr b="1"/>
            </a:lvl1pPr>
          </a:lstStyle>
          <a:p>
            <a:r>
              <a:rPr lang="en-US" dirty="0" smtClean="0"/>
              <a:t>Click to edit Master title style</a:t>
            </a:r>
            <a:endParaRPr lang="en-US" dirty="0"/>
          </a:p>
        </p:txBody>
      </p:sp>
      <p:sp>
        <p:nvSpPr>
          <p:cNvPr id="5" name="Text Placeholder 2"/>
          <p:cNvSpPr>
            <a:spLocks noGrp="1"/>
          </p:cNvSpPr>
          <p:nvPr>
            <p:ph idx="1"/>
          </p:nvPr>
        </p:nvSpPr>
        <p:spPr>
          <a:xfrm>
            <a:off x="323850" y="1312863"/>
            <a:ext cx="7961313" cy="4525963"/>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CA" sz="2600" kern="1200" noProof="0" dirty="0" smtClean="0">
                <a:solidFill>
                  <a:srgbClr val="595959"/>
                </a:solidFill>
                <a:latin typeface="+mn-lt"/>
                <a:ea typeface="+mn-ea"/>
                <a:cs typeface="+mn-cs"/>
              </a:defRPr>
            </a:lvl4pPr>
          </a:lstStyle>
          <a:p>
            <a:pPr lvl="0"/>
            <a:r>
              <a:rPr lang="en-CA" noProof="0" dirty="0" smtClean="0"/>
              <a:t>First Level</a:t>
            </a:r>
          </a:p>
          <a:p>
            <a:pPr lvl="1"/>
            <a:r>
              <a:rPr lang="en-CA" noProof="0" dirty="0" smtClean="0"/>
              <a:t>Second level</a:t>
            </a:r>
          </a:p>
          <a:p>
            <a:pPr lvl="2"/>
            <a:r>
              <a:rPr lang="en-CA" noProof="0" dirty="0" smtClean="0"/>
              <a:t>Third level</a:t>
            </a:r>
          </a:p>
          <a:p>
            <a:pPr lvl="3"/>
            <a:r>
              <a:rPr lang="en-CA" noProof="0" dirty="0" smtClean="0"/>
              <a:t>Fourth level</a:t>
            </a:r>
          </a:p>
          <a:p>
            <a:pPr lvl="0"/>
            <a:endParaRPr lang="en-CA" noProof="0" dirty="0"/>
          </a:p>
        </p:txBody>
      </p:sp>
      <p:sp>
        <p:nvSpPr>
          <p:cNvPr id="4" name="Slide Number Placeholder 5"/>
          <p:cNvSpPr>
            <a:spLocks noGrp="1"/>
          </p:cNvSpPr>
          <p:nvPr>
            <p:ph type="sldNum" sz="quarter" idx="10"/>
          </p:nvPr>
        </p:nvSpPr>
        <p:spPr/>
        <p:txBody>
          <a:bodyPr/>
          <a:lstStyle>
            <a:lvl1pPr>
              <a:defRPr/>
            </a:lvl1pPr>
          </a:lstStyle>
          <a:p>
            <a:pPr>
              <a:defRPr/>
            </a:pPr>
            <a:fld id="{09F78489-C7FB-4B89-AF0B-B95BEB90BED9}" type="slidenum">
              <a:rPr lang="en-US"/>
              <a:pPr>
                <a:defRPr/>
              </a:pPr>
              <a:t>‹#›</a:t>
            </a:fld>
            <a:endParaRPr lang="en-US" dirty="0"/>
          </a:p>
        </p:txBody>
      </p:sp>
    </p:spTree>
    <p:extLst>
      <p:ext uri="{BB962C8B-B14F-4D97-AF65-F5344CB8AC3E}">
        <p14:creationId xmlns:p14="http://schemas.microsoft.com/office/powerpoint/2010/main" val="422219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35162"/>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409156"/>
            <a:ext cx="7772400" cy="1500187"/>
          </a:xfrm>
          <a:prstGeom prst="rect">
            <a:avLst/>
          </a:prstGeom>
        </p:spPr>
        <p:txBody>
          <a:bodyPr/>
          <a:lstStyle>
            <a:lvl1pPr marL="0" indent="0">
              <a:buNone/>
              <a:defRPr sz="2400">
                <a:solidFill>
                  <a:srgbClr val="71707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5A185C5-06C7-45F6-83ED-BDBC2C103BDF}" type="slidenum">
              <a:rPr lang="en-US"/>
              <a:pPr>
                <a:defRPr/>
              </a:pPr>
              <a:t>‹#›</a:t>
            </a:fld>
            <a:endParaRPr lang="en-US" dirty="0"/>
          </a:p>
        </p:txBody>
      </p:sp>
    </p:spTree>
    <p:extLst>
      <p:ext uri="{BB962C8B-B14F-4D97-AF65-F5344CB8AC3E}">
        <p14:creationId xmlns:p14="http://schemas.microsoft.com/office/powerpoint/2010/main" val="139725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2425" y="1314450"/>
            <a:ext cx="4038600" cy="4525963"/>
          </a:xfrm>
          <a:prstGeom prst="rect">
            <a:avLst/>
          </a:prstGeom>
        </p:spPr>
        <p:txBody>
          <a:bodyPr/>
          <a:lstStyle>
            <a:lvl1pPr>
              <a:defRPr sz="2600"/>
            </a:lvl1pPr>
            <a:lvl2pPr>
              <a:defRPr sz="2600"/>
            </a:lvl2pPr>
            <a:lvl3pPr>
              <a:defRPr sz="2600"/>
            </a:lvl3pPr>
            <a:lvl4pPr>
              <a:defRPr sz="2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743450" y="1323975"/>
            <a:ext cx="4038600" cy="4525963"/>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p:nvPr>
        </p:nvSpPr>
        <p:spPr>
          <a:xfrm>
            <a:off x="333375" y="92075"/>
            <a:ext cx="8229600" cy="784225"/>
          </a:xfrm>
          <a:prstGeom prst="rect">
            <a:avLst/>
          </a:prstGeom>
        </p:spPr>
        <p:txBody>
          <a:bodyPr/>
          <a:lstStyle>
            <a:lvl1pPr>
              <a:defRPr b="1"/>
            </a:lvl1pPr>
          </a:lstStyle>
          <a:p>
            <a:r>
              <a:rPr lang="en-US" dirty="0" smtClean="0"/>
              <a:t>Click to edit Master title style</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FDC150D-DB89-4D08-B2EF-3090A30919CC}" type="slidenum">
              <a:rPr lang="en-US"/>
              <a:pPr>
                <a:defRPr/>
              </a:pPr>
              <a:t>‹#›</a:t>
            </a:fld>
            <a:endParaRPr lang="en-US" dirty="0"/>
          </a:p>
        </p:txBody>
      </p:sp>
    </p:spTree>
    <p:extLst>
      <p:ext uri="{BB962C8B-B14F-4D97-AF65-F5344CB8AC3E}">
        <p14:creationId xmlns:p14="http://schemas.microsoft.com/office/powerpoint/2010/main" val="368483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3375" y="1316038"/>
            <a:ext cx="4048125" cy="639762"/>
          </a:xfrm>
          <a:prstGeom prst="rect">
            <a:avLst/>
          </a:prstGeom>
        </p:spPr>
        <p:txBody>
          <a:bodyPr anchor="b"/>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33375" y="1955800"/>
            <a:ext cx="4048125" cy="3951288"/>
          </a:xfrm>
          <a:prstGeom prst="rect">
            <a:avLst/>
          </a:prstGeom>
        </p:spPr>
        <p:txBody>
          <a:bodyPr/>
          <a:lstStyle>
            <a:lvl1pPr>
              <a:defRPr sz="2600"/>
            </a:lvl1pPr>
            <a:lvl2pPr>
              <a:defRPr sz="2600"/>
            </a:lvl2pPr>
            <a:lvl3pPr>
              <a:defRPr sz="2600"/>
            </a:lvl3pPr>
            <a:lvl4pPr>
              <a:defRPr sz="2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724399" y="1317626"/>
            <a:ext cx="4048125" cy="639762"/>
          </a:xfrm>
          <a:prstGeom prst="rect">
            <a:avLst/>
          </a:prstGeom>
        </p:spPr>
        <p:txBody>
          <a:bodyPr anchor="b"/>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399" y="1960563"/>
            <a:ext cx="4048126" cy="3951288"/>
          </a:xfrm>
          <a:prstGeom prst="rect">
            <a:avLst/>
          </a:prstGeom>
        </p:spPr>
        <p:txBody>
          <a:bodyPr/>
          <a:lstStyle>
            <a:lvl1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1pPr>
            <a:lvl2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2pPr>
            <a:lvl3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3pPr>
            <a:lvl4pPr algn="l" rtl="0" eaLnBrk="0" fontAlgn="base" hangingPunct="0">
              <a:spcBef>
                <a:spcPts val="1200"/>
              </a:spcBef>
              <a:spcAft>
                <a:spcPct val="0"/>
              </a:spcAft>
              <a:buClr>
                <a:srgbClr val="5981BD"/>
              </a:buClr>
              <a:buFont typeface="Arial" pitchFamily="34" charset="0"/>
              <a:defRPr lang="en-US" sz="2600" kern="1200" dirty="0" smtClean="0">
                <a:solidFill>
                  <a:srgbClr val="595959"/>
                </a:solidFill>
                <a:latin typeface="+mn-lt"/>
                <a:ea typeface="+mn-ea"/>
                <a:cs typeface="+mn-cs"/>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Title 1"/>
          <p:cNvSpPr>
            <a:spLocks noGrp="1"/>
          </p:cNvSpPr>
          <p:nvPr>
            <p:ph type="title"/>
          </p:nvPr>
        </p:nvSpPr>
        <p:spPr>
          <a:xfrm>
            <a:off x="333375" y="92075"/>
            <a:ext cx="7951788" cy="784225"/>
          </a:xfrm>
          <a:prstGeom prst="rect">
            <a:avLst/>
          </a:prstGeom>
        </p:spPr>
        <p:txBody>
          <a:bodyPr/>
          <a:lstStyle>
            <a:lvl1pPr>
              <a:defRPr b="1"/>
            </a:lvl1pPr>
          </a:lstStyle>
          <a:p>
            <a:r>
              <a:rPr lang="en-US" dirty="0" smtClean="0"/>
              <a:t>Click to edit Master title style</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4640B233-2FDD-43A0-9C6C-98AD182C7CD5}" type="slidenum">
              <a:rPr lang="en-US"/>
              <a:pPr>
                <a:defRPr/>
              </a:pPr>
              <a:t>‹#›</a:t>
            </a:fld>
            <a:endParaRPr lang="en-US" dirty="0"/>
          </a:p>
        </p:txBody>
      </p:sp>
    </p:spTree>
    <p:extLst>
      <p:ext uri="{BB962C8B-B14F-4D97-AF65-F5344CB8AC3E}">
        <p14:creationId xmlns:p14="http://schemas.microsoft.com/office/powerpoint/2010/main" val="299736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B20FD14-DB63-4A85-9794-0B7E1348B19D}" type="slidenum">
              <a:rPr lang="en-US"/>
              <a:pPr>
                <a:defRPr/>
              </a:pPr>
              <a:t>‹#›</a:t>
            </a:fld>
            <a:endParaRPr lang="en-US" dirty="0"/>
          </a:p>
        </p:txBody>
      </p:sp>
    </p:spTree>
    <p:extLst>
      <p:ext uri="{BB962C8B-B14F-4D97-AF65-F5344CB8AC3E}">
        <p14:creationId xmlns:p14="http://schemas.microsoft.com/office/powerpoint/2010/main" val="1147269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75" y="1303338"/>
            <a:ext cx="4991100" cy="4918075"/>
          </a:xfrm>
          <a:prstGeom prst="rect">
            <a:avLst/>
          </a:prstGeom>
        </p:spPr>
        <p:txBody>
          <a:bodyPr/>
          <a:lstStyle>
            <a:lvl1pPr>
              <a:defRPr sz="2600"/>
            </a:lvl1pPr>
            <a:lvl2pPr>
              <a:defRPr sz="2600"/>
            </a:lvl2pPr>
            <a:lvl3pPr>
              <a:defRPr sz="2600"/>
            </a:lvl3pPr>
            <a:lvl4pPr>
              <a:defRPr sz="26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Text Placeholder 3"/>
          <p:cNvSpPr>
            <a:spLocks noGrp="1"/>
          </p:cNvSpPr>
          <p:nvPr>
            <p:ph type="body" sz="half" idx="2"/>
          </p:nvPr>
        </p:nvSpPr>
        <p:spPr>
          <a:xfrm>
            <a:off x="342900" y="2370138"/>
            <a:ext cx="3152775" cy="3756025"/>
          </a:xfrm>
          <a:prstGeom prst="rect">
            <a:avLst/>
          </a:prstGeom>
        </p:spPr>
        <p:txBody>
          <a:bodyPr/>
          <a:lstStyle>
            <a:lvl1pPr marL="0" indent="0">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Title 1"/>
          <p:cNvSpPr>
            <a:spLocks noGrp="1"/>
          </p:cNvSpPr>
          <p:nvPr>
            <p:ph type="title"/>
          </p:nvPr>
        </p:nvSpPr>
        <p:spPr>
          <a:xfrm>
            <a:off x="333476" y="30915"/>
            <a:ext cx="8083665" cy="751509"/>
          </a:xfrm>
          <a:prstGeom prst="rect">
            <a:avLst/>
          </a:prstGeom>
        </p:spPr>
        <p:txBody>
          <a:bodyPr anchor="b"/>
          <a:lstStyle>
            <a:lvl1pPr algn="l">
              <a:defRPr sz="3200" b="1"/>
            </a:lvl1pPr>
          </a:lstStyle>
          <a:p>
            <a:r>
              <a:rPr lang="en-US" dirty="0" smtClean="0"/>
              <a:t>Click to edit Master title style</a:t>
            </a:r>
            <a:endParaRPr lang="en-US" dirty="0"/>
          </a:p>
        </p:txBody>
      </p:sp>
      <p:sp>
        <p:nvSpPr>
          <p:cNvPr id="10" name="Text Placeholder 9"/>
          <p:cNvSpPr>
            <a:spLocks noGrp="1"/>
          </p:cNvSpPr>
          <p:nvPr>
            <p:ph type="body" sz="quarter" idx="11"/>
          </p:nvPr>
        </p:nvSpPr>
        <p:spPr>
          <a:xfrm>
            <a:off x="342900" y="1303338"/>
            <a:ext cx="3152775" cy="939800"/>
          </a:xfrm>
        </p:spPr>
        <p:txBody>
          <a:bodyPr/>
          <a:lstStyle>
            <a:lvl1pPr marL="0" indent="0">
              <a:buNone/>
              <a:defRPr b="1"/>
            </a:lvl1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lvl1pPr>
              <a:defRPr/>
            </a:lvl1pPr>
          </a:lstStyle>
          <a:p>
            <a:pPr>
              <a:defRPr/>
            </a:pPr>
            <a:fld id="{7FEC7C9E-AF7D-448C-A2F1-A05BF18AECDE}" type="slidenum">
              <a:rPr lang="en-US"/>
              <a:pPr>
                <a:defRPr/>
              </a:pPr>
              <a:t>‹#›</a:t>
            </a:fld>
            <a:endParaRPr lang="en-US" dirty="0"/>
          </a:p>
        </p:txBody>
      </p:sp>
    </p:spTree>
    <p:extLst>
      <p:ext uri="{BB962C8B-B14F-4D97-AF65-F5344CB8AC3E}">
        <p14:creationId xmlns:p14="http://schemas.microsoft.com/office/powerpoint/2010/main" val="299363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1132" y="56561"/>
            <a:ext cx="7954032" cy="810705"/>
          </a:xfrm>
          <a:prstGeom prst="rect">
            <a:avLst/>
          </a:prstGeom>
        </p:spPr>
        <p:txBody>
          <a:bodyPr/>
          <a:lstStyle>
            <a:lvl1pPr algn="l">
              <a:defRPr sz="32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819151" y="1047750"/>
            <a:ext cx="7466012" cy="404177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687399" y="5757863"/>
            <a:ext cx="5759776" cy="528637"/>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21" name="Text Placeholder 20"/>
          <p:cNvSpPr>
            <a:spLocks noGrp="1"/>
          </p:cNvSpPr>
          <p:nvPr>
            <p:ph type="body" sz="quarter" idx="11"/>
          </p:nvPr>
        </p:nvSpPr>
        <p:spPr>
          <a:xfrm>
            <a:off x="1687399" y="5232400"/>
            <a:ext cx="5759776" cy="525463"/>
          </a:xfrm>
        </p:spPr>
        <p:txBody>
          <a:bodyPr/>
          <a:lstStyle>
            <a:lvl1pPr marL="0" indent="0">
              <a:buNone/>
              <a:defRPr b="1"/>
            </a:lvl1pPr>
          </a:lstStyle>
          <a:p>
            <a:pPr lvl="0"/>
            <a:r>
              <a:rPr lang="en-US" dirty="0" smtClean="0"/>
              <a:t>Click to edit Master text styles</a:t>
            </a: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74B2EDBE-2777-47C7-877B-5A160631D3D3}" type="slidenum">
              <a:rPr lang="en-US"/>
              <a:pPr>
                <a:defRPr/>
              </a:pPr>
              <a:t>‹#›</a:t>
            </a:fld>
            <a:endParaRPr lang="en-US" dirty="0"/>
          </a:p>
        </p:txBody>
      </p:sp>
    </p:spTree>
    <p:extLst>
      <p:ext uri="{BB962C8B-B14F-4D97-AF65-F5344CB8AC3E}">
        <p14:creationId xmlns:p14="http://schemas.microsoft.com/office/powerpoint/2010/main" val="1100486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3.jpeg"/><Relationship Id="rId5" Type="http://schemas.openxmlformats.org/officeDocument/2006/relationships/slideLayout" Target="../slideLayouts/slideLayout7.xml"/><Relationship Id="rId10" Type="http://schemas.openxmlformats.org/officeDocument/2006/relationships/image" Target="../media/image2.jpe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5" descr="ppt_cover.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0" r:id="rId1"/>
    <p:sldLayoutId id="2147484608"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22238" y="6423025"/>
            <a:ext cx="89185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8"/>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2713" y="801688"/>
            <a:ext cx="89185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Placeholder 1"/>
          <p:cNvSpPr>
            <a:spLocks noGrp="1"/>
          </p:cNvSpPr>
          <p:nvPr>
            <p:ph type="title"/>
          </p:nvPr>
        </p:nvSpPr>
        <p:spPr bwMode="auto">
          <a:xfrm>
            <a:off x="323850" y="112713"/>
            <a:ext cx="7961313"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Text Placeholder 2"/>
          <p:cNvSpPr>
            <a:spLocks noGrp="1"/>
          </p:cNvSpPr>
          <p:nvPr>
            <p:ph type="body" idx="1"/>
          </p:nvPr>
        </p:nvSpPr>
        <p:spPr bwMode="auto">
          <a:xfrm>
            <a:off x="323850" y="1331913"/>
            <a:ext cx="79613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smtClean="0"/>
              <a:t>First Level</a:t>
            </a:r>
          </a:p>
          <a:p>
            <a:pPr lvl="1"/>
            <a:r>
              <a:rPr lang="en-CA" smtClean="0"/>
              <a:t>Second level</a:t>
            </a:r>
          </a:p>
          <a:p>
            <a:pPr lvl="2"/>
            <a:r>
              <a:rPr lang="en-CA" smtClean="0"/>
              <a:t>Third level</a:t>
            </a:r>
          </a:p>
          <a:p>
            <a:pPr lvl="3"/>
            <a:r>
              <a:rPr lang="en-CA" smtClean="0"/>
              <a:t>Fourth level</a:t>
            </a:r>
          </a:p>
          <a:p>
            <a:pPr lvl="0"/>
            <a:endParaRPr lang="en-CA" smtClean="0"/>
          </a:p>
        </p:txBody>
      </p:sp>
      <p:sp>
        <p:nvSpPr>
          <p:cNvPr id="7" name="Slide Number Placeholder 5"/>
          <p:cNvSpPr>
            <a:spLocks noGrp="1"/>
          </p:cNvSpPr>
          <p:nvPr>
            <p:ph type="sldNum" sz="quarter" idx="4"/>
          </p:nvPr>
        </p:nvSpPr>
        <p:spPr>
          <a:xfrm>
            <a:off x="8285163" y="6440488"/>
            <a:ext cx="709612" cy="268287"/>
          </a:xfrm>
          <a:prstGeom prst="rect">
            <a:avLst/>
          </a:prstGeom>
        </p:spPr>
        <p:txBody>
          <a:bodyPr vert="horz" wrap="square" lIns="91440" tIns="45720" rIns="91440" bIns="45720" numCol="1" anchor="t" anchorCtr="0" compatLnSpc="1">
            <a:prstTxWarp prst="textNoShape">
              <a:avLst/>
            </a:prstTxWarp>
          </a:bodyPr>
          <a:lstStyle>
            <a:lvl1pPr algn="ctr">
              <a:defRPr sz="1200">
                <a:solidFill>
                  <a:srgbClr val="FFFFFF"/>
                </a:solidFill>
                <a:latin typeface="Calibri" pitchFamily="34" charset="0"/>
                <a:cs typeface="Calibri" pitchFamily="34" charset="0"/>
              </a:defRPr>
            </a:lvl1pPr>
          </a:lstStyle>
          <a:p>
            <a:pPr>
              <a:defRPr/>
            </a:pPr>
            <a:fld id="{A0288644-C873-4F73-896B-D9EE5DA03BD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01" r:id="rId1"/>
    <p:sldLayoutId id="2147484602" r:id="rId2"/>
    <p:sldLayoutId id="2147484603" r:id="rId3"/>
    <p:sldLayoutId id="2147484604" r:id="rId4"/>
    <p:sldLayoutId id="2147484605" r:id="rId5"/>
    <p:sldLayoutId id="2147484606" r:id="rId6"/>
    <p:sldLayoutId id="2147484607" r:id="rId7"/>
    <p:sldLayoutId id="2147484612" r:id="rId8"/>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kern="1200">
          <a:solidFill>
            <a:srgbClr val="717073"/>
          </a:solidFill>
          <a:latin typeface="Calibri" pitchFamily="34" charset="0"/>
          <a:ea typeface="+mj-ea"/>
          <a:cs typeface="Calibri" pitchFamily="34" charset="0"/>
        </a:defRPr>
      </a:lvl1pPr>
      <a:lvl2pPr algn="l" rtl="0" eaLnBrk="0" fontAlgn="base" hangingPunct="0">
        <a:spcBef>
          <a:spcPct val="0"/>
        </a:spcBef>
        <a:spcAft>
          <a:spcPct val="0"/>
        </a:spcAft>
        <a:defRPr sz="3200" b="1">
          <a:solidFill>
            <a:srgbClr val="717073"/>
          </a:solidFill>
          <a:latin typeface="Calibri" pitchFamily="34" charset="0"/>
          <a:cs typeface="Calibri" pitchFamily="34" charset="0"/>
        </a:defRPr>
      </a:lvl2pPr>
      <a:lvl3pPr algn="l" rtl="0" eaLnBrk="0" fontAlgn="base" hangingPunct="0">
        <a:spcBef>
          <a:spcPct val="0"/>
        </a:spcBef>
        <a:spcAft>
          <a:spcPct val="0"/>
        </a:spcAft>
        <a:defRPr sz="3200" b="1">
          <a:solidFill>
            <a:srgbClr val="717073"/>
          </a:solidFill>
          <a:latin typeface="Calibri" pitchFamily="34" charset="0"/>
          <a:cs typeface="Calibri" pitchFamily="34" charset="0"/>
        </a:defRPr>
      </a:lvl3pPr>
      <a:lvl4pPr algn="l" rtl="0" eaLnBrk="0" fontAlgn="base" hangingPunct="0">
        <a:spcBef>
          <a:spcPct val="0"/>
        </a:spcBef>
        <a:spcAft>
          <a:spcPct val="0"/>
        </a:spcAft>
        <a:defRPr sz="3200" b="1">
          <a:solidFill>
            <a:srgbClr val="717073"/>
          </a:solidFill>
          <a:latin typeface="Calibri" pitchFamily="34" charset="0"/>
          <a:cs typeface="Calibri" pitchFamily="34" charset="0"/>
        </a:defRPr>
      </a:lvl4pPr>
      <a:lvl5pPr algn="l" rtl="0" eaLnBrk="0" fontAlgn="base" hangingPunct="0">
        <a:spcBef>
          <a:spcPct val="0"/>
        </a:spcBef>
        <a:spcAft>
          <a:spcPct val="0"/>
        </a:spcAft>
        <a:defRPr sz="3200" b="1">
          <a:solidFill>
            <a:srgbClr val="717073"/>
          </a:solidFill>
          <a:latin typeface="Calibri" pitchFamily="34" charset="0"/>
          <a:cs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1pPr>
      <a:lvl2pPr marL="742950" indent="-28575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2pPr>
      <a:lvl3pPr marL="1143000" indent="-2286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3pPr>
      <a:lvl4pPr marL="1600200" indent="-228600" algn="l" rtl="0" eaLnBrk="0" fontAlgn="base" hangingPunct="0">
        <a:spcBef>
          <a:spcPts val="1200"/>
        </a:spcBef>
        <a:spcAft>
          <a:spcPct val="0"/>
        </a:spcAft>
        <a:buClr>
          <a:srgbClr val="5981BD"/>
        </a:buClr>
        <a:buFont typeface="Arial" pitchFamily="34" charset="0"/>
        <a:buChar char="–"/>
        <a:defRPr sz="2600" kern="1200">
          <a:solidFill>
            <a:srgbClr val="59595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5" descr="ppt_cover.pn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31763" y="325438"/>
            <a:ext cx="8880475" cy="624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9" r:id="rId1"/>
    <p:sldLayoutId id="2147484610" r:id="rId2"/>
    <p:sldLayoutId id="2147484611"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hyperlink" Target="http://www.healthyhearing.com/content/articles/Hearing-loss/Protection/47805-The-best-phone-apps-to-measure-noise-levels" TargetMode="Externa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hyperlink" Target="http://www.canlii.org/en/bc/bcsc/doc/1999/1999canlii2900/1999canlii2900.html" TargetMode="Externa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556054" y="2079625"/>
            <a:ext cx="7982465"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600" dirty="0"/>
              <a:t>Enforcing the nuisance and </a:t>
            </a:r>
            <a:r>
              <a:rPr lang="en-US" sz="3600" dirty="0" smtClean="0"/>
              <a:t>noise bylaws:</a:t>
            </a:r>
            <a:br>
              <a:rPr lang="en-US" sz="3600" dirty="0" smtClean="0"/>
            </a:br>
            <a:r>
              <a:rPr lang="en-US" sz="2400" dirty="0"/>
              <a:t>What are the property manager’s and strata council’s respective duties and roles?</a:t>
            </a:r>
            <a:endParaRPr lang="en-CA" sz="2400" dirty="0" smtClean="0"/>
          </a:p>
        </p:txBody>
      </p:sp>
      <p:sp>
        <p:nvSpPr>
          <p:cNvPr id="8195" name="Subtitle 2"/>
          <p:cNvSpPr>
            <a:spLocks noGrp="1"/>
          </p:cNvSpPr>
          <p:nvPr>
            <p:ph type="subTitle" idx="1"/>
          </p:nvPr>
        </p:nvSpPr>
        <p:spPr bwMode="auto">
          <a:xfrm>
            <a:off x="704850" y="3581400"/>
            <a:ext cx="7362825" cy="88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Presented by: Veronica Franco</a:t>
            </a:r>
          </a:p>
        </p:txBody>
      </p:sp>
      <p:sp>
        <p:nvSpPr>
          <p:cNvPr id="8196" name="Text Placeholder 3"/>
          <p:cNvSpPr>
            <a:spLocks noGrp="1"/>
          </p:cNvSpPr>
          <p:nvPr>
            <p:ph type="body" sz="quarter" idx="10"/>
          </p:nvPr>
        </p:nvSpPr>
        <p:spPr bwMode="auto">
          <a:xfrm>
            <a:off x="704850" y="5651500"/>
            <a:ext cx="7362825" cy="293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dirty="0" smtClean="0"/>
              <a:t>October </a:t>
            </a:r>
            <a:r>
              <a:rPr lang="en-CA" dirty="0" smtClean="0"/>
              <a:t>1, </a:t>
            </a:r>
            <a:r>
              <a:rPr lang="en-CA" dirty="0" smtClean="0"/>
              <a:t>2014</a:t>
            </a:r>
            <a:br>
              <a:rPr lang="en-CA" dirty="0" smtClean="0"/>
            </a:br>
            <a:r>
              <a:rPr lang="en-CA" dirty="0" smtClean="0"/>
              <a:t>PAMA Fall Education Conference – Strata Day</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to provide to council </a:t>
            </a:r>
            <a:r>
              <a:rPr lang="en-US" sz="3200" dirty="0" smtClean="0"/>
              <a:t>(cont’d)</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r>
              <a:rPr lang="en-US" b="1" dirty="0" smtClean="0"/>
              <a:t>31</a:t>
            </a:r>
            <a:r>
              <a:rPr lang="en-US" dirty="0"/>
              <a:t>  In exercising the powers and performing the duties of the strata corporation, each council member must</a:t>
            </a:r>
          </a:p>
          <a:p>
            <a:pPr marL="400050" lvl="1" indent="0">
              <a:buNone/>
            </a:pPr>
            <a:r>
              <a:rPr lang="en-US" dirty="0"/>
              <a:t>(a) act honestly and in good faith with a view to the best interests of the strata corporation, and</a:t>
            </a:r>
          </a:p>
          <a:p>
            <a:pPr marL="400050" lvl="1" indent="0">
              <a:buNone/>
            </a:pPr>
            <a:r>
              <a:rPr lang="en-US" dirty="0"/>
              <a:t>(b) exercise the care, diligence and skill of a reasonably prudent person in comparable circumstances.</a:t>
            </a:r>
            <a:endParaRPr lang="en-US" sz="2400" dirty="0"/>
          </a:p>
          <a:p>
            <a:pPr marL="0" indent="0">
              <a:buNone/>
            </a:pPr>
            <a:endParaRPr lang="en-US" sz="2400" dirty="0"/>
          </a:p>
        </p:txBody>
      </p:sp>
    </p:spTree>
    <p:extLst>
      <p:ext uri="{BB962C8B-B14F-4D97-AF65-F5344CB8AC3E}">
        <p14:creationId xmlns:p14="http://schemas.microsoft.com/office/powerpoint/2010/main" val="3157895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Information to provide to council (cont’d)</a:t>
            </a:r>
            <a:endParaRPr lang="en-US" dirty="0"/>
          </a:p>
        </p:txBody>
      </p:sp>
      <p:sp>
        <p:nvSpPr>
          <p:cNvPr id="3" name="Content Placeholder 2"/>
          <p:cNvSpPr>
            <a:spLocks noGrp="1"/>
          </p:cNvSpPr>
          <p:nvPr>
            <p:ph idx="1"/>
          </p:nvPr>
        </p:nvSpPr>
        <p:spPr/>
        <p:txBody>
          <a:bodyPr/>
          <a:lstStyle/>
          <a:p>
            <a:pPr marL="0" indent="0">
              <a:buNone/>
            </a:pPr>
            <a:r>
              <a:rPr lang="en-CA" sz="2200" dirty="0" smtClean="0"/>
              <a:t>Standard bylaw 20 </a:t>
            </a:r>
          </a:p>
          <a:p>
            <a:pPr marL="0" indent="0">
              <a:buNone/>
            </a:pPr>
            <a:r>
              <a:rPr lang="en-US" sz="2200" dirty="0" smtClean="0"/>
              <a:t>(1</a:t>
            </a:r>
            <a:r>
              <a:rPr lang="en-US" sz="2200" dirty="0"/>
              <a:t>) Subject to subsections (2) to (4), the council may delegate some or all of its powers and duties to one or more council members or persons who are not members of the council, and may revoke the delegation.</a:t>
            </a:r>
          </a:p>
          <a:p>
            <a:pPr marL="0" indent="0">
              <a:buNone/>
            </a:pPr>
            <a:r>
              <a:rPr lang="en-US" sz="2200" dirty="0"/>
              <a:t>(4) The council may not delegate its powers to determine, based on the facts of a particular case,</a:t>
            </a:r>
          </a:p>
          <a:p>
            <a:pPr marL="400050" lvl="1" indent="0">
              <a:buNone/>
            </a:pPr>
            <a:r>
              <a:rPr lang="en-US" sz="2200" dirty="0"/>
              <a:t>(a) whether a person has contravened a bylaw or rule,</a:t>
            </a:r>
          </a:p>
          <a:p>
            <a:pPr marL="400050" lvl="1" indent="0">
              <a:buNone/>
            </a:pPr>
            <a:r>
              <a:rPr lang="en-US" sz="2200" dirty="0"/>
              <a:t>(b) whether a person should be fined, and the amount of the fine, or</a:t>
            </a:r>
          </a:p>
          <a:p>
            <a:pPr marL="400050" lvl="1" indent="0">
              <a:buNone/>
            </a:pPr>
            <a:r>
              <a:rPr lang="en-US" sz="2200" dirty="0"/>
              <a:t>(c) whether a person should be denied access to a recreational facility.</a:t>
            </a:r>
          </a:p>
          <a:p>
            <a:pPr marL="0" indent="0">
              <a:buNone/>
            </a:pPr>
            <a:endParaRPr lang="en-US" sz="2400" dirty="0" smtClean="0"/>
          </a:p>
        </p:txBody>
      </p:sp>
    </p:spTree>
    <p:extLst>
      <p:ext uri="{BB962C8B-B14F-4D97-AF65-F5344CB8AC3E}">
        <p14:creationId xmlns:p14="http://schemas.microsoft.com/office/powerpoint/2010/main" val="4644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Information to provide to council (cont`d)</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135</a:t>
            </a:r>
            <a:r>
              <a:rPr lang="en-US" dirty="0"/>
              <a:t>  (1) The strata corporation must not</a:t>
            </a:r>
          </a:p>
          <a:p>
            <a:pPr marL="400050" lvl="1" indent="0">
              <a:buNone/>
            </a:pPr>
            <a:r>
              <a:rPr lang="en-US" dirty="0"/>
              <a:t>(a) impose a fine against a person,</a:t>
            </a:r>
          </a:p>
          <a:p>
            <a:pPr marL="400050" lvl="1" indent="0">
              <a:buNone/>
            </a:pPr>
            <a:r>
              <a:rPr lang="en-US" dirty="0"/>
              <a:t>(b) require a person to pay the costs of remedying a contravention, or</a:t>
            </a:r>
          </a:p>
          <a:p>
            <a:pPr marL="400050" lvl="1" indent="0">
              <a:buNone/>
            </a:pPr>
            <a:r>
              <a:rPr lang="en-US" dirty="0"/>
              <a:t>(c) deny a person the use of a recreational facility</a:t>
            </a:r>
          </a:p>
          <a:p>
            <a:pPr marL="400050" lvl="1" indent="0">
              <a:buNone/>
            </a:pPr>
            <a:r>
              <a:rPr lang="en-US" dirty="0"/>
              <a:t>for a contravention of a bylaw or rule unless the strata corporation has</a:t>
            </a:r>
          </a:p>
          <a:p>
            <a:pPr marL="400050" lvl="1" indent="0">
              <a:buNone/>
            </a:pPr>
            <a:r>
              <a:rPr lang="en-US" dirty="0"/>
              <a:t>(d) received a complaint about the contravention,</a:t>
            </a:r>
          </a:p>
          <a:p>
            <a:pPr marL="400050" lvl="1" indent="0">
              <a:buNone/>
            </a:pPr>
            <a:r>
              <a:rPr lang="en-US" dirty="0"/>
              <a:t>(e) given the owner or tenant the particulars of the complaint, in writing, and a reasonable opportunity to answer the complaint, including a hearing if requested by the owner or tenant, and</a:t>
            </a:r>
          </a:p>
          <a:p>
            <a:pPr marL="400050" lvl="1" indent="0">
              <a:buNone/>
            </a:pPr>
            <a:r>
              <a:rPr lang="en-US" dirty="0"/>
              <a:t>(f) if the person is a tenant, given notice of the complaint to the person's landlord and to the owner.</a:t>
            </a:r>
          </a:p>
          <a:p>
            <a:pPr marL="0" indent="0">
              <a:buNone/>
            </a:pPr>
            <a:r>
              <a:rPr lang="en-US" dirty="0"/>
              <a:t>(2) The strata corporation must, as soon as feasible, give notice in writing of a decision on a matter referred to in subsection (1) (a), (b) or (c) to the persons referred to in subsection (1) (e) and (f).</a:t>
            </a:r>
          </a:p>
          <a:p>
            <a:pPr marL="514350" indent="-514350"/>
            <a:endParaRPr lang="en-US" sz="2400" dirty="0" smtClean="0"/>
          </a:p>
        </p:txBody>
      </p:sp>
    </p:spTree>
    <p:extLst>
      <p:ext uri="{BB962C8B-B14F-4D97-AF65-F5344CB8AC3E}">
        <p14:creationId xmlns:p14="http://schemas.microsoft.com/office/powerpoint/2010/main" val="2120934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Information to provide to council (cont`d)</a:t>
            </a:r>
          </a:p>
        </p:txBody>
      </p:sp>
      <p:sp>
        <p:nvSpPr>
          <p:cNvPr id="3" name="Content Placeholder 2"/>
          <p:cNvSpPr>
            <a:spLocks noGrp="1"/>
          </p:cNvSpPr>
          <p:nvPr>
            <p:ph idx="1"/>
          </p:nvPr>
        </p:nvSpPr>
        <p:spPr/>
        <p:txBody>
          <a:bodyPr/>
          <a:lstStyle/>
          <a:p>
            <a:pPr marL="0" indent="0">
              <a:buNone/>
            </a:pPr>
            <a:r>
              <a:rPr lang="en-US" dirty="0"/>
              <a:t>Summary:</a:t>
            </a:r>
          </a:p>
          <a:p>
            <a:pPr marL="400050" lvl="1" indent="0">
              <a:buNone/>
            </a:pPr>
            <a:r>
              <a:rPr lang="en-US" dirty="0"/>
              <a:t>Council has an obligation to enforce the bylaws. In doing so, they must act honestly and in good faith. The council serves a quasi-judicial role in that they have to determine whether a bylaw has been contravened and what punishment should apply. The council cannot delegate this power to anyone, including the property manager (standard bylaw 20) or the ownership (section 27(2) of the Act).</a:t>
            </a:r>
          </a:p>
          <a:p>
            <a:pPr marL="400050" lvl="1" indent="0" algn="ctr">
              <a:buNone/>
            </a:pPr>
            <a:r>
              <a:rPr lang="en-US" b="1" dirty="0"/>
              <a:t>Council must investigate the complaint</a:t>
            </a:r>
            <a:r>
              <a:rPr lang="en-US" dirty="0"/>
              <a:t>.</a:t>
            </a:r>
            <a:endParaRPr lang="en-US" sz="2400" dirty="0" smtClean="0"/>
          </a:p>
        </p:txBody>
      </p:sp>
    </p:spTree>
    <p:extLst>
      <p:ext uri="{BB962C8B-B14F-4D97-AF65-F5344CB8AC3E}">
        <p14:creationId xmlns:p14="http://schemas.microsoft.com/office/powerpoint/2010/main" val="507618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Take another look at the </a:t>
            </a:r>
            <a:r>
              <a:rPr lang="en-US" dirty="0" smtClean="0"/>
              <a:t>complaint: Noise </a:t>
            </a:r>
            <a:r>
              <a:rPr lang="en-US" dirty="0"/>
              <a:t>is taking place all day and all night everyday</a:t>
            </a:r>
          </a:p>
          <a:p>
            <a:pPr lvl="0"/>
            <a:r>
              <a:rPr lang="en-US" dirty="0"/>
              <a:t>Does council have enough information to determine whether the above statement is </a:t>
            </a:r>
            <a:r>
              <a:rPr lang="en-US" dirty="0" smtClean="0"/>
              <a:t>true</a:t>
            </a:r>
            <a:r>
              <a:rPr lang="en-US" dirty="0"/>
              <a:t> ?</a:t>
            </a:r>
          </a:p>
          <a:p>
            <a:pPr lvl="0"/>
            <a:r>
              <a:rPr lang="en-US" dirty="0"/>
              <a:t>Is it likely </a:t>
            </a:r>
            <a:r>
              <a:rPr lang="en-US" dirty="0" smtClean="0"/>
              <a:t>true</a:t>
            </a:r>
            <a:r>
              <a:rPr lang="en-US" dirty="0"/>
              <a:t> ?</a:t>
            </a:r>
          </a:p>
          <a:p>
            <a:pPr marL="0" indent="0">
              <a:buNone/>
            </a:pPr>
            <a:r>
              <a:rPr lang="en-US" dirty="0"/>
              <a:t>If the answer to either is true, go back to the complainant and explain that a noise complaint requires that an owner provide the following information:</a:t>
            </a:r>
          </a:p>
          <a:p>
            <a:pPr lvl="0"/>
            <a:r>
              <a:rPr lang="en-US" dirty="0"/>
              <a:t>Date and time of the noise;</a:t>
            </a:r>
          </a:p>
          <a:p>
            <a:pPr lvl="0"/>
            <a:r>
              <a:rPr lang="en-US" dirty="0"/>
              <a:t>Duration of the noise;</a:t>
            </a:r>
          </a:p>
          <a:p>
            <a:pPr lvl="0"/>
            <a:r>
              <a:rPr lang="en-US" dirty="0"/>
              <a:t>Brief description of the noise;</a:t>
            </a:r>
          </a:p>
          <a:p>
            <a:r>
              <a:rPr lang="en-US" dirty="0"/>
              <a:t>If it is a ongoing issue, maintain a log over the course of a week or two </a:t>
            </a:r>
          </a:p>
          <a:p>
            <a:endParaRPr lang="en-US" sz="2400" dirty="0" smtClean="0"/>
          </a:p>
          <a:p>
            <a:pPr marL="0" indent="0">
              <a:buNone/>
            </a:pPr>
            <a:endParaRPr lang="en-US" dirty="0"/>
          </a:p>
        </p:txBody>
      </p:sp>
    </p:spTree>
    <p:extLst>
      <p:ext uri="{BB962C8B-B14F-4D97-AF65-F5344CB8AC3E}">
        <p14:creationId xmlns:p14="http://schemas.microsoft.com/office/powerpoint/2010/main" val="3848348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 </a:t>
            </a:r>
            <a:r>
              <a:rPr lang="en-US" sz="3200" dirty="0" smtClean="0"/>
              <a:t>(cont’d)</a:t>
            </a:r>
            <a:endParaRPr lang="en-US" dirty="0"/>
          </a:p>
        </p:txBody>
      </p:sp>
      <p:sp>
        <p:nvSpPr>
          <p:cNvPr id="3" name="Content Placeholder 2"/>
          <p:cNvSpPr>
            <a:spLocks noGrp="1"/>
          </p:cNvSpPr>
          <p:nvPr>
            <p:ph idx="1"/>
          </p:nvPr>
        </p:nvSpPr>
        <p:spPr/>
        <p:txBody>
          <a:bodyPr/>
          <a:lstStyle/>
          <a:p>
            <a:pPr marL="0" indent="0">
              <a:buNone/>
            </a:pPr>
            <a:endParaRPr lang="en-US" sz="2800" dirty="0" smtClean="0"/>
          </a:p>
          <a:p>
            <a:pPr marL="0" indent="0">
              <a:buNone/>
            </a:pPr>
            <a:r>
              <a:rPr lang="en-US" sz="2800" dirty="0" smtClean="0"/>
              <a:t>Once </a:t>
            </a:r>
            <a:r>
              <a:rPr lang="en-US" sz="2800" dirty="0"/>
              <a:t>the council receives better information, the council is in a better position to determine what further steps need to be taken to investigate. Possible options </a:t>
            </a:r>
            <a:r>
              <a:rPr lang="en-US" sz="2800" dirty="0" smtClean="0"/>
              <a:t>include:</a:t>
            </a:r>
          </a:p>
          <a:p>
            <a:r>
              <a:rPr lang="en-US" dirty="0" smtClean="0"/>
              <a:t>Sound </a:t>
            </a:r>
            <a:r>
              <a:rPr lang="en-US" dirty="0"/>
              <a:t>level </a:t>
            </a:r>
            <a:r>
              <a:rPr lang="en-US" dirty="0" smtClean="0"/>
              <a:t>testing;</a:t>
            </a:r>
          </a:p>
          <a:p>
            <a:r>
              <a:rPr lang="en-US" dirty="0" smtClean="0"/>
              <a:t>Talking </a:t>
            </a:r>
            <a:r>
              <a:rPr lang="en-US" dirty="0"/>
              <a:t>to the owner about this situation</a:t>
            </a:r>
          </a:p>
          <a:p>
            <a:r>
              <a:rPr lang="en-US" sz="2800" dirty="0"/>
              <a:t>Attend the unit to hear the noise</a:t>
            </a:r>
            <a:endParaRPr lang="en-US" dirty="0"/>
          </a:p>
        </p:txBody>
      </p:sp>
    </p:spTree>
    <p:extLst>
      <p:ext uri="{BB962C8B-B14F-4D97-AF65-F5344CB8AC3E}">
        <p14:creationId xmlns:p14="http://schemas.microsoft.com/office/powerpoint/2010/main" val="2590014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 </a:t>
            </a:r>
            <a:r>
              <a:rPr lang="en-US" sz="3200" dirty="0" smtClean="0"/>
              <a:t>(cont’d)</a:t>
            </a:r>
            <a:endParaRPr lang="en-US" dirty="0"/>
          </a:p>
        </p:txBody>
      </p:sp>
      <p:sp>
        <p:nvSpPr>
          <p:cNvPr id="3" name="Content Placeholder 2"/>
          <p:cNvSpPr>
            <a:spLocks noGrp="1"/>
          </p:cNvSpPr>
          <p:nvPr>
            <p:ph idx="1"/>
          </p:nvPr>
        </p:nvSpPr>
        <p:spPr>
          <a:ln>
            <a:noFill/>
          </a:ln>
        </p:spPr>
        <p:txBody>
          <a:bodyPr>
            <a:normAutofit fontScale="77500" lnSpcReduction="20000"/>
          </a:bodyPr>
          <a:lstStyle/>
          <a:p>
            <a:pPr marL="0" indent="0">
              <a:buNone/>
            </a:pPr>
            <a:r>
              <a:rPr lang="en-US" sz="3200" dirty="0"/>
              <a:t>Talking to the owner to discuss the noise</a:t>
            </a:r>
          </a:p>
          <a:p>
            <a:pPr marL="0" indent="0">
              <a:buNone/>
            </a:pPr>
            <a:r>
              <a:rPr lang="en-US" sz="3200" dirty="0"/>
              <a:t>Consider using a friendly tone without threat of fines or bylaw enforcement. The idea is to make them aware that there is a noise complaint and that council wants to work with the owner to determine </a:t>
            </a:r>
            <a:r>
              <a:rPr lang="en-US" sz="3200" dirty="0" smtClean="0"/>
              <a:t>whether the </a:t>
            </a:r>
            <a:r>
              <a:rPr lang="en-US" sz="3200" dirty="0"/>
              <a:t>noise is coming from their unit and what steps can be taken to minimize the noise.</a:t>
            </a:r>
          </a:p>
          <a:p>
            <a:r>
              <a:rPr lang="en-US" sz="3200" dirty="0"/>
              <a:t>Is this a building problem – bad sound transmission?</a:t>
            </a:r>
          </a:p>
          <a:p>
            <a:r>
              <a:rPr lang="en-US" sz="3200" dirty="0"/>
              <a:t>Is this a unit problem – poor insulation used in hard surface flooring installation?</a:t>
            </a:r>
          </a:p>
          <a:p>
            <a:r>
              <a:rPr lang="en-US" sz="3200" dirty="0"/>
              <a:t>Is this the resident`s problem – resident using unit in unusual manner?</a:t>
            </a:r>
          </a:p>
          <a:p>
            <a:pPr marL="0" indent="0">
              <a:buNone/>
            </a:pPr>
            <a:endParaRPr lang="en-US" sz="3400" dirty="0" smtClean="0"/>
          </a:p>
          <a:p>
            <a:pPr marL="514350" indent="-514350">
              <a:buFont typeface="+mj-lt"/>
              <a:buAutoNum type="arabicPeriod"/>
            </a:pPr>
            <a:endParaRPr lang="en-US" dirty="0" smtClean="0"/>
          </a:p>
          <a:p>
            <a:endParaRPr lang="en-US" dirty="0"/>
          </a:p>
        </p:txBody>
      </p:sp>
    </p:spTree>
    <p:extLst>
      <p:ext uri="{BB962C8B-B14F-4D97-AF65-F5344CB8AC3E}">
        <p14:creationId xmlns:p14="http://schemas.microsoft.com/office/powerpoint/2010/main" val="1690579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 </a:t>
            </a:r>
            <a:r>
              <a:rPr lang="en-US" sz="3200" dirty="0" smtClean="0"/>
              <a:t>(cont’d)</a:t>
            </a:r>
            <a:endParaRPr lang="en-US" sz="3200" dirty="0"/>
          </a:p>
        </p:txBody>
      </p:sp>
      <p:sp>
        <p:nvSpPr>
          <p:cNvPr id="3" name="Content Placeholder 2"/>
          <p:cNvSpPr>
            <a:spLocks noGrp="1"/>
          </p:cNvSpPr>
          <p:nvPr>
            <p:ph idx="1"/>
          </p:nvPr>
        </p:nvSpPr>
        <p:spPr/>
        <p:txBody>
          <a:bodyPr>
            <a:normAutofit/>
          </a:bodyPr>
          <a:lstStyle/>
          <a:p>
            <a:pPr marL="0" indent="0">
              <a:buNone/>
            </a:pPr>
            <a:r>
              <a:rPr lang="en-US" dirty="0"/>
              <a:t>Depending on the answers to the above questions, more investigation may be necessary – Is the noise really unreasonable or is it normal day to day noise</a:t>
            </a:r>
          </a:p>
          <a:p>
            <a:pPr lvl="0"/>
            <a:r>
              <a:rPr lang="en-US" dirty="0"/>
              <a:t>Noise level apps - </a:t>
            </a:r>
            <a:r>
              <a:rPr lang="en-US" u="sng" dirty="0">
                <a:hlinkClick r:id="rId2"/>
              </a:rPr>
              <a:t>www.healthyhearing.com/content/articles/Hearing-loss/Protection/47805-The-best-phone-apps-to-measure-noise-levels</a:t>
            </a:r>
            <a:endParaRPr lang="en-US" dirty="0"/>
          </a:p>
          <a:p>
            <a:pPr lvl="0"/>
            <a:r>
              <a:rPr lang="en-US" dirty="0"/>
              <a:t>Have a few council members attend to hear the noise</a:t>
            </a:r>
          </a:p>
          <a:p>
            <a:pPr marL="0" indent="0">
              <a:buNone/>
            </a:pPr>
            <a:r>
              <a:rPr lang="en-US" dirty="0"/>
              <a:t>In either situation, consider if it is worthwhile to have the owner making the noise participate.</a:t>
            </a:r>
          </a:p>
          <a:p>
            <a:pPr marL="514350" indent="-514350">
              <a:buFont typeface="+mj-lt"/>
              <a:buAutoNum type="arabicPeriod"/>
            </a:pPr>
            <a:endParaRPr lang="en-US" sz="2400" dirty="0" smtClean="0"/>
          </a:p>
          <a:p>
            <a:pPr marL="0" indent="0">
              <a:buNone/>
            </a:pPr>
            <a:endParaRPr lang="en-US" sz="2400" u="sng" dirty="0" smtClean="0"/>
          </a:p>
          <a:p>
            <a:pPr marL="0" indent="0">
              <a:buNone/>
            </a:pPr>
            <a:endParaRPr lang="en-US" sz="2400" dirty="0"/>
          </a:p>
        </p:txBody>
      </p:sp>
    </p:spTree>
    <p:extLst>
      <p:ext uri="{BB962C8B-B14F-4D97-AF65-F5344CB8AC3E}">
        <p14:creationId xmlns:p14="http://schemas.microsoft.com/office/powerpoint/2010/main" val="671686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 </a:t>
            </a:r>
            <a:r>
              <a:rPr lang="en-US" sz="3200" dirty="0" smtClean="0"/>
              <a:t>(cont’d)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Following </a:t>
            </a:r>
            <a:r>
              <a:rPr lang="en-US" dirty="0"/>
              <a:t>the investigation, consider making recommendations to solve the problem:</a:t>
            </a:r>
          </a:p>
          <a:p>
            <a:pPr lvl="0"/>
            <a:r>
              <a:rPr lang="en-US" dirty="0"/>
              <a:t>Conclude the noise level is not unreasonable – since this is the decision of council, it will need to be reported in the minutes – this ends the situation</a:t>
            </a:r>
          </a:p>
          <a:p>
            <a:pPr lvl="0"/>
            <a:r>
              <a:rPr lang="en-CA" dirty="0"/>
              <a:t> </a:t>
            </a:r>
            <a:r>
              <a:rPr lang="en-US" dirty="0"/>
              <a:t>If the council decides the noise level is unreasonable – enforce the bylaws</a:t>
            </a:r>
          </a:p>
        </p:txBody>
      </p:sp>
    </p:spTree>
    <p:extLst>
      <p:ext uri="{BB962C8B-B14F-4D97-AF65-F5344CB8AC3E}">
        <p14:creationId xmlns:p14="http://schemas.microsoft.com/office/powerpoint/2010/main" val="4242998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Enforce the Bylaws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Enforcement options</a:t>
            </a:r>
          </a:p>
          <a:p>
            <a:pPr marL="0" indent="0">
              <a:buNone/>
            </a:pPr>
            <a:r>
              <a:rPr lang="en-US" b="1" dirty="0"/>
              <a:t>129</a:t>
            </a:r>
            <a:r>
              <a:rPr lang="en-US" dirty="0"/>
              <a:t>  (1) To enforce a bylaw or rule the strata corporation may do one or more of the following:</a:t>
            </a:r>
          </a:p>
          <a:p>
            <a:pPr marL="400050" lvl="1" indent="0">
              <a:buNone/>
            </a:pPr>
            <a:r>
              <a:rPr lang="en-US" dirty="0"/>
              <a:t>(a) impose a fine under section 130;</a:t>
            </a:r>
          </a:p>
          <a:p>
            <a:pPr marL="400050" lvl="1" indent="0">
              <a:buNone/>
            </a:pPr>
            <a:r>
              <a:rPr lang="en-US" dirty="0"/>
              <a:t>(b) remedy a contravention under section 133;</a:t>
            </a:r>
          </a:p>
          <a:p>
            <a:pPr marL="400050" lvl="1" indent="0">
              <a:buNone/>
            </a:pPr>
            <a:r>
              <a:rPr lang="en-US" dirty="0"/>
              <a:t>(c) deny access to a recreational facility under section 134.</a:t>
            </a:r>
          </a:p>
          <a:p>
            <a:pPr marL="0" indent="0">
              <a:buNone/>
            </a:pPr>
            <a:r>
              <a:rPr lang="en-US" dirty="0"/>
              <a:t>(2) Before enforcing a bylaw or rule the strata corporation may give a person a warning or may give the person time to comply with the bylaw or rule.</a:t>
            </a:r>
          </a:p>
        </p:txBody>
      </p:sp>
    </p:spTree>
    <p:extLst>
      <p:ext uri="{BB962C8B-B14F-4D97-AF65-F5344CB8AC3E}">
        <p14:creationId xmlns:p14="http://schemas.microsoft.com/office/powerpoint/2010/main" val="3034227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Most </a:t>
            </a:r>
            <a:r>
              <a:rPr lang="en-US" dirty="0"/>
              <a:t>difficult </a:t>
            </a:r>
            <a:r>
              <a:rPr lang="en-US" dirty="0" smtClean="0"/>
              <a:t>bylaws </a:t>
            </a:r>
            <a:r>
              <a:rPr lang="en-US" dirty="0"/>
              <a:t>to enforce </a:t>
            </a:r>
            <a:r>
              <a:rPr lang="en-US" dirty="0" smtClean="0"/>
              <a:t>are:</a:t>
            </a:r>
            <a:endParaRPr lang="en-US" dirty="0"/>
          </a:p>
          <a:p>
            <a:pPr marL="0" indent="0">
              <a:buNone/>
            </a:pPr>
            <a:r>
              <a:rPr lang="en-US" b="1" dirty="0"/>
              <a:t>Use of property</a:t>
            </a:r>
            <a:endParaRPr lang="en-US" dirty="0"/>
          </a:p>
          <a:p>
            <a:pPr marL="0" indent="0">
              <a:buNone/>
            </a:pPr>
            <a:r>
              <a:rPr lang="en-US" b="1" dirty="0"/>
              <a:t>3</a:t>
            </a:r>
            <a:r>
              <a:rPr lang="en-US" dirty="0"/>
              <a:t>  (1) An owner, tenant, occupant or visitor must not use a strata lot, the common property or common assets in a way that</a:t>
            </a:r>
          </a:p>
          <a:p>
            <a:pPr marL="400050" lvl="1" indent="0">
              <a:buNone/>
            </a:pPr>
            <a:r>
              <a:rPr lang="en-US" dirty="0"/>
              <a:t>(a) causes a nuisance or hazard to another person,</a:t>
            </a:r>
          </a:p>
          <a:p>
            <a:pPr marL="400050" lvl="1" indent="0">
              <a:buNone/>
            </a:pPr>
            <a:r>
              <a:rPr lang="en-US" dirty="0"/>
              <a:t>(b) causes unreasonable noise,</a:t>
            </a:r>
          </a:p>
          <a:p>
            <a:pPr marL="400050" lvl="1" indent="0">
              <a:buNone/>
            </a:pPr>
            <a:r>
              <a:rPr lang="en-US" dirty="0"/>
              <a:t>(c) unreasonably interferes with the rights of other persons to use and enjoy the common property, common assets or another strata lot,</a:t>
            </a:r>
            <a:endParaRPr lang="en-US" dirty="0" smtClean="0"/>
          </a:p>
        </p:txBody>
      </p:sp>
    </p:spTree>
    <p:extLst>
      <p:ext uri="{BB962C8B-B14F-4D97-AF65-F5344CB8AC3E}">
        <p14:creationId xmlns:p14="http://schemas.microsoft.com/office/powerpoint/2010/main" val="2611071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 the bylaws (cont’d</a:t>
            </a:r>
            <a:r>
              <a:rPr lang="en-US" dirty="0"/>
              <a:t>)</a:t>
            </a:r>
          </a:p>
        </p:txBody>
      </p:sp>
      <p:sp>
        <p:nvSpPr>
          <p:cNvPr id="3" name="Content Placeholder 2"/>
          <p:cNvSpPr>
            <a:spLocks noGrp="1"/>
          </p:cNvSpPr>
          <p:nvPr>
            <p:ph idx="1"/>
          </p:nvPr>
        </p:nvSpPr>
        <p:spPr/>
        <p:txBody>
          <a:bodyPr/>
          <a:lstStyle/>
          <a:p>
            <a:pPr marL="0" indent="0">
              <a:buNone/>
            </a:pPr>
            <a:r>
              <a:rPr lang="en-US" dirty="0"/>
              <a:t>If the owner causing the noise was cooperative and appears receptive, consider giving a friendly warning with recommendations about minimizing noise:</a:t>
            </a:r>
          </a:p>
          <a:p>
            <a:pPr lvl="0"/>
            <a:r>
              <a:rPr lang="en-US" dirty="0"/>
              <a:t>Limit certain activities to a certain times of day</a:t>
            </a:r>
          </a:p>
          <a:p>
            <a:pPr lvl="0"/>
            <a:r>
              <a:rPr lang="en-US" dirty="0"/>
              <a:t>Install thick rugs or carpeting</a:t>
            </a:r>
          </a:p>
          <a:p>
            <a:pPr lvl="0"/>
            <a:r>
              <a:rPr lang="en-US" dirty="0"/>
              <a:t>Install better insulation</a:t>
            </a:r>
          </a:p>
          <a:p>
            <a:pPr marL="0" indent="0">
              <a:buNone/>
            </a:pPr>
            <a:r>
              <a:rPr lang="en-US" dirty="0"/>
              <a:t>Consider enlisting </a:t>
            </a:r>
            <a:r>
              <a:rPr lang="en-US" dirty="0" smtClean="0"/>
              <a:t>the noisy </a:t>
            </a:r>
            <a:r>
              <a:rPr lang="en-US" dirty="0"/>
              <a:t>owner in finding a solution</a:t>
            </a:r>
            <a:r>
              <a:rPr lang="en-US" dirty="0" smtClean="0"/>
              <a:t>.</a:t>
            </a:r>
          </a:p>
          <a:p>
            <a:pPr marL="0" indent="0">
              <a:buNone/>
            </a:pPr>
            <a:endParaRPr lang="en-US" dirty="0" smtClean="0"/>
          </a:p>
        </p:txBody>
      </p:sp>
    </p:spTree>
    <p:extLst>
      <p:ext uri="{BB962C8B-B14F-4D97-AF65-F5344CB8AC3E}">
        <p14:creationId xmlns:p14="http://schemas.microsoft.com/office/powerpoint/2010/main" val="505845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(cont’d)</a:t>
            </a: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Why bother with just a warning:</a:t>
            </a:r>
          </a:p>
          <a:p>
            <a:pPr marL="0" indent="0">
              <a:buNone/>
            </a:pPr>
            <a:endParaRPr lang="en-US" dirty="0"/>
          </a:p>
          <a:p>
            <a:pPr marL="0" indent="0" algn="ctr">
              <a:buNone/>
            </a:pPr>
            <a:r>
              <a:rPr lang="en-US" dirty="0" smtClean="0"/>
              <a:t>Remember the goal is to stop the problem </a:t>
            </a:r>
            <a:r>
              <a:rPr lang="en-US" dirty="0" err="1" smtClean="0"/>
              <a:t>behaviour</a:t>
            </a:r>
            <a:r>
              <a:rPr lang="en-US" dirty="0" smtClean="0"/>
              <a:t>.</a:t>
            </a:r>
          </a:p>
        </p:txBody>
      </p:sp>
    </p:spTree>
    <p:extLst>
      <p:ext uri="{BB962C8B-B14F-4D97-AF65-F5344CB8AC3E}">
        <p14:creationId xmlns:p14="http://schemas.microsoft.com/office/powerpoint/2010/main" val="2667424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(cont’d)</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If </a:t>
            </a:r>
            <a:r>
              <a:rPr lang="en-US" dirty="0"/>
              <a:t>the problem persists, it becomes time to use other enforcement tools</a:t>
            </a:r>
          </a:p>
          <a:p>
            <a:pPr lvl="0"/>
            <a:r>
              <a:rPr lang="en-US" dirty="0"/>
              <a:t>Fines</a:t>
            </a:r>
          </a:p>
          <a:p>
            <a:r>
              <a:rPr lang="en-US" dirty="0"/>
              <a:t>Remedying the bylaw contravention</a:t>
            </a:r>
          </a:p>
        </p:txBody>
      </p:sp>
    </p:spTree>
    <p:extLst>
      <p:ext uri="{BB962C8B-B14F-4D97-AF65-F5344CB8AC3E}">
        <p14:creationId xmlns:p14="http://schemas.microsoft.com/office/powerpoint/2010/main" val="15070095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a:t>
            </a:r>
            <a:r>
              <a:rPr lang="en-US" dirty="0" smtClean="0"/>
              <a:t>bylaws - Fines </a:t>
            </a:r>
            <a:r>
              <a:rPr lang="en-US" dirty="0"/>
              <a:t>(cont’d)</a:t>
            </a:r>
          </a:p>
        </p:txBody>
      </p:sp>
      <p:sp>
        <p:nvSpPr>
          <p:cNvPr id="3" name="Content Placeholder 2"/>
          <p:cNvSpPr>
            <a:spLocks noGrp="1"/>
          </p:cNvSpPr>
          <p:nvPr>
            <p:ph idx="1"/>
          </p:nvPr>
        </p:nvSpPr>
        <p:spPr/>
        <p:txBody>
          <a:bodyPr/>
          <a:lstStyle/>
          <a:p>
            <a:pPr marL="0" indent="0">
              <a:buNone/>
            </a:pPr>
            <a:r>
              <a:rPr lang="en-US" sz="2800" dirty="0"/>
              <a:t>Section 135 must be followed before the fine can be levied:</a:t>
            </a:r>
          </a:p>
          <a:p>
            <a:pPr lvl="0"/>
            <a:r>
              <a:rPr lang="en-US" sz="2800" dirty="0"/>
              <a:t>Complaint made to the council does not have to be in writing – consider establishing policy that complaints are to be in </a:t>
            </a:r>
            <a:r>
              <a:rPr lang="en-US" sz="2800" dirty="0" smtClean="0"/>
              <a:t>writing</a:t>
            </a:r>
            <a:endParaRPr lang="en-US" sz="2800" dirty="0"/>
          </a:p>
        </p:txBody>
      </p:sp>
    </p:spTree>
    <p:extLst>
      <p:ext uri="{BB962C8B-B14F-4D97-AF65-F5344CB8AC3E}">
        <p14:creationId xmlns:p14="http://schemas.microsoft.com/office/powerpoint/2010/main" val="2649770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 Fines (cont’d)</a:t>
            </a:r>
          </a:p>
        </p:txBody>
      </p:sp>
      <p:sp>
        <p:nvSpPr>
          <p:cNvPr id="3" name="Content Placeholder 2"/>
          <p:cNvSpPr>
            <a:spLocks noGrp="1"/>
          </p:cNvSpPr>
          <p:nvPr>
            <p:ph idx="1"/>
          </p:nvPr>
        </p:nvSpPr>
        <p:spPr/>
        <p:txBody>
          <a:bodyPr/>
          <a:lstStyle/>
          <a:p>
            <a:pPr marL="0" lvl="0" indent="0">
              <a:buNone/>
            </a:pPr>
            <a:r>
              <a:rPr lang="en-US" sz="2400" dirty="0"/>
              <a:t>Council must send a letter in writing </a:t>
            </a:r>
            <a:r>
              <a:rPr lang="en-US" sz="2400" dirty="0" smtClean="0"/>
              <a:t>that contains the </a:t>
            </a:r>
            <a:r>
              <a:rPr lang="en-US" sz="2400" dirty="0"/>
              <a:t>particulars (details) of the complaint setting out the following:</a:t>
            </a:r>
          </a:p>
          <a:p>
            <a:pPr lvl="1"/>
            <a:r>
              <a:rPr lang="en-US" sz="2400" dirty="0"/>
              <a:t>The bylaws being complained of;</a:t>
            </a:r>
          </a:p>
          <a:p>
            <a:pPr lvl="1"/>
            <a:r>
              <a:rPr lang="en-US" sz="2400" dirty="0"/>
              <a:t>The amount of fines that can be levied</a:t>
            </a:r>
          </a:p>
          <a:p>
            <a:pPr lvl="1"/>
            <a:r>
              <a:rPr lang="en-US" sz="2400" dirty="0"/>
              <a:t>Deadline to respond or provide a hearing</a:t>
            </a:r>
          </a:p>
          <a:p>
            <a:pPr marL="0" lvl="0" indent="0">
              <a:buNone/>
            </a:pPr>
            <a:r>
              <a:rPr lang="en-US" sz="2400" dirty="0"/>
              <a:t>Once deadline passes, at next council </a:t>
            </a:r>
            <a:r>
              <a:rPr lang="en-US" sz="2400" dirty="0" smtClean="0"/>
              <a:t>meeting, </a:t>
            </a:r>
            <a:r>
              <a:rPr lang="en-US" sz="2400" dirty="0"/>
              <a:t>decide whether there has been a bylaw contravention and whether to fine the owner – take into account any written response or information provided at </a:t>
            </a:r>
            <a:r>
              <a:rPr lang="en-US" sz="2400" dirty="0" smtClean="0"/>
              <a:t>the requested </a:t>
            </a:r>
            <a:r>
              <a:rPr lang="en-US" sz="2400" dirty="0"/>
              <a:t>hearing</a:t>
            </a:r>
          </a:p>
          <a:p>
            <a:pPr marL="0" lvl="0" indent="0">
              <a:buNone/>
            </a:pPr>
            <a:r>
              <a:rPr lang="en-US" sz="2400" dirty="0"/>
              <a:t>Minute the decision in the minutes of the council meeting</a:t>
            </a:r>
          </a:p>
        </p:txBody>
      </p:sp>
    </p:spTree>
    <p:extLst>
      <p:ext uri="{BB962C8B-B14F-4D97-AF65-F5344CB8AC3E}">
        <p14:creationId xmlns:p14="http://schemas.microsoft.com/office/powerpoint/2010/main" val="2609670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 Fines (cont’d)</a:t>
            </a:r>
          </a:p>
        </p:txBody>
      </p:sp>
      <p:sp>
        <p:nvSpPr>
          <p:cNvPr id="3" name="Content Placeholder 2"/>
          <p:cNvSpPr>
            <a:spLocks noGrp="1"/>
          </p:cNvSpPr>
          <p:nvPr>
            <p:ph idx="1"/>
          </p:nvPr>
        </p:nvSpPr>
        <p:spPr/>
        <p:txBody>
          <a:bodyPr/>
          <a:lstStyle/>
          <a:p>
            <a:pPr marL="0" indent="0">
              <a:buNone/>
            </a:pPr>
            <a:r>
              <a:rPr lang="en-US" dirty="0"/>
              <a:t>Collect the fines – Small Claims Court</a:t>
            </a:r>
          </a:p>
          <a:p>
            <a:r>
              <a:rPr lang="en-US" dirty="0"/>
              <a:t>This procedure will need to be done for each noise incident. You can do many complaints at once (i.e. the entire two week log). This accelerates the number of fines making it more economically feasible to pursue Small Claims </a:t>
            </a:r>
            <a:r>
              <a:rPr lang="en-US" dirty="0" smtClean="0"/>
              <a:t>Court</a:t>
            </a:r>
          </a:p>
          <a:p>
            <a:r>
              <a:rPr lang="en-CA" dirty="0" smtClean="0"/>
              <a:t>Limitation period is 2 years – time likely runs from the date the fine is levied (not the date of the behaviour)</a:t>
            </a:r>
          </a:p>
          <a:p>
            <a:r>
              <a:rPr lang="en-CA" dirty="0" smtClean="0"/>
              <a:t>Civil Resolution Tribunal once it is up and running would allow for these types of claim to be adjudicated.</a:t>
            </a:r>
            <a:endParaRPr lang="en-US" dirty="0"/>
          </a:p>
        </p:txBody>
      </p:sp>
    </p:spTree>
    <p:extLst>
      <p:ext uri="{BB962C8B-B14F-4D97-AF65-F5344CB8AC3E}">
        <p14:creationId xmlns:p14="http://schemas.microsoft.com/office/powerpoint/2010/main" val="3549272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 Fines (cont’d)</a:t>
            </a:r>
          </a:p>
        </p:txBody>
      </p:sp>
      <p:sp>
        <p:nvSpPr>
          <p:cNvPr id="3" name="Content Placeholder 2"/>
          <p:cNvSpPr>
            <a:spLocks noGrp="1"/>
          </p:cNvSpPr>
          <p:nvPr>
            <p:ph idx="1"/>
          </p:nvPr>
        </p:nvSpPr>
        <p:spPr/>
        <p:txBody>
          <a:bodyPr/>
          <a:lstStyle/>
          <a:p>
            <a:pPr marL="0" indent="0">
              <a:buNone/>
            </a:pPr>
            <a:r>
              <a:rPr lang="en-CA" dirty="0" smtClean="0"/>
              <a:t>The goal of fining:</a:t>
            </a:r>
          </a:p>
          <a:p>
            <a:r>
              <a:rPr lang="en-CA" dirty="0" smtClean="0"/>
              <a:t>Deter further problem behaviour</a:t>
            </a:r>
          </a:p>
          <a:p>
            <a:endParaRPr lang="en-CA" dirty="0"/>
          </a:p>
          <a:p>
            <a:pPr marL="0" indent="0">
              <a:buNone/>
            </a:pPr>
            <a:r>
              <a:rPr lang="en-CA" dirty="0" smtClean="0"/>
              <a:t>Sometimes to achieve the goal, the strata council will have to pursue legal action to collect the fines.</a:t>
            </a:r>
          </a:p>
          <a:p>
            <a:pPr marL="0" indent="0">
              <a:buNone/>
            </a:pPr>
            <a:endParaRPr lang="en-CA" dirty="0"/>
          </a:p>
          <a:p>
            <a:pPr marL="0" indent="0">
              <a:buNone/>
            </a:pPr>
            <a:r>
              <a:rPr lang="en-CA" dirty="0" smtClean="0"/>
              <a:t>What happens when the owner ignores the fine or simply pays it</a:t>
            </a:r>
            <a:r>
              <a:rPr lang="en-US" sz="2800" dirty="0"/>
              <a:t> ?</a:t>
            </a:r>
            <a:endParaRPr lang="en-US" dirty="0"/>
          </a:p>
        </p:txBody>
      </p:sp>
    </p:spTree>
    <p:extLst>
      <p:ext uri="{BB962C8B-B14F-4D97-AF65-F5344CB8AC3E}">
        <p14:creationId xmlns:p14="http://schemas.microsoft.com/office/powerpoint/2010/main" val="1559848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 Fines (cont’d)</a:t>
            </a:r>
          </a:p>
        </p:txBody>
      </p:sp>
      <p:sp>
        <p:nvSpPr>
          <p:cNvPr id="3" name="Content Placeholder 2"/>
          <p:cNvSpPr>
            <a:spLocks noGrp="1"/>
          </p:cNvSpPr>
          <p:nvPr>
            <p:ph idx="1"/>
          </p:nvPr>
        </p:nvSpPr>
        <p:spPr/>
        <p:txBody>
          <a:bodyPr/>
          <a:lstStyle/>
          <a:p>
            <a:pPr marL="0" indent="0">
              <a:buNone/>
            </a:pPr>
            <a:r>
              <a:rPr lang="en-CA" dirty="0"/>
              <a:t>Fines are not truly bylaw enforcement – </a:t>
            </a:r>
            <a:r>
              <a:rPr lang="en-CA" i="1" dirty="0"/>
              <a:t>Strata Plan LMS 4255 v. Newell,</a:t>
            </a:r>
            <a:r>
              <a:rPr lang="en-CA" dirty="0"/>
              <a:t> 2012 BCSC 1542, paragraph 78:</a:t>
            </a:r>
          </a:p>
          <a:p>
            <a:pPr marL="400050" lvl="1" indent="0">
              <a:buNone/>
            </a:pPr>
            <a:r>
              <a:rPr lang="en-US" dirty="0"/>
              <a:t>Levying fines is a form of punishment; it is not an enforcement of a strata corporation’s bylaws:  see </a:t>
            </a:r>
            <a:r>
              <a:rPr lang="en-US" b="1" i="1" dirty="0" err="1"/>
              <a:t>Willson</a:t>
            </a:r>
            <a:r>
              <a:rPr lang="en-US" b="1" i="1" dirty="0"/>
              <a:t> v. Highlands Strata Corporation</a:t>
            </a:r>
            <a:r>
              <a:rPr lang="en-US" dirty="0"/>
              <a:t>, </a:t>
            </a:r>
            <a:r>
              <a:rPr lang="en-US" dirty="0">
                <a:hlinkClick r:id="rId2"/>
              </a:rPr>
              <a:t>1999 </a:t>
            </a:r>
            <a:r>
              <a:rPr lang="en-US" dirty="0" err="1">
                <a:hlinkClick r:id="rId2"/>
              </a:rPr>
              <a:t>CanLII</a:t>
            </a:r>
            <a:r>
              <a:rPr lang="en-US" dirty="0">
                <a:hlinkClick r:id="rId2"/>
              </a:rPr>
              <a:t> 2900 (BC SC)</a:t>
            </a:r>
            <a:r>
              <a:rPr lang="en-US" dirty="0"/>
              <a:t>, 1999 </a:t>
            </a:r>
            <a:r>
              <a:rPr lang="en-US" dirty="0" err="1"/>
              <a:t>CanLII</a:t>
            </a:r>
            <a:r>
              <a:rPr lang="en-US" dirty="0"/>
              <a:t> 2900 (B.C.S.C.), at </a:t>
            </a:r>
            <a:r>
              <a:rPr lang="en-US" dirty="0" err="1"/>
              <a:t>para</a:t>
            </a:r>
            <a:r>
              <a:rPr lang="en-US" dirty="0"/>
              <a:t>. 28.  There comes a point where a strata corporation must pursue injunctive relief.</a:t>
            </a:r>
          </a:p>
        </p:txBody>
      </p:sp>
    </p:spTree>
    <p:extLst>
      <p:ext uri="{BB962C8B-B14F-4D97-AF65-F5344CB8AC3E}">
        <p14:creationId xmlns:p14="http://schemas.microsoft.com/office/powerpoint/2010/main" val="1389212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12713"/>
            <a:ext cx="8469954" cy="763587"/>
          </a:xfrm>
        </p:spPr>
        <p:txBody>
          <a:bodyPr/>
          <a:lstStyle/>
          <a:p>
            <a:r>
              <a:rPr lang="en-US" dirty="0" smtClean="0"/>
              <a:t>Enforce the bylaws – Remedying a contravention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In </a:t>
            </a:r>
            <a:r>
              <a:rPr lang="en-US" dirty="0"/>
              <a:t>the case of </a:t>
            </a:r>
            <a:r>
              <a:rPr lang="en-US" dirty="0" smtClean="0"/>
              <a:t>noise:</a:t>
            </a:r>
          </a:p>
          <a:p>
            <a:r>
              <a:rPr lang="en-US" dirty="0"/>
              <a:t>I</a:t>
            </a:r>
            <a:r>
              <a:rPr lang="en-US" dirty="0" smtClean="0"/>
              <a:t>njunction </a:t>
            </a:r>
            <a:r>
              <a:rPr lang="en-US" dirty="0"/>
              <a:t>to stop the noise activity or requires the owner, tenant or occupant to comply with the bylaw.</a:t>
            </a:r>
          </a:p>
          <a:p>
            <a:r>
              <a:rPr lang="en-US" dirty="0"/>
              <a:t>Eviction as a last resort</a:t>
            </a:r>
          </a:p>
        </p:txBody>
      </p:sp>
    </p:spTree>
    <p:extLst>
      <p:ext uri="{BB962C8B-B14F-4D97-AF65-F5344CB8AC3E}">
        <p14:creationId xmlns:p14="http://schemas.microsoft.com/office/powerpoint/2010/main" val="1599146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 the bylaws: Injunction	</a:t>
            </a:r>
            <a:endParaRPr lang="en-US" dirty="0"/>
          </a:p>
        </p:txBody>
      </p:sp>
      <p:sp>
        <p:nvSpPr>
          <p:cNvPr id="3" name="Content Placeholder 2"/>
          <p:cNvSpPr>
            <a:spLocks noGrp="1"/>
          </p:cNvSpPr>
          <p:nvPr>
            <p:ph idx="1"/>
          </p:nvPr>
        </p:nvSpPr>
        <p:spPr/>
        <p:txBody>
          <a:bodyPr/>
          <a:lstStyle/>
          <a:p>
            <a:pPr marL="0" indent="0">
              <a:buNone/>
            </a:pPr>
            <a:r>
              <a:rPr lang="en-US" dirty="0" smtClean="0"/>
              <a:t>Newell decision:</a:t>
            </a:r>
          </a:p>
          <a:p>
            <a:pPr marL="0" indent="0">
              <a:buNone/>
            </a:pPr>
            <a:r>
              <a:rPr lang="en-CA" dirty="0" smtClean="0"/>
              <a:t>FACTS: Mr. Newell owned a penthouse unit in a </a:t>
            </a:r>
            <a:r>
              <a:rPr lang="en-CA" dirty="0" err="1" smtClean="0"/>
              <a:t>Yaletown</a:t>
            </a:r>
            <a:r>
              <a:rPr lang="en-CA" dirty="0" smtClean="0"/>
              <a:t> condo complex with an LCP deck and balcony. He installed a free standing hot tub, </a:t>
            </a:r>
            <a:r>
              <a:rPr lang="en-CA" dirty="0" err="1" smtClean="0"/>
              <a:t>bbq</a:t>
            </a:r>
            <a:r>
              <a:rPr lang="en-CA" dirty="0" smtClean="0"/>
              <a:t>, and entertainment system with a large screen TV, and five speakers mounted at various places on the deck or balcony. Bylaws established a quiet period between 11 pm and 8 am. Mr. Newell frequently had `gatherings` resulting in one particular owner making numerous complaints. Mr. Newell simply paid the fines.</a:t>
            </a:r>
            <a:endParaRPr lang="en-US" dirty="0"/>
          </a:p>
        </p:txBody>
      </p:sp>
    </p:spTree>
    <p:extLst>
      <p:ext uri="{BB962C8B-B14F-4D97-AF65-F5344CB8AC3E}">
        <p14:creationId xmlns:p14="http://schemas.microsoft.com/office/powerpoint/2010/main" val="1993921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a:t>Typical issue that comes to my office:</a:t>
            </a:r>
          </a:p>
          <a:p>
            <a:pPr marL="400050" lvl="1" indent="0">
              <a:buNone/>
            </a:pPr>
            <a:r>
              <a:rPr lang="en-US" dirty="0"/>
              <a:t>Please provide some advice on how to handle this dispute between two owners. It has been going on for over 2 years. The downstairs neighbor complains of noise at all hours and all night. She is quite irate. The upstairs neighbor is aware of the complaints but has denied making any noise. The </a:t>
            </a:r>
            <a:r>
              <a:rPr lang="en-US" dirty="0" smtClean="0"/>
              <a:t>upstairs owner </a:t>
            </a:r>
            <a:r>
              <a:rPr lang="en-US" dirty="0"/>
              <a:t>is feeling harassed.  The council has levied some </a:t>
            </a:r>
            <a:r>
              <a:rPr lang="en-US" dirty="0" smtClean="0"/>
              <a:t>fines, but don`t know what else to do. Both owners have threatened to sue the strata. I </a:t>
            </a:r>
            <a:r>
              <a:rPr lang="en-US" dirty="0"/>
              <a:t>have attached all of the correspondence on this matter.</a:t>
            </a:r>
          </a:p>
        </p:txBody>
      </p:sp>
    </p:spTree>
    <p:extLst>
      <p:ext uri="{BB962C8B-B14F-4D97-AF65-F5344CB8AC3E}">
        <p14:creationId xmlns:p14="http://schemas.microsoft.com/office/powerpoint/2010/main" val="37020441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Injunction</a:t>
            </a:r>
          </a:p>
        </p:txBody>
      </p:sp>
      <p:sp>
        <p:nvSpPr>
          <p:cNvPr id="3" name="Content Placeholder 2"/>
          <p:cNvSpPr>
            <a:spLocks noGrp="1"/>
          </p:cNvSpPr>
          <p:nvPr>
            <p:ph idx="1"/>
          </p:nvPr>
        </p:nvSpPr>
        <p:spPr/>
        <p:txBody>
          <a:bodyPr/>
          <a:lstStyle/>
          <a:p>
            <a:pPr marL="0" indent="0">
              <a:buNone/>
            </a:pPr>
            <a:r>
              <a:rPr lang="en-US" dirty="0" smtClean="0"/>
              <a:t>Newell: </a:t>
            </a:r>
            <a:r>
              <a:rPr lang="en-US" sz="2000" dirty="0" smtClean="0"/>
              <a:t>Mr</a:t>
            </a:r>
            <a:r>
              <a:rPr lang="en-US" sz="2000" dirty="0"/>
              <a:t>. Newell’s attitude seems to be that his closest </a:t>
            </a:r>
            <a:r>
              <a:rPr lang="en-US" sz="2000" dirty="0" err="1"/>
              <a:t>neighbours</a:t>
            </a:r>
            <a:r>
              <a:rPr lang="en-US" sz="2000" dirty="0"/>
              <a:t> – Mr. Yu and Mr. </a:t>
            </a:r>
            <a:r>
              <a:rPr lang="en-US" sz="2000" dirty="0" err="1"/>
              <a:t>Beilhartz</a:t>
            </a:r>
            <a:r>
              <a:rPr lang="en-US" sz="2000" dirty="0"/>
              <a:t> – are killjoys and do not belong in </a:t>
            </a:r>
            <a:r>
              <a:rPr lang="en-US" sz="2000" dirty="0" err="1"/>
              <a:t>Yaletown</a:t>
            </a:r>
            <a:r>
              <a:rPr lang="en-US" sz="2000" dirty="0"/>
              <a:t>.  But </a:t>
            </a:r>
            <a:r>
              <a:rPr lang="en-US" sz="2000" dirty="0" err="1"/>
              <a:t>Yaletown</a:t>
            </a:r>
            <a:r>
              <a:rPr lang="en-US" sz="2000" dirty="0"/>
              <a:t> living does not give Mr. Newell an excuse for ignoring the Bylaws of his strata corporation.  From the time he moved into Unit 3701 through to the filing of the Petition in May 2012, Mr. Newell’s conduct and the manner in which he used – and permitted others to use – the outdoor space (the Deck and the Balcony) associated with Unit 3701 were disrespectful of his </a:t>
            </a:r>
            <a:r>
              <a:rPr lang="en-US" sz="2000" dirty="0" err="1"/>
              <a:t>neighbours</a:t>
            </a:r>
            <a:r>
              <a:rPr lang="en-US" sz="2000" dirty="0"/>
              <a:t> and in breach of the Bylaws.  The conduct continued after the hearing of the Petition.  Mr. Newell has displayed a poor grasp of one of the basic principles of condominium living – even in </a:t>
            </a:r>
            <a:r>
              <a:rPr lang="en-US" sz="2000" dirty="0" err="1"/>
              <a:t>Yaletown</a:t>
            </a:r>
            <a:r>
              <a:rPr lang="en-US" sz="2000" dirty="0"/>
              <a:t> – so aptly described by Mr. Justice Hall:  that the proximity dictates that some forbearance and discretion is required of the occupants of such properties in order to avoid the infliction of misery upon fellow occupants.  The Bylaws – which bind Mr. Newell so long as he owns Unit 3701 – exist to that end.</a:t>
            </a:r>
            <a:endParaRPr lang="en-US" sz="2000" dirty="0" smtClean="0"/>
          </a:p>
        </p:txBody>
      </p:sp>
    </p:spTree>
    <p:extLst>
      <p:ext uri="{BB962C8B-B14F-4D97-AF65-F5344CB8AC3E}">
        <p14:creationId xmlns:p14="http://schemas.microsoft.com/office/powerpoint/2010/main" val="3804224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Enforce the Bylaw: Injunction</a:t>
            </a:r>
            <a:endParaRPr lang="en-US" dirty="0"/>
          </a:p>
        </p:txBody>
      </p:sp>
      <p:sp>
        <p:nvSpPr>
          <p:cNvPr id="3" name="Content Placeholder 2"/>
          <p:cNvSpPr>
            <a:spLocks noGrp="1"/>
          </p:cNvSpPr>
          <p:nvPr>
            <p:ph idx="1"/>
          </p:nvPr>
        </p:nvSpPr>
        <p:spPr/>
        <p:txBody>
          <a:bodyPr/>
          <a:lstStyle/>
          <a:p>
            <a:pPr marL="0" indent="0">
              <a:buNone/>
            </a:pPr>
            <a:endParaRPr lang="en-CA" dirty="0" smtClean="0"/>
          </a:p>
          <a:p>
            <a:pPr marL="0" indent="0">
              <a:buNone/>
            </a:pPr>
            <a:r>
              <a:rPr lang="en-CA" dirty="0" smtClean="0"/>
              <a:t>Before you can proceed with an injunction:</a:t>
            </a:r>
          </a:p>
          <a:p>
            <a:r>
              <a:rPr lang="en-CA" dirty="0" smtClean="0"/>
              <a:t>Need to attempt fining as a method of enforcement </a:t>
            </a:r>
            <a:r>
              <a:rPr lang="en-CA" i="1" dirty="0" smtClean="0"/>
              <a:t>(</a:t>
            </a:r>
            <a:r>
              <a:rPr lang="en-CA" i="1" dirty="0" err="1" smtClean="0"/>
              <a:t>Chorney</a:t>
            </a:r>
            <a:r>
              <a:rPr lang="en-CA" i="1" dirty="0" smtClean="0"/>
              <a:t> v. Strata Plan VIS 770</a:t>
            </a:r>
            <a:r>
              <a:rPr lang="en-CA" dirty="0" smtClean="0"/>
              <a:t>, 2011 BCSC 1811)</a:t>
            </a:r>
            <a:r>
              <a:rPr lang="en-CA" i="1" dirty="0" smtClean="0"/>
              <a:t>;</a:t>
            </a:r>
            <a:r>
              <a:rPr lang="en-CA" dirty="0" smtClean="0"/>
              <a:t> and</a:t>
            </a:r>
          </a:p>
          <a:p>
            <a:r>
              <a:rPr lang="en-CA" dirty="0" smtClean="0"/>
              <a:t>Three quarter vote resolution authorizing the law suit</a:t>
            </a:r>
            <a:endParaRPr lang="en-US" dirty="0"/>
          </a:p>
        </p:txBody>
      </p:sp>
      <p:sp>
        <p:nvSpPr>
          <p:cNvPr id="4" name="Slide Number Placeholder 3"/>
          <p:cNvSpPr>
            <a:spLocks noGrp="1"/>
          </p:cNvSpPr>
          <p:nvPr>
            <p:ph type="sldNum" sz="quarter" idx="12"/>
          </p:nvPr>
        </p:nvSpPr>
        <p:spPr/>
        <p:txBody>
          <a:bodyPr/>
          <a:lstStyle/>
          <a:p>
            <a:fld id="{715E60F1-7A15-452A-84D3-501D08CF57B1}" type="slidenum">
              <a:rPr lang="en-US" smtClean="0"/>
              <a:t>31</a:t>
            </a:fld>
            <a:endParaRPr lang="en-US" dirty="0"/>
          </a:p>
        </p:txBody>
      </p:sp>
    </p:spTree>
    <p:extLst>
      <p:ext uri="{BB962C8B-B14F-4D97-AF65-F5344CB8AC3E}">
        <p14:creationId xmlns:p14="http://schemas.microsoft.com/office/powerpoint/2010/main" val="2236587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a:t>
            </a:r>
            <a:r>
              <a:rPr lang="en-US" dirty="0" smtClean="0"/>
              <a:t>Eviction</a:t>
            </a:r>
            <a:endParaRPr lang="en-US" dirty="0"/>
          </a:p>
        </p:txBody>
      </p:sp>
      <p:sp>
        <p:nvSpPr>
          <p:cNvPr id="3" name="Content Placeholder 2"/>
          <p:cNvSpPr>
            <a:spLocks noGrp="1"/>
          </p:cNvSpPr>
          <p:nvPr>
            <p:ph idx="1"/>
          </p:nvPr>
        </p:nvSpPr>
        <p:spPr/>
        <p:txBody>
          <a:bodyPr/>
          <a:lstStyle/>
          <a:p>
            <a:pPr marL="0" indent="0">
              <a:buNone/>
            </a:pPr>
            <a:endParaRPr lang="en-CA" dirty="0" smtClean="0"/>
          </a:p>
          <a:p>
            <a:pPr marL="0" indent="0">
              <a:buNone/>
            </a:pPr>
            <a:r>
              <a:rPr lang="en-CA" dirty="0" smtClean="0"/>
              <a:t>Eviction:</a:t>
            </a:r>
          </a:p>
          <a:p>
            <a:r>
              <a:rPr lang="en-CA" dirty="0" smtClean="0"/>
              <a:t>Effective</a:t>
            </a:r>
          </a:p>
          <a:p>
            <a:r>
              <a:rPr lang="en-CA" dirty="0" smtClean="0"/>
              <a:t>Expensive</a:t>
            </a:r>
          </a:p>
          <a:p>
            <a:r>
              <a:rPr lang="en-CA" dirty="0" smtClean="0"/>
              <a:t>Extreme cases</a:t>
            </a:r>
            <a:endParaRPr lang="en-US" dirty="0"/>
          </a:p>
        </p:txBody>
      </p:sp>
      <p:sp>
        <p:nvSpPr>
          <p:cNvPr id="4" name="Slide Number Placeholder 3"/>
          <p:cNvSpPr>
            <a:spLocks noGrp="1"/>
          </p:cNvSpPr>
          <p:nvPr>
            <p:ph type="sldNum" sz="quarter" idx="12"/>
          </p:nvPr>
        </p:nvSpPr>
        <p:spPr/>
        <p:txBody>
          <a:bodyPr/>
          <a:lstStyle/>
          <a:p>
            <a:fld id="{715E60F1-7A15-452A-84D3-501D08CF57B1}" type="slidenum">
              <a:rPr lang="en-US" smtClean="0"/>
              <a:t>32</a:t>
            </a:fld>
            <a:endParaRPr lang="en-US" dirty="0"/>
          </a:p>
        </p:txBody>
      </p:sp>
    </p:spTree>
    <p:extLst>
      <p:ext uri="{BB962C8B-B14F-4D97-AF65-F5344CB8AC3E}">
        <p14:creationId xmlns:p14="http://schemas.microsoft.com/office/powerpoint/2010/main" val="4131874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Eviction</a:t>
            </a:r>
          </a:p>
        </p:txBody>
      </p:sp>
      <p:sp>
        <p:nvSpPr>
          <p:cNvPr id="3" name="Content Placeholder 2"/>
          <p:cNvSpPr>
            <a:spLocks noGrp="1"/>
          </p:cNvSpPr>
          <p:nvPr>
            <p:ph idx="1"/>
          </p:nvPr>
        </p:nvSpPr>
        <p:spPr/>
        <p:txBody>
          <a:bodyPr/>
          <a:lstStyle/>
          <a:p>
            <a:pPr marL="0" indent="0">
              <a:buNone/>
            </a:pPr>
            <a:r>
              <a:rPr lang="en-CA" dirty="0" err="1" smtClean="0"/>
              <a:t>Jordison</a:t>
            </a:r>
            <a:r>
              <a:rPr lang="en-CA" dirty="0" smtClean="0"/>
              <a:t> decision: Rose </a:t>
            </a:r>
            <a:r>
              <a:rPr lang="en-CA" dirty="0" err="1" smtClean="0"/>
              <a:t>Jordison</a:t>
            </a:r>
            <a:r>
              <a:rPr lang="en-CA" dirty="0" smtClean="0"/>
              <a:t> and her son were accused of significant bylaw violations resulting in fines of over $30,000. Most of the bylaw contraventions amounted to harassment of the owners. </a:t>
            </a:r>
            <a:r>
              <a:rPr lang="en-US" dirty="0"/>
              <a:t>The </a:t>
            </a:r>
            <a:r>
              <a:rPr lang="en-US" dirty="0" err="1"/>
              <a:t>Jordisons</a:t>
            </a:r>
            <a:r>
              <a:rPr lang="en-US" dirty="0"/>
              <a:t>’ </a:t>
            </a:r>
            <a:r>
              <a:rPr lang="en-US" dirty="0" err="1"/>
              <a:t>behaviour</a:t>
            </a:r>
            <a:r>
              <a:rPr lang="en-US" dirty="0"/>
              <a:t> which concerns the Strata includes excessive noise, abusive language, uttering threats, and </a:t>
            </a:r>
            <a:r>
              <a:rPr lang="en-US" dirty="0" smtClean="0"/>
              <a:t>harassment. The violations included pounding on the floor, doors slamming, screaming and yelling in her unit, using foul language and gestures towards other residents in an effort to intimidate. In short, they were terrorizing the owners.</a:t>
            </a:r>
            <a:endParaRPr lang="en-CA"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715E60F1-7A15-452A-84D3-501D08CF57B1}" type="slidenum">
              <a:rPr lang="en-US" smtClean="0"/>
              <a:t>33</a:t>
            </a:fld>
            <a:endParaRPr lang="en-US" dirty="0"/>
          </a:p>
        </p:txBody>
      </p:sp>
    </p:spTree>
    <p:extLst>
      <p:ext uri="{BB962C8B-B14F-4D97-AF65-F5344CB8AC3E}">
        <p14:creationId xmlns:p14="http://schemas.microsoft.com/office/powerpoint/2010/main" val="444375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 the bylaws: Eviction</a:t>
            </a:r>
          </a:p>
        </p:txBody>
      </p:sp>
      <p:sp>
        <p:nvSpPr>
          <p:cNvPr id="3" name="Content Placeholder 2"/>
          <p:cNvSpPr>
            <a:spLocks noGrp="1"/>
          </p:cNvSpPr>
          <p:nvPr>
            <p:ph idx="1"/>
          </p:nvPr>
        </p:nvSpPr>
        <p:spPr/>
        <p:txBody>
          <a:bodyPr/>
          <a:lstStyle/>
          <a:p>
            <a:pPr marL="0" indent="0">
              <a:buNone/>
            </a:pPr>
            <a:r>
              <a:rPr lang="en-CA" dirty="0" smtClean="0"/>
              <a:t>Result:</a:t>
            </a:r>
          </a:p>
          <a:p>
            <a:pPr marL="0" indent="0">
              <a:buNone/>
            </a:pPr>
            <a:r>
              <a:rPr lang="en-CA" dirty="0" smtClean="0"/>
              <a:t>Eviction is a two step process:</a:t>
            </a:r>
          </a:p>
          <a:p>
            <a:pPr marL="514350" indent="-514350">
              <a:buAutoNum type="arabicPeriod"/>
            </a:pPr>
            <a:r>
              <a:rPr lang="en-CA" dirty="0" smtClean="0"/>
              <a:t>Court Injunction (just like Newell);</a:t>
            </a:r>
          </a:p>
          <a:p>
            <a:pPr marL="514350" indent="-514350">
              <a:buAutoNum type="arabicPeriod"/>
            </a:pPr>
            <a:r>
              <a:rPr lang="en-CA" dirty="0" smtClean="0"/>
              <a:t>Application for eviction if the behaviour continues despite the Court Injunction.</a:t>
            </a:r>
            <a:endParaRPr lang="en-US" dirty="0"/>
          </a:p>
        </p:txBody>
      </p:sp>
      <p:sp>
        <p:nvSpPr>
          <p:cNvPr id="4" name="Slide Number Placeholder 3"/>
          <p:cNvSpPr>
            <a:spLocks noGrp="1"/>
          </p:cNvSpPr>
          <p:nvPr>
            <p:ph type="sldNum" sz="quarter" idx="12"/>
          </p:nvPr>
        </p:nvSpPr>
        <p:spPr/>
        <p:txBody>
          <a:bodyPr/>
          <a:lstStyle/>
          <a:p>
            <a:fld id="{715E60F1-7A15-452A-84D3-501D08CF57B1}" type="slidenum">
              <a:rPr lang="en-US" smtClean="0"/>
              <a:t>34</a:t>
            </a:fld>
            <a:endParaRPr lang="en-US" dirty="0"/>
          </a:p>
        </p:txBody>
      </p:sp>
    </p:spTree>
    <p:extLst>
      <p:ext uri="{BB962C8B-B14F-4D97-AF65-F5344CB8AC3E}">
        <p14:creationId xmlns:p14="http://schemas.microsoft.com/office/powerpoint/2010/main" val="1763924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Bylaw enforcement: Summary</a:t>
            </a:r>
            <a:endParaRPr lang="en-US" dirty="0"/>
          </a:p>
        </p:txBody>
      </p:sp>
      <p:sp>
        <p:nvSpPr>
          <p:cNvPr id="3" name="Content Placeholder 2"/>
          <p:cNvSpPr>
            <a:spLocks noGrp="1"/>
          </p:cNvSpPr>
          <p:nvPr>
            <p:ph idx="1"/>
          </p:nvPr>
        </p:nvSpPr>
        <p:spPr/>
        <p:txBody>
          <a:bodyPr/>
          <a:lstStyle/>
          <a:p>
            <a:r>
              <a:rPr lang="en-CA" dirty="0" smtClean="0"/>
              <a:t>Ultimately, the enforcement of bylaws is one of council`s primary duties. It is not a passive endeavour. To do it well, it requires a council to be involved, investigate, and make recommendations. While fining is relatively easy to do, it leaves the onus on property managers to send a series of letters while not addressing the actual problem. Fining is a punishment, not enforcement. As a result, it is important for council to get to the root of the problem so that these behaviour type bylaw contraventions can be resolved before significant battle lines </a:t>
            </a:r>
            <a:r>
              <a:rPr lang="en-CA" smtClean="0"/>
              <a:t>are drawn.</a:t>
            </a:r>
            <a:endParaRPr lang="en-US" dirty="0"/>
          </a:p>
        </p:txBody>
      </p:sp>
      <p:sp>
        <p:nvSpPr>
          <p:cNvPr id="4" name="Slide Number Placeholder 3"/>
          <p:cNvSpPr>
            <a:spLocks noGrp="1"/>
          </p:cNvSpPr>
          <p:nvPr>
            <p:ph type="sldNum" sz="quarter" idx="12"/>
          </p:nvPr>
        </p:nvSpPr>
        <p:spPr/>
        <p:txBody>
          <a:bodyPr/>
          <a:lstStyle/>
          <a:p>
            <a:fld id="{715E60F1-7A15-452A-84D3-501D08CF57B1}" type="slidenum">
              <a:rPr lang="en-US" smtClean="0"/>
              <a:t>35</a:t>
            </a:fld>
            <a:endParaRPr lang="en-US" dirty="0"/>
          </a:p>
        </p:txBody>
      </p:sp>
    </p:spTree>
    <p:extLst>
      <p:ext uri="{BB962C8B-B14F-4D97-AF65-F5344CB8AC3E}">
        <p14:creationId xmlns:p14="http://schemas.microsoft.com/office/powerpoint/2010/main" val="2707560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INTRODUCTION</a:t>
            </a:r>
            <a:endParaRPr lang="en-US" sz="3200"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r>
              <a:rPr lang="en-US" dirty="0" smtClean="0"/>
              <a:t>By the time I have received this email, it is </a:t>
            </a:r>
            <a:r>
              <a:rPr lang="en-US" dirty="0"/>
              <a:t>too late to deal with the underlying problem satisfactorily: parties are </a:t>
            </a:r>
            <a:r>
              <a:rPr lang="en-US" dirty="0" smtClean="0"/>
              <a:t>defensive, positional</a:t>
            </a:r>
            <a:r>
              <a:rPr lang="en-US" dirty="0"/>
              <a:t>, and uncooperative.</a:t>
            </a:r>
          </a:p>
          <a:p>
            <a:pPr lvl="1"/>
            <a:endParaRPr lang="en-US" dirty="0" smtClean="0"/>
          </a:p>
          <a:p>
            <a:endParaRPr lang="en-US" dirty="0"/>
          </a:p>
        </p:txBody>
      </p:sp>
    </p:spTree>
    <p:extLst>
      <p:ext uri="{BB962C8B-B14F-4D97-AF65-F5344CB8AC3E}">
        <p14:creationId xmlns:p14="http://schemas.microsoft.com/office/powerpoint/2010/main" val="1770466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OVERVIEW</a:t>
            </a:r>
            <a:endParaRPr lang="en-US" sz="3200"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We will talk about how to handle </a:t>
            </a:r>
            <a:r>
              <a:rPr lang="en-US" dirty="0"/>
              <a:t>these types of complaints </a:t>
            </a:r>
            <a:r>
              <a:rPr lang="en-US" dirty="0" smtClean="0"/>
              <a:t>:</a:t>
            </a:r>
            <a:endParaRPr lang="en-US" dirty="0"/>
          </a:p>
          <a:p>
            <a:pPr lvl="0"/>
            <a:r>
              <a:rPr lang="en-US" dirty="0" smtClean="0"/>
              <a:t>What Information </a:t>
            </a:r>
            <a:r>
              <a:rPr lang="en-US" dirty="0"/>
              <a:t>to provide </a:t>
            </a:r>
            <a:r>
              <a:rPr lang="en-US" dirty="0" smtClean="0"/>
              <a:t>council</a:t>
            </a:r>
            <a:r>
              <a:rPr lang="en-US" dirty="0"/>
              <a:t> ?</a:t>
            </a:r>
          </a:p>
          <a:p>
            <a:pPr lvl="0"/>
            <a:r>
              <a:rPr lang="en-US" dirty="0"/>
              <a:t>Property manager`s </a:t>
            </a:r>
            <a:r>
              <a:rPr lang="en-US" dirty="0" smtClean="0"/>
              <a:t>role</a:t>
            </a:r>
            <a:r>
              <a:rPr lang="en-US" dirty="0"/>
              <a:t> ?</a:t>
            </a:r>
          </a:p>
          <a:p>
            <a:pPr lvl="0"/>
            <a:r>
              <a:rPr lang="en-US" dirty="0"/>
              <a:t>Council`s </a:t>
            </a:r>
            <a:r>
              <a:rPr lang="en-US" dirty="0" smtClean="0"/>
              <a:t>responsibilities</a:t>
            </a:r>
            <a:r>
              <a:rPr lang="en-US" dirty="0"/>
              <a:t> ?</a:t>
            </a:r>
          </a:p>
          <a:p>
            <a:pPr lvl="0"/>
            <a:r>
              <a:rPr lang="en-US" dirty="0"/>
              <a:t>Enforcement </a:t>
            </a:r>
            <a:r>
              <a:rPr lang="en-US" dirty="0" smtClean="0"/>
              <a:t>tools</a:t>
            </a:r>
            <a:r>
              <a:rPr lang="en-US" dirty="0"/>
              <a:t> ?</a:t>
            </a:r>
          </a:p>
          <a:p>
            <a:endParaRPr lang="en-US" dirty="0"/>
          </a:p>
        </p:txBody>
      </p:sp>
    </p:spTree>
    <p:extLst>
      <p:ext uri="{BB962C8B-B14F-4D97-AF65-F5344CB8AC3E}">
        <p14:creationId xmlns:p14="http://schemas.microsoft.com/office/powerpoint/2010/main" val="1487644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Pre-Enforcement</a:t>
            </a:r>
            <a:endParaRPr lang="en-US" sz="3200" dirty="0"/>
          </a:p>
        </p:txBody>
      </p:sp>
      <p:sp>
        <p:nvSpPr>
          <p:cNvPr id="3" name="Content Placeholder 2"/>
          <p:cNvSpPr>
            <a:spLocks noGrp="1"/>
          </p:cNvSpPr>
          <p:nvPr>
            <p:ph idx="1"/>
          </p:nvPr>
        </p:nvSpPr>
        <p:spPr/>
        <p:txBody>
          <a:bodyPr>
            <a:normAutofit/>
          </a:bodyPr>
          <a:lstStyle/>
          <a:p>
            <a:pPr marL="0" indent="0">
              <a:buNone/>
            </a:pPr>
            <a:endParaRPr lang="en-CA" sz="2400" dirty="0" smtClean="0"/>
          </a:p>
          <a:p>
            <a:pPr marL="0" indent="0">
              <a:buNone/>
            </a:pPr>
            <a:endParaRPr lang="en-CA" sz="2400" dirty="0"/>
          </a:p>
          <a:p>
            <a:pPr marL="0" indent="0">
              <a:buNone/>
            </a:pPr>
            <a:r>
              <a:rPr lang="en-US" sz="2400" dirty="0"/>
              <a:t>In most scenarios, the owner causing the noise is completely unaware of how their behavior is impacting </a:t>
            </a:r>
            <a:r>
              <a:rPr lang="en-US" sz="2400" dirty="0" err="1"/>
              <a:t>neighbours</a:t>
            </a:r>
            <a:r>
              <a:rPr lang="en-US" sz="2400" dirty="0"/>
              <a:t>. Therefore, it is often more fruitful to deal with a noise complaint without any punitive action.</a:t>
            </a:r>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2869939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t>Case Study</a:t>
            </a:r>
            <a:endParaRPr lang="en-US" sz="3200"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smtClean="0"/>
          </a:p>
          <a:p>
            <a:pPr marL="0" indent="0">
              <a:buNone/>
            </a:pPr>
            <a:r>
              <a:rPr lang="en-US" dirty="0" smtClean="0"/>
              <a:t>Council </a:t>
            </a:r>
            <a:r>
              <a:rPr lang="en-US" dirty="0"/>
              <a:t>receives the following complaint:</a:t>
            </a:r>
          </a:p>
          <a:p>
            <a:pPr marL="400050" lvl="1" indent="0">
              <a:buNone/>
            </a:pPr>
            <a:r>
              <a:rPr lang="en-US" dirty="0" smtClean="0"/>
              <a:t>My </a:t>
            </a:r>
            <a:r>
              <a:rPr lang="en-US" dirty="0"/>
              <a:t>upstairs neighbor is driving me crazy. They are blaring music all day and all night everyday. I cannot live like this anymore. The council has to do something about this NOW.</a:t>
            </a:r>
          </a:p>
          <a:p>
            <a:pPr marL="0" indent="0">
              <a:buNone/>
            </a:pPr>
            <a:endParaRPr lang="en-US" sz="2400" dirty="0"/>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1934087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to provide to council</a:t>
            </a:r>
            <a:endParaRPr lang="en-US" dirty="0"/>
          </a:p>
        </p:txBody>
      </p:sp>
      <p:sp>
        <p:nvSpPr>
          <p:cNvPr id="3" name="Content Placeholder 2"/>
          <p:cNvSpPr>
            <a:spLocks noGrp="1"/>
          </p:cNvSpPr>
          <p:nvPr>
            <p:ph idx="1"/>
          </p:nvPr>
        </p:nvSpPr>
        <p:spPr/>
        <p:txBody>
          <a:bodyPr>
            <a:normAutofit/>
          </a:bodyPr>
          <a:lstStyle/>
          <a:p>
            <a:pPr marL="0" indent="0">
              <a:buNone/>
            </a:pPr>
            <a:r>
              <a:rPr lang="en-US" dirty="0"/>
              <a:t>Let`s take a look at the </a:t>
            </a:r>
            <a:r>
              <a:rPr lang="en-US" i="1" dirty="0" smtClean="0"/>
              <a:t>Strata Property Act </a:t>
            </a:r>
            <a:r>
              <a:rPr lang="en-US" dirty="0" smtClean="0"/>
              <a:t>(the ``Act``)</a:t>
            </a:r>
            <a:endParaRPr lang="en-US" i="1" dirty="0"/>
          </a:p>
          <a:p>
            <a:pPr marL="0" indent="0">
              <a:buNone/>
            </a:pPr>
            <a:endParaRPr lang="en-US" b="1" dirty="0" smtClean="0"/>
          </a:p>
          <a:p>
            <a:pPr marL="400050" lvl="1" indent="0">
              <a:buNone/>
            </a:pPr>
            <a:r>
              <a:rPr lang="en-US" b="1" dirty="0" smtClean="0"/>
              <a:t>26</a:t>
            </a:r>
            <a:r>
              <a:rPr lang="en-US" dirty="0"/>
              <a:t>  Subject to this Act, the regulations and the bylaws, </a:t>
            </a:r>
            <a:r>
              <a:rPr lang="en-US" b="1" dirty="0"/>
              <a:t>the council must</a:t>
            </a:r>
            <a:r>
              <a:rPr lang="en-US" dirty="0"/>
              <a:t> exercise the powers and perform the duties of the strata corporation, including the </a:t>
            </a:r>
            <a:r>
              <a:rPr lang="en-US" b="1" dirty="0"/>
              <a:t>enforce</a:t>
            </a:r>
            <a:r>
              <a:rPr lang="en-US" dirty="0"/>
              <a:t>ment of </a:t>
            </a:r>
            <a:r>
              <a:rPr lang="en-US" b="1" dirty="0"/>
              <a:t>bylaws and rules</a:t>
            </a:r>
            <a:r>
              <a:rPr lang="en-US" dirty="0"/>
              <a:t>.</a:t>
            </a:r>
          </a:p>
        </p:txBody>
      </p:sp>
    </p:spTree>
    <p:extLst>
      <p:ext uri="{BB962C8B-B14F-4D97-AF65-F5344CB8AC3E}">
        <p14:creationId xmlns:p14="http://schemas.microsoft.com/office/powerpoint/2010/main" val="3675077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to provide to council </a:t>
            </a:r>
            <a:r>
              <a:rPr lang="en-US" sz="3200"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a:t>Control of council</a:t>
            </a:r>
            <a:endParaRPr lang="en-US" dirty="0"/>
          </a:p>
          <a:p>
            <a:pPr marL="0" indent="0">
              <a:buNone/>
            </a:pPr>
            <a:r>
              <a:rPr lang="en-US" sz="2400" dirty="0"/>
              <a:t>27(2) The strata corporation may not direct or restrict the council under subsection (1) if the direction or restriction</a:t>
            </a:r>
          </a:p>
          <a:p>
            <a:pPr marL="400050" lvl="1" indent="0">
              <a:buNone/>
            </a:pPr>
            <a:r>
              <a:rPr lang="en-US" sz="2400" dirty="0"/>
              <a:t>(b) interferes with the council's discretion to determine, based on the facts of a particular case,</a:t>
            </a:r>
          </a:p>
          <a:p>
            <a:pPr marL="857250" lvl="2" indent="0">
              <a:buNone/>
            </a:pPr>
            <a:r>
              <a:rPr lang="en-US" sz="2400" dirty="0"/>
              <a:t>(i)   whether a person has contravened a bylaw or rule,</a:t>
            </a:r>
          </a:p>
          <a:p>
            <a:pPr marL="857250" lvl="2" indent="0">
              <a:buNone/>
            </a:pPr>
            <a:r>
              <a:rPr lang="en-US" sz="2400" dirty="0"/>
              <a:t>(ii)   whether a person should be fined, and the amount of the fine,</a:t>
            </a:r>
          </a:p>
          <a:p>
            <a:pPr marL="857250" lvl="2" indent="0">
              <a:buNone/>
            </a:pPr>
            <a:r>
              <a:rPr lang="en-US" sz="2400" dirty="0"/>
              <a:t>(iv)  whether a person should be required under section 133 (2) to pay the reasonable costs of remedying a contravention of the bylaws or rules</a:t>
            </a:r>
            <a:r>
              <a:rPr lang="en-US" dirty="0"/>
              <a:t>,</a:t>
            </a:r>
            <a:endParaRPr lang="en-US" sz="2400" dirty="0"/>
          </a:p>
        </p:txBody>
      </p:sp>
    </p:spTree>
    <p:extLst>
      <p:ext uri="{BB962C8B-B14F-4D97-AF65-F5344CB8AC3E}">
        <p14:creationId xmlns:p14="http://schemas.microsoft.com/office/powerpoint/2010/main" val="263055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os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1908</TotalTime>
  <Words>1905</Words>
  <Application>Microsoft Office PowerPoint</Application>
  <PresentationFormat>On-screen Show (4:3)</PresentationFormat>
  <Paragraphs>188</Paragraphs>
  <Slides>36</Slides>
  <Notes>0</Notes>
  <HiddenSlides>0</HiddenSlides>
  <MMClips>0</MMClips>
  <ScaleCrop>false</ScaleCrop>
  <HeadingPairs>
    <vt:vector size="4" baseType="variant">
      <vt:variant>
        <vt:lpstr>Theme</vt:lpstr>
      </vt:variant>
      <vt:variant>
        <vt:i4>3</vt:i4>
      </vt:variant>
      <vt:variant>
        <vt:lpstr>Slide Titles</vt:lpstr>
      </vt:variant>
      <vt:variant>
        <vt:i4>36</vt:i4>
      </vt:variant>
    </vt:vector>
  </HeadingPairs>
  <TitlesOfParts>
    <vt:vector size="39" baseType="lpstr">
      <vt:lpstr>Title</vt:lpstr>
      <vt:lpstr>Text Slides</vt:lpstr>
      <vt:lpstr>Closing Slide</vt:lpstr>
      <vt:lpstr>Enforcing the nuisance and noise bylaws: What are the property manager’s and strata council’s respective duties and roles?</vt:lpstr>
      <vt:lpstr>Introduction</vt:lpstr>
      <vt:lpstr>INTRODUCTION</vt:lpstr>
      <vt:lpstr>INTRODUCTION</vt:lpstr>
      <vt:lpstr>OVERVIEW</vt:lpstr>
      <vt:lpstr>Pre-Enforcement</vt:lpstr>
      <vt:lpstr>Case Study</vt:lpstr>
      <vt:lpstr>Information to provide to council</vt:lpstr>
      <vt:lpstr>Information to provide to council (cont’d)</vt:lpstr>
      <vt:lpstr>Information to provide to council (cont’d)</vt:lpstr>
      <vt:lpstr>Information to provide to council (cont’d)</vt:lpstr>
      <vt:lpstr>Information to provide to council (cont`d)</vt:lpstr>
      <vt:lpstr>Information to provide to council (cont`d)</vt:lpstr>
      <vt:lpstr>Investigation</vt:lpstr>
      <vt:lpstr>Investigation (cont’d)</vt:lpstr>
      <vt:lpstr>Investigation (cont’d)</vt:lpstr>
      <vt:lpstr>Investigation (cont’d)</vt:lpstr>
      <vt:lpstr>Investigation (cont’d)</vt:lpstr>
      <vt:lpstr>Enforce the Bylaws</vt:lpstr>
      <vt:lpstr>Enforce the bylaws (cont’d)</vt:lpstr>
      <vt:lpstr>Enforce the bylaws (cont’d)</vt:lpstr>
      <vt:lpstr>Enforce the bylaws (cont’d)</vt:lpstr>
      <vt:lpstr>Enforce the bylaws - Fines (cont’d)</vt:lpstr>
      <vt:lpstr>Enforce the bylaws - Fines (cont’d)</vt:lpstr>
      <vt:lpstr>Enforce the bylaws - Fines (cont’d)</vt:lpstr>
      <vt:lpstr>Enforce the bylaws - Fines (cont’d)</vt:lpstr>
      <vt:lpstr>Enforce the bylaws - Fines (cont’d)</vt:lpstr>
      <vt:lpstr>Enforce the bylaws – Remedying a contravention</vt:lpstr>
      <vt:lpstr>Enforce the bylaws: Injunction </vt:lpstr>
      <vt:lpstr>Enforce the bylaws: Injunction</vt:lpstr>
      <vt:lpstr>Enforce the Bylaw: Injunction</vt:lpstr>
      <vt:lpstr>Enforce the bylaws: Eviction</vt:lpstr>
      <vt:lpstr>Enforce the bylaws: Eviction</vt:lpstr>
      <vt:lpstr>Enforce the bylaws: Eviction</vt:lpstr>
      <vt:lpstr>Bylaw enforcement: Summary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Sayaka Shibata</dc:creator>
  <cp:lastModifiedBy>Veronica Franco</cp:lastModifiedBy>
  <cp:revision>187</cp:revision>
  <cp:lastPrinted>2013-02-07T00:24:17Z</cp:lastPrinted>
  <dcterms:created xsi:type="dcterms:W3CDTF">2011-09-27T16:21:35Z</dcterms:created>
  <dcterms:modified xsi:type="dcterms:W3CDTF">2016-12-13T01:55:48Z</dcterms:modified>
</cp:coreProperties>
</file>