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6" r:id="rId1"/>
    <p:sldMasterId id="2147484193" r:id="rId2"/>
    <p:sldMasterId id="2147484320" r:id="rId3"/>
  </p:sldMasterIdLst>
  <p:notesMasterIdLst>
    <p:notesMasterId r:id="rId44"/>
  </p:notesMasterIdLst>
  <p:handoutMasterIdLst>
    <p:handoutMasterId r:id="rId45"/>
  </p:handoutMasterIdLst>
  <p:sldIdLst>
    <p:sldId id="292" r:id="rId4"/>
    <p:sldId id="297" r:id="rId5"/>
    <p:sldId id="298" r:id="rId6"/>
    <p:sldId id="300" r:id="rId7"/>
    <p:sldId id="302" r:id="rId8"/>
    <p:sldId id="299"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296" r:id="rId43"/>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7073"/>
    <a:srgbClr val="595959"/>
    <a:srgbClr val="59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61" autoAdjust="0"/>
    <p:restoredTop sz="85199" autoAdjust="0"/>
  </p:normalViewPr>
  <p:slideViewPr>
    <p:cSldViewPr snapToGrid="0" snapToObjects="1">
      <p:cViewPr varScale="1">
        <p:scale>
          <a:sx n="81" d="100"/>
          <a:sy n="81" d="100"/>
        </p:scale>
        <p:origin x="-3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0" d="100"/>
          <a:sy n="80" d="100"/>
        </p:scale>
        <p:origin x="-1944" y="-84"/>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97902" y="8830659"/>
            <a:ext cx="2982418" cy="464205"/>
          </a:xfrm>
          <a:prstGeom prst="rect">
            <a:avLst/>
          </a:prstGeom>
        </p:spPr>
        <p:txBody>
          <a:bodyPr vert="horz" wrap="square" lIns="92437" tIns="46219" rIns="92437" bIns="46219" numCol="1" anchor="b" anchorCtr="0" compatLnSpc="1">
            <a:prstTxWarp prst="textNoShape">
              <a:avLst/>
            </a:prstTxWarp>
          </a:bodyPr>
          <a:lstStyle>
            <a:lvl1pPr algn="r">
              <a:defRPr sz="1100">
                <a:latin typeface="+mn-lt"/>
              </a:defRPr>
            </a:lvl1pPr>
          </a:lstStyle>
          <a:p>
            <a:pPr>
              <a:defRPr/>
            </a:pPr>
            <a:fld id="{42BED1E7-16E1-4195-B29D-2560BDBFA5F8}" type="slidenum">
              <a:rPr lang="en-US"/>
              <a:pPr>
                <a:defRPr/>
              </a:pPr>
              <a:t>‹#›</a:t>
            </a:fld>
            <a:endParaRPr lang="en-US" sz="1200" dirty="0"/>
          </a:p>
        </p:txBody>
      </p:sp>
      <p:pic>
        <p:nvPicPr>
          <p:cNvPr id="2150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45998" y="189064"/>
            <a:ext cx="2256601" cy="209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73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418" cy="464205"/>
          </a:xfrm>
          <a:prstGeom prst="rect">
            <a:avLst/>
          </a:prstGeom>
        </p:spPr>
        <p:txBody>
          <a:bodyPr vert="horz" lIns="92437" tIns="46219" rIns="92437" bIns="46219"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97902" y="1"/>
            <a:ext cx="2982418" cy="464205"/>
          </a:xfrm>
          <a:prstGeom prst="rect">
            <a:avLst/>
          </a:prstGeom>
        </p:spPr>
        <p:txBody>
          <a:bodyPr vert="horz" wrap="square" lIns="92437" tIns="46219" rIns="92437" bIns="46219" numCol="1" anchor="t" anchorCtr="0" compatLnSpc="1">
            <a:prstTxWarp prst="textNoShape">
              <a:avLst/>
            </a:prstTxWarp>
          </a:bodyPr>
          <a:lstStyle>
            <a:lvl1pPr algn="r">
              <a:defRPr sz="1200"/>
            </a:lvl1pPr>
          </a:lstStyle>
          <a:p>
            <a:pPr>
              <a:defRPr/>
            </a:pPr>
            <a:fld id="{66DC12C0-79C2-44F6-8046-E66B80E92074}" type="datetimeFigureOut">
              <a:rPr lang="en-US"/>
              <a:pPr>
                <a:defRPr/>
              </a:pPr>
              <a:t>3/11/2015</a:t>
            </a:fld>
            <a:endParaRPr lang="en-US" dirty="0"/>
          </a:p>
        </p:txBody>
      </p:sp>
      <p:sp>
        <p:nvSpPr>
          <p:cNvPr id="4" name="Slide Image Placeholder 3"/>
          <p:cNvSpPr>
            <a:spLocks noGrp="1" noRot="1" noChangeAspect="1"/>
          </p:cNvSpPr>
          <p:nvPr>
            <p:ph type="sldImg" idx="2"/>
          </p:nvPr>
        </p:nvSpPr>
        <p:spPr>
          <a:xfrm>
            <a:off x="1117600" y="698500"/>
            <a:ext cx="4646613" cy="3486150"/>
          </a:xfrm>
          <a:prstGeom prst="rect">
            <a:avLst/>
          </a:prstGeom>
          <a:noFill/>
          <a:ln w="12700">
            <a:solidFill>
              <a:prstClr val="black"/>
            </a:solidFill>
          </a:ln>
        </p:spPr>
        <p:txBody>
          <a:bodyPr vert="horz" lIns="92437" tIns="46219" rIns="92437" bIns="46219" rtlCol="0" anchor="ctr"/>
          <a:lstStyle/>
          <a:p>
            <a:pPr lvl="0"/>
            <a:endParaRPr lang="en-US" noProof="0" dirty="0" smtClean="0"/>
          </a:p>
        </p:txBody>
      </p:sp>
      <p:sp>
        <p:nvSpPr>
          <p:cNvPr id="5" name="Notes Placeholder 4"/>
          <p:cNvSpPr>
            <a:spLocks noGrp="1"/>
          </p:cNvSpPr>
          <p:nvPr>
            <p:ph type="body" sz="quarter" idx="3"/>
          </p:nvPr>
        </p:nvSpPr>
        <p:spPr>
          <a:xfrm>
            <a:off x="688481" y="4416099"/>
            <a:ext cx="5504853" cy="4182457"/>
          </a:xfrm>
          <a:prstGeom prst="rect">
            <a:avLst/>
          </a:prstGeom>
        </p:spPr>
        <p:txBody>
          <a:bodyPr vert="horz" lIns="92437" tIns="46219" rIns="92437" bIns="46219" rtlCol="0"/>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smtClean="0"/>
          </a:p>
        </p:txBody>
      </p:sp>
      <p:sp>
        <p:nvSpPr>
          <p:cNvPr id="6" name="Footer Placeholder 5"/>
          <p:cNvSpPr>
            <a:spLocks noGrp="1"/>
          </p:cNvSpPr>
          <p:nvPr>
            <p:ph type="ftr" sz="quarter" idx="4"/>
          </p:nvPr>
        </p:nvSpPr>
        <p:spPr>
          <a:xfrm>
            <a:off x="0" y="8830659"/>
            <a:ext cx="2982418" cy="464205"/>
          </a:xfrm>
          <a:prstGeom prst="rect">
            <a:avLst/>
          </a:prstGeom>
        </p:spPr>
        <p:txBody>
          <a:bodyPr vert="horz" lIns="92437" tIns="46219" rIns="92437" bIns="46219"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97902" y="8830659"/>
            <a:ext cx="2982418" cy="464205"/>
          </a:xfrm>
          <a:prstGeom prst="rect">
            <a:avLst/>
          </a:prstGeom>
        </p:spPr>
        <p:txBody>
          <a:bodyPr vert="horz" wrap="square" lIns="92437" tIns="46219" rIns="92437" bIns="46219" numCol="1" anchor="b" anchorCtr="0" compatLnSpc="1">
            <a:prstTxWarp prst="textNoShape">
              <a:avLst/>
            </a:prstTxWarp>
          </a:bodyPr>
          <a:lstStyle>
            <a:lvl1pPr algn="r">
              <a:defRPr sz="1200"/>
            </a:lvl1pPr>
          </a:lstStyle>
          <a:p>
            <a:pPr>
              <a:defRPr/>
            </a:pPr>
            <a:fld id="{6DC16C53-4053-4397-B888-0B4D2A00F653}" type="slidenum">
              <a:rPr lang="en-US"/>
              <a:pPr>
                <a:defRPr/>
              </a:pPr>
              <a:t>‹#›</a:t>
            </a:fld>
            <a:endParaRPr lang="en-US" dirty="0"/>
          </a:p>
        </p:txBody>
      </p:sp>
    </p:spTree>
    <p:extLst>
      <p:ext uri="{BB962C8B-B14F-4D97-AF65-F5344CB8AC3E}">
        <p14:creationId xmlns:p14="http://schemas.microsoft.com/office/powerpoint/2010/main" val="25674936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704849" y="2079627"/>
            <a:ext cx="7381875" cy="1320798"/>
          </a:xfrm>
          <a:prstGeom prst="rect">
            <a:avLst/>
          </a:prstGeom>
        </p:spPr>
        <p:txBody>
          <a:bodyPr/>
          <a:lstStyle>
            <a:lvl1pPr algn="r">
              <a:defRPr sz="4000" b="1">
                <a:solidFill>
                  <a:schemeClr val="bg1"/>
                </a:solidFill>
                <a:latin typeface="Calibri" pitchFamily="34" charset="0"/>
                <a:cs typeface="Calibri" pitchFamily="34" charset="0"/>
              </a:defRPr>
            </a:lvl1pPr>
          </a:lstStyle>
          <a:p>
            <a:r>
              <a:rPr lang="en-US" dirty="0" smtClean="0"/>
              <a:t>Click to edit Master title style</a:t>
            </a:r>
            <a:endParaRPr lang="en-US" dirty="0"/>
          </a:p>
        </p:txBody>
      </p:sp>
      <p:sp>
        <p:nvSpPr>
          <p:cNvPr id="5" name="Subtitle 2"/>
          <p:cNvSpPr>
            <a:spLocks noGrp="1"/>
          </p:cNvSpPr>
          <p:nvPr>
            <p:ph type="subTitle" idx="1"/>
          </p:nvPr>
        </p:nvSpPr>
        <p:spPr>
          <a:xfrm>
            <a:off x="704850" y="3581400"/>
            <a:ext cx="7362825" cy="882119"/>
          </a:xfrm>
          <a:prstGeom prst="rect">
            <a:avLst/>
          </a:prstGeom>
        </p:spPr>
        <p:txBody>
          <a:bodyPr>
            <a:normAutofit/>
          </a:bodyPr>
          <a:lstStyle>
            <a:lvl1pPr marL="0" indent="0" algn="r">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Text Placeholder 5"/>
          <p:cNvSpPr>
            <a:spLocks noGrp="1"/>
          </p:cNvSpPr>
          <p:nvPr>
            <p:ph type="body" sz="quarter" idx="10"/>
          </p:nvPr>
        </p:nvSpPr>
        <p:spPr>
          <a:xfrm>
            <a:off x="704849" y="5651500"/>
            <a:ext cx="7362826" cy="293687"/>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dirty="0" smtClean="0"/>
              <a:t>Click to edit Master text styles</a:t>
            </a:r>
          </a:p>
        </p:txBody>
      </p:sp>
      <p:sp>
        <p:nvSpPr>
          <p:cNvPr id="7" name="Text Placeholder 5"/>
          <p:cNvSpPr>
            <a:spLocks noGrp="1"/>
          </p:cNvSpPr>
          <p:nvPr>
            <p:ph type="body" sz="quarter" idx="11"/>
          </p:nvPr>
        </p:nvSpPr>
        <p:spPr>
          <a:xfrm>
            <a:off x="704849" y="5945188"/>
            <a:ext cx="7362826" cy="268288"/>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smtClean="0"/>
              <a:t>Click to edit Master text styles</a:t>
            </a:r>
          </a:p>
        </p:txBody>
      </p:sp>
      <p:sp>
        <p:nvSpPr>
          <p:cNvPr id="8" name="Text Placeholder 5"/>
          <p:cNvSpPr>
            <a:spLocks noGrp="1"/>
          </p:cNvSpPr>
          <p:nvPr>
            <p:ph type="body" sz="quarter" idx="12"/>
          </p:nvPr>
        </p:nvSpPr>
        <p:spPr>
          <a:xfrm>
            <a:off x="704849" y="6213475"/>
            <a:ext cx="7362826" cy="309563"/>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smtClean="0"/>
              <a:t>Click to edit Master text styles</a:t>
            </a:r>
          </a:p>
        </p:txBody>
      </p:sp>
    </p:spTree>
    <p:extLst>
      <p:ext uri="{BB962C8B-B14F-4D97-AF65-F5344CB8AC3E}">
        <p14:creationId xmlns:p14="http://schemas.microsoft.com/office/powerpoint/2010/main" val="199140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_Multiple Presenters">
    <p:spTree>
      <p:nvGrpSpPr>
        <p:cNvPr id="1" name=""/>
        <p:cNvGrpSpPr/>
        <p:nvPr/>
      </p:nvGrpSpPr>
      <p:grpSpPr>
        <a:xfrm>
          <a:off x="0" y="0"/>
          <a:ext cx="0" cy="0"/>
          <a:chOff x="0" y="0"/>
          <a:chExt cx="0" cy="0"/>
        </a:xfrm>
      </p:grpSpPr>
      <p:sp>
        <p:nvSpPr>
          <p:cNvPr id="3"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4" name="TextBox 3"/>
          <p:cNvSpPr txBox="1">
            <a:spLocks noChangeArrowheads="1"/>
          </p:cNvSpPr>
          <p:nvPr userDrawn="1"/>
        </p:nvSpPr>
        <p:spPr bwMode="auto">
          <a:xfrm>
            <a:off x="647700" y="1733550"/>
            <a:ext cx="7239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defRPr/>
            </a:pPr>
            <a:r>
              <a:rPr lang="en-CA" sz="3000" b="1" dirty="0" smtClean="0">
                <a:solidFill>
                  <a:schemeClr val="bg1"/>
                </a:solidFill>
                <a:latin typeface="Calibri" pitchFamily="34" charset="0"/>
              </a:rPr>
              <a:t>Presented By:</a:t>
            </a:r>
          </a:p>
        </p:txBody>
      </p:sp>
      <p:sp>
        <p:nvSpPr>
          <p:cNvPr id="7" name="Text Placeholder 5"/>
          <p:cNvSpPr>
            <a:spLocks noGrp="1"/>
          </p:cNvSpPr>
          <p:nvPr>
            <p:ph type="body" sz="quarter" idx="10"/>
          </p:nvPr>
        </p:nvSpPr>
        <p:spPr>
          <a:xfrm>
            <a:off x="647700" y="2276475"/>
            <a:ext cx="7239000" cy="2133600"/>
          </a:xfrm>
          <a:prstGeom prst="rect">
            <a:avLst/>
          </a:prstGeom>
        </p:spPr>
        <p:txBody>
          <a:bodyPr/>
          <a:lstStyle>
            <a:lvl1pPr marL="0" indent="0">
              <a:buNone/>
              <a:defRPr sz="2400" b="0" baseline="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181285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Slide_One Presenter">
    <p:spTree>
      <p:nvGrpSpPr>
        <p:cNvPr id="1" name=""/>
        <p:cNvGrpSpPr/>
        <p:nvPr/>
      </p:nvGrpSpPr>
      <p:grpSpPr>
        <a:xfrm>
          <a:off x="0" y="0"/>
          <a:ext cx="0" cy="0"/>
          <a:chOff x="0" y="0"/>
          <a:chExt cx="0" cy="0"/>
        </a:xfrm>
      </p:grpSpPr>
      <p:sp>
        <p:nvSpPr>
          <p:cNvPr id="5"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7" name="TextBox 6"/>
          <p:cNvSpPr txBox="1">
            <a:spLocks noChangeArrowheads="1"/>
          </p:cNvSpPr>
          <p:nvPr userDrawn="1"/>
        </p:nvSpPr>
        <p:spPr bwMode="auto">
          <a:xfrm>
            <a:off x="695325" y="3581400"/>
            <a:ext cx="4591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defRPr/>
            </a:pPr>
            <a:r>
              <a:rPr lang="en-CA" sz="2400" dirty="0" smtClean="0">
                <a:solidFill>
                  <a:schemeClr val="bg1"/>
                </a:solidFill>
                <a:latin typeface="Calibri" pitchFamily="34" charset="0"/>
              </a:rPr>
              <a:t>www.cwilson.com</a:t>
            </a:r>
          </a:p>
        </p:txBody>
      </p:sp>
      <p:sp>
        <p:nvSpPr>
          <p:cNvPr id="4" name="Text Placeholder 3"/>
          <p:cNvSpPr>
            <a:spLocks noGrp="1"/>
          </p:cNvSpPr>
          <p:nvPr>
            <p:ph type="body" sz="quarter" idx="10"/>
          </p:nvPr>
        </p:nvSpPr>
        <p:spPr>
          <a:xfrm>
            <a:off x="695325" y="2066925"/>
            <a:ext cx="4524375" cy="476250"/>
          </a:xfrm>
          <a:prstGeom prst="rect">
            <a:avLst/>
          </a:prstGeom>
        </p:spPr>
        <p:txBody>
          <a:bodyPr/>
          <a:lstStyle>
            <a:lvl1pPr marL="0" indent="0">
              <a:buNone/>
              <a:defRPr sz="2400" b="1" baseline="0">
                <a:solidFill>
                  <a:schemeClr val="bg1"/>
                </a:solidFill>
              </a:defRPr>
            </a:lvl1pPr>
          </a:lstStyle>
          <a:p>
            <a:pPr lvl="0"/>
            <a:r>
              <a:rPr lang="en-US" smtClean="0"/>
              <a:t>Click to edit Master text styles</a:t>
            </a:r>
          </a:p>
        </p:txBody>
      </p:sp>
      <p:sp>
        <p:nvSpPr>
          <p:cNvPr id="6" name="Text Placeholder 5"/>
          <p:cNvSpPr>
            <a:spLocks noGrp="1"/>
          </p:cNvSpPr>
          <p:nvPr>
            <p:ph type="body" sz="quarter" idx="11"/>
          </p:nvPr>
        </p:nvSpPr>
        <p:spPr>
          <a:xfrm>
            <a:off x="685800" y="2543175"/>
            <a:ext cx="4524375" cy="523875"/>
          </a:xfrm>
          <a:prstGeom prst="rect">
            <a:avLst/>
          </a:prstGeom>
        </p:spPr>
        <p:txBody>
          <a:bodyPr/>
          <a:lstStyle>
            <a:lvl1pPr marL="0" indent="0">
              <a:buNone/>
              <a:defRPr sz="2400" b="0">
                <a:solidFill>
                  <a:schemeClr val="bg1"/>
                </a:solidFill>
              </a:defRPr>
            </a:lvl1pPr>
            <a:lvl2pPr marL="457200" indent="0">
              <a:buNone/>
              <a:defRPr sz="2400">
                <a:solidFill>
                  <a:schemeClr val="bg1"/>
                </a:solidFill>
              </a:defRPr>
            </a:lvl2pPr>
          </a:lstStyle>
          <a:p>
            <a:pPr lvl="0"/>
            <a:r>
              <a:rPr lang="en-US" smtClean="0"/>
              <a:t>Click to edit Master text styles</a:t>
            </a:r>
          </a:p>
        </p:txBody>
      </p:sp>
      <p:sp>
        <p:nvSpPr>
          <p:cNvPr id="10" name="Text Placeholder 9"/>
          <p:cNvSpPr>
            <a:spLocks noGrp="1"/>
          </p:cNvSpPr>
          <p:nvPr>
            <p:ph type="body" sz="quarter" idx="12"/>
          </p:nvPr>
        </p:nvSpPr>
        <p:spPr>
          <a:xfrm>
            <a:off x="695325" y="3067050"/>
            <a:ext cx="4524375" cy="514350"/>
          </a:xfrm>
          <a:prstGeom prst="rect">
            <a:avLst/>
          </a:prstGeom>
        </p:spPr>
        <p:txBody>
          <a:bodyPr/>
          <a:lstStyle>
            <a:lvl1pPr marL="0" indent="0">
              <a:buNone/>
              <a:defRPr sz="24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1986697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_Disclaimer">
    <p:spTree>
      <p:nvGrpSpPr>
        <p:cNvPr id="1" name=""/>
        <p:cNvGrpSpPr/>
        <p:nvPr/>
      </p:nvGrpSpPr>
      <p:grpSpPr>
        <a:xfrm>
          <a:off x="0" y="0"/>
          <a:ext cx="0" cy="0"/>
          <a:chOff x="0" y="0"/>
          <a:chExt cx="0" cy="0"/>
        </a:xfrm>
      </p:grpSpPr>
      <p:sp>
        <p:nvSpPr>
          <p:cNvPr id="3"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5" name="TextBox 4"/>
          <p:cNvSpPr txBox="1">
            <a:spLocks noChangeArrowheads="1"/>
          </p:cNvSpPr>
          <p:nvPr userDrawn="1"/>
        </p:nvSpPr>
        <p:spPr bwMode="auto">
          <a:xfrm>
            <a:off x="695325" y="1828800"/>
            <a:ext cx="60674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spcBef>
                <a:spcPts val="500"/>
              </a:spcBef>
              <a:spcAft>
                <a:spcPts val="500"/>
              </a:spcAft>
              <a:defRPr/>
            </a:pPr>
            <a:r>
              <a:rPr lang="en-US" sz="2000" dirty="0" smtClean="0">
                <a:solidFill>
                  <a:schemeClr val="bg1"/>
                </a:solidFill>
                <a:latin typeface="Calibri" pitchFamily="34" charset="0"/>
              </a:rPr>
              <a:t>These materials are necessarily of a general nature and do not take into consideration any specific matter, client or fact pattern.  </a:t>
            </a:r>
          </a:p>
          <a:p>
            <a:pPr eaLnBrk="1" hangingPunct="1">
              <a:spcBef>
                <a:spcPts val="500"/>
              </a:spcBef>
              <a:spcAft>
                <a:spcPts val="500"/>
              </a:spcAft>
              <a:defRPr/>
            </a:pPr>
            <a:r>
              <a:rPr lang="en-US" sz="2000" dirty="0" smtClean="0">
                <a:solidFill>
                  <a:schemeClr val="bg1"/>
                </a:solidFill>
                <a:latin typeface="Calibri" pitchFamily="34" charset="0"/>
              </a:rPr>
              <a:t>Please direct inquiries or comments to:</a:t>
            </a:r>
          </a:p>
        </p:txBody>
      </p:sp>
      <p:sp>
        <p:nvSpPr>
          <p:cNvPr id="4" name="Text Placeholder 3"/>
          <p:cNvSpPr>
            <a:spLocks noGrp="1"/>
          </p:cNvSpPr>
          <p:nvPr>
            <p:ph type="body" sz="quarter" idx="10"/>
          </p:nvPr>
        </p:nvSpPr>
        <p:spPr>
          <a:xfrm>
            <a:off x="695325" y="3286125"/>
            <a:ext cx="6067425" cy="476250"/>
          </a:xfrm>
          <a:prstGeom prst="rect">
            <a:avLst/>
          </a:prstGeom>
        </p:spPr>
        <p:txBody>
          <a:bodyPr/>
          <a:lstStyle>
            <a:lvl1pPr marL="0" indent="0">
              <a:buNone/>
              <a:defRPr sz="2000" b="0" baseline="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66772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Title Slide">
    <p:spTree>
      <p:nvGrpSpPr>
        <p:cNvPr id="1" name=""/>
        <p:cNvGrpSpPr/>
        <p:nvPr/>
      </p:nvGrpSpPr>
      <p:grpSpPr>
        <a:xfrm>
          <a:off x="0" y="0"/>
          <a:ext cx="0" cy="0"/>
          <a:chOff x="0" y="0"/>
          <a:chExt cx="0" cy="0"/>
        </a:xfrm>
      </p:grpSpPr>
      <p:pic>
        <p:nvPicPr>
          <p:cNvPr id="2" name="Picture 5" descr="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47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mple Text Slide">
    <p:spTree>
      <p:nvGrpSpPr>
        <p:cNvPr id="1" name=""/>
        <p:cNvGrpSpPr/>
        <p:nvPr/>
      </p:nvGrpSpPr>
      <p:grpSpPr>
        <a:xfrm>
          <a:off x="0" y="0"/>
          <a:ext cx="0" cy="0"/>
          <a:chOff x="0" y="0"/>
          <a:chExt cx="0" cy="0"/>
        </a:xfrm>
      </p:grpSpPr>
      <p:sp>
        <p:nvSpPr>
          <p:cNvPr id="8" name="Title 1"/>
          <p:cNvSpPr>
            <a:spLocks noGrp="1"/>
          </p:cNvSpPr>
          <p:nvPr>
            <p:ph type="title"/>
          </p:nvPr>
        </p:nvSpPr>
        <p:spPr>
          <a:xfrm>
            <a:off x="333375" y="92075"/>
            <a:ext cx="7951788" cy="784225"/>
          </a:xfrm>
          <a:prstGeom prst="rect">
            <a:avLst/>
          </a:prstGeom>
        </p:spPr>
        <p:txBody>
          <a:bodyPr/>
          <a:lstStyle>
            <a:lvl1pPr>
              <a:defRPr b="1"/>
            </a:lvl1pPr>
          </a:lstStyle>
          <a:p>
            <a:r>
              <a:rPr lang="en-US" dirty="0" smtClean="0"/>
              <a:t>Click to edit Master title style</a:t>
            </a:r>
            <a:endParaRPr lang="en-US" dirty="0"/>
          </a:p>
        </p:txBody>
      </p:sp>
      <p:sp>
        <p:nvSpPr>
          <p:cNvPr id="5" name="Text Placeholder 2"/>
          <p:cNvSpPr>
            <a:spLocks noGrp="1"/>
          </p:cNvSpPr>
          <p:nvPr>
            <p:ph idx="1"/>
          </p:nvPr>
        </p:nvSpPr>
        <p:spPr>
          <a:xfrm>
            <a:off x="323850" y="1312863"/>
            <a:ext cx="7961313" cy="4525963"/>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4pPr>
          </a:lstStyle>
          <a:p>
            <a:pPr lvl="0"/>
            <a:r>
              <a:rPr lang="en-CA" noProof="0" dirty="0" smtClean="0"/>
              <a:t>First Level</a:t>
            </a:r>
          </a:p>
          <a:p>
            <a:pPr lvl="1"/>
            <a:r>
              <a:rPr lang="en-CA" noProof="0" dirty="0" smtClean="0"/>
              <a:t>Second level</a:t>
            </a:r>
          </a:p>
          <a:p>
            <a:pPr lvl="2"/>
            <a:r>
              <a:rPr lang="en-CA" noProof="0" dirty="0" smtClean="0"/>
              <a:t>Third level</a:t>
            </a:r>
          </a:p>
          <a:p>
            <a:pPr lvl="3"/>
            <a:r>
              <a:rPr lang="en-CA" noProof="0" dirty="0" smtClean="0"/>
              <a:t>Fourth level</a:t>
            </a:r>
          </a:p>
          <a:p>
            <a:pPr lvl="0"/>
            <a:endParaRPr lang="en-CA" noProof="0" dirty="0"/>
          </a:p>
        </p:txBody>
      </p:sp>
      <p:sp>
        <p:nvSpPr>
          <p:cNvPr id="4" name="Slide Number Placeholder 5"/>
          <p:cNvSpPr>
            <a:spLocks noGrp="1"/>
          </p:cNvSpPr>
          <p:nvPr>
            <p:ph type="sldNum" sz="quarter" idx="10"/>
          </p:nvPr>
        </p:nvSpPr>
        <p:spPr/>
        <p:txBody>
          <a:bodyPr/>
          <a:lstStyle>
            <a:lvl1pPr>
              <a:defRPr/>
            </a:lvl1pPr>
          </a:lstStyle>
          <a:p>
            <a:pPr>
              <a:defRPr/>
            </a:pPr>
            <a:fld id="{09F78489-C7FB-4B89-AF0B-B95BEB90BED9}" type="slidenum">
              <a:rPr lang="en-US"/>
              <a:pPr>
                <a:defRPr/>
              </a:pPr>
              <a:t>‹#›</a:t>
            </a:fld>
            <a:endParaRPr lang="en-US" dirty="0"/>
          </a:p>
        </p:txBody>
      </p:sp>
    </p:spTree>
    <p:extLst>
      <p:ext uri="{BB962C8B-B14F-4D97-AF65-F5344CB8AC3E}">
        <p14:creationId xmlns:p14="http://schemas.microsoft.com/office/powerpoint/2010/main" val="422219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35162"/>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409156"/>
            <a:ext cx="7772400" cy="1500187"/>
          </a:xfrm>
          <a:prstGeom prst="rect">
            <a:avLst/>
          </a:prstGeom>
        </p:spPr>
        <p:txBody>
          <a:bodyPr/>
          <a:lstStyle>
            <a:lvl1pPr marL="0" indent="0">
              <a:buNone/>
              <a:defRPr sz="2400">
                <a:solidFill>
                  <a:srgbClr val="71707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5A185C5-06C7-45F6-83ED-BDBC2C103BDF}" type="slidenum">
              <a:rPr lang="en-US"/>
              <a:pPr>
                <a:defRPr/>
              </a:pPr>
              <a:t>‹#›</a:t>
            </a:fld>
            <a:endParaRPr lang="en-US" dirty="0"/>
          </a:p>
        </p:txBody>
      </p:sp>
    </p:spTree>
    <p:extLst>
      <p:ext uri="{BB962C8B-B14F-4D97-AF65-F5344CB8AC3E}">
        <p14:creationId xmlns:p14="http://schemas.microsoft.com/office/powerpoint/2010/main" val="139725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2425" y="1314450"/>
            <a:ext cx="4038600" cy="4525963"/>
          </a:xfrm>
          <a:prstGeom prst="rect">
            <a:avLst/>
          </a:prstGeom>
        </p:spPr>
        <p:txBody>
          <a:bodyPr/>
          <a:lstStyle>
            <a:lvl1pPr>
              <a:defRPr sz="2600"/>
            </a:lvl1pPr>
            <a:lvl2pPr>
              <a:defRPr sz="2600"/>
            </a:lvl2pPr>
            <a:lvl3pPr>
              <a:defRPr sz="2600"/>
            </a:lvl3pPr>
            <a:lvl4pPr>
              <a:defRPr sz="2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743450" y="1323975"/>
            <a:ext cx="4038600" cy="4525963"/>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p:nvPr>
        </p:nvSpPr>
        <p:spPr>
          <a:xfrm>
            <a:off x="333375" y="92075"/>
            <a:ext cx="8229600" cy="784225"/>
          </a:xfrm>
          <a:prstGeom prst="rect">
            <a:avLst/>
          </a:prstGeom>
        </p:spPr>
        <p:txBody>
          <a:bodyPr/>
          <a:lstStyle>
            <a:lvl1pPr>
              <a:defRPr b="1"/>
            </a:lvl1pPr>
          </a:lstStyle>
          <a:p>
            <a:r>
              <a:rPr lang="en-US" dirty="0" smtClean="0"/>
              <a:t>Click to edit Master title style</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FDC150D-DB89-4D08-B2EF-3090A30919CC}" type="slidenum">
              <a:rPr lang="en-US"/>
              <a:pPr>
                <a:defRPr/>
              </a:pPr>
              <a:t>‹#›</a:t>
            </a:fld>
            <a:endParaRPr lang="en-US" dirty="0"/>
          </a:p>
        </p:txBody>
      </p:sp>
    </p:spTree>
    <p:extLst>
      <p:ext uri="{BB962C8B-B14F-4D97-AF65-F5344CB8AC3E}">
        <p14:creationId xmlns:p14="http://schemas.microsoft.com/office/powerpoint/2010/main" val="368483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3375" y="1316038"/>
            <a:ext cx="4048125" cy="639762"/>
          </a:xfrm>
          <a:prstGeom prst="rect">
            <a:avLst/>
          </a:prstGeom>
        </p:spPr>
        <p:txBody>
          <a:bodyPr anchor="b"/>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33375" y="1955800"/>
            <a:ext cx="4048125" cy="3951288"/>
          </a:xfrm>
          <a:prstGeom prst="rect">
            <a:avLst/>
          </a:prstGeom>
        </p:spPr>
        <p:txBody>
          <a:bodyPr/>
          <a:lstStyle>
            <a:lvl1pPr>
              <a:defRPr sz="2600"/>
            </a:lvl1pPr>
            <a:lvl2pPr>
              <a:defRPr sz="2600"/>
            </a:lvl2pPr>
            <a:lvl3pPr>
              <a:defRPr sz="2600"/>
            </a:lvl3pPr>
            <a:lvl4pPr>
              <a:defRPr sz="2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724399" y="1317626"/>
            <a:ext cx="4048125" cy="639762"/>
          </a:xfrm>
          <a:prstGeom prst="rect">
            <a:avLst/>
          </a:prstGeom>
        </p:spPr>
        <p:txBody>
          <a:bodyPr anchor="b"/>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399" y="1960563"/>
            <a:ext cx="4048126" cy="3951288"/>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Title 1"/>
          <p:cNvSpPr>
            <a:spLocks noGrp="1"/>
          </p:cNvSpPr>
          <p:nvPr>
            <p:ph type="title"/>
          </p:nvPr>
        </p:nvSpPr>
        <p:spPr>
          <a:xfrm>
            <a:off x="333375" y="92075"/>
            <a:ext cx="7951788" cy="784225"/>
          </a:xfrm>
          <a:prstGeom prst="rect">
            <a:avLst/>
          </a:prstGeom>
        </p:spPr>
        <p:txBody>
          <a:bodyPr/>
          <a:lstStyle>
            <a:lvl1pPr>
              <a:defRPr b="1"/>
            </a:lvl1pPr>
          </a:lstStyle>
          <a:p>
            <a:r>
              <a:rPr lang="en-US" dirty="0" smtClean="0"/>
              <a:t>Click to edit Master title style</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4640B233-2FDD-43A0-9C6C-98AD182C7CD5}" type="slidenum">
              <a:rPr lang="en-US"/>
              <a:pPr>
                <a:defRPr/>
              </a:pPr>
              <a:t>‹#›</a:t>
            </a:fld>
            <a:endParaRPr lang="en-US" dirty="0"/>
          </a:p>
        </p:txBody>
      </p:sp>
    </p:spTree>
    <p:extLst>
      <p:ext uri="{BB962C8B-B14F-4D97-AF65-F5344CB8AC3E}">
        <p14:creationId xmlns:p14="http://schemas.microsoft.com/office/powerpoint/2010/main" val="299736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B20FD14-DB63-4A85-9794-0B7E1348B19D}" type="slidenum">
              <a:rPr lang="en-US"/>
              <a:pPr>
                <a:defRPr/>
              </a:pPr>
              <a:t>‹#›</a:t>
            </a:fld>
            <a:endParaRPr lang="en-US" dirty="0"/>
          </a:p>
        </p:txBody>
      </p:sp>
    </p:spTree>
    <p:extLst>
      <p:ext uri="{BB962C8B-B14F-4D97-AF65-F5344CB8AC3E}">
        <p14:creationId xmlns:p14="http://schemas.microsoft.com/office/powerpoint/2010/main" val="1147269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75" y="1303338"/>
            <a:ext cx="4991100" cy="4918075"/>
          </a:xfrm>
          <a:prstGeom prst="rect">
            <a:avLst/>
          </a:prstGeom>
        </p:spPr>
        <p:txBody>
          <a:bodyPr/>
          <a:lstStyle>
            <a:lvl1pPr>
              <a:defRPr sz="2600"/>
            </a:lvl1pPr>
            <a:lvl2pPr>
              <a:defRPr sz="2600"/>
            </a:lvl2pPr>
            <a:lvl3pPr>
              <a:defRPr sz="2600"/>
            </a:lvl3pPr>
            <a:lvl4pPr>
              <a:defRPr sz="26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Text Placeholder 3"/>
          <p:cNvSpPr>
            <a:spLocks noGrp="1"/>
          </p:cNvSpPr>
          <p:nvPr>
            <p:ph type="body" sz="half" idx="2"/>
          </p:nvPr>
        </p:nvSpPr>
        <p:spPr>
          <a:xfrm>
            <a:off x="342900" y="2370138"/>
            <a:ext cx="3152775" cy="3756025"/>
          </a:xfrm>
          <a:prstGeom prst="rect">
            <a:avLst/>
          </a:prstGeom>
        </p:spPr>
        <p:txBody>
          <a:bodyPr/>
          <a:lstStyle>
            <a:lvl1pPr marL="0" indent="0">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Title 1"/>
          <p:cNvSpPr>
            <a:spLocks noGrp="1"/>
          </p:cNvSpPr>
          <p:nvPr>
            <p:ph type="title"/>
          </p:nvPr>
        </p:nvSpPr>
        <p:spPr>
          <a:xfrm>
            <a:off x="333476" y="30915"/>
            <a:ext cx="8083665" cy="751509"/>
          </a:xfrm>
          <a:prstGeom prst="rect">
            <a:avLst/>
          </a:prstGeom>
        </p:spPr>
        <p:txBody>
          <a:bodyPr anchor="b"/>
          <a:lstStyle>
            <a:lvl1pPr algn="l">
              <a:defRPr sz="3200" b="1"/>
            </a:lvl1pPr>
          </a:lstStyle>
          <a:p>
            <a:r>
              <a:rPr lang="en-US" dirty="0" smtClean="0"/>
              <a:t>Click to edit Master title style</a:t>
            </a:r>
            <a:endParaRPr lang="en-US" dirty="0"/>
          </a:p>
        </p:txBody>
      </p:sp>
      <p:sp>
        <p:nvSpPr>
          <p:cNvPr id="10" name="Text Placeholder 9"/>
          <p:cNvSpPr>
            <a:spLocks noGrp="1"/>
          </p:cNvSpPr>
          <p:nvPr>
            <p:ph type="body" sz="quarter" idx="11"/>
          </p:nvPr>
        </p:nvSpPr>
        <p:spPr>
          <a:xfrm>
            <a:off x="342900" y="1303338"/>
            <a:ext cx="3152775" cy="939800"/>
          </a:xfrm>
        </p:spPr>
        <p:txBody>
          <a:bodyPr/>
          <a:lstStyle>
            <a:lvl1pPr marL="0" indent="0">
              <a:buNone/>
              <a:defRPr b="1"/>
            </a:lvl1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lvl1pPr>
              <a:defRPr/>
            </a:lvl1pPr>
          </a:lstStyle>
          <a:p>
            <a:pPr>
              <a:defRPr/>
            </a:pPr>
            <a:fld id="{7FEC7C9E-AF7D-448C-A2F1-A05BF18AECDE}" type="slidenum">
              <a:rPr lang="en-US"/>
              <a:pPr>
                <a:defRPr/>
              </a:pPr>
              <a:t>‹#›</a:t>
            </a:fld>
            <a:endParaRPr lang="en-US" dirty="0"/>
          </a:p>
        </p:txBody>
      </p:sp>
    </p:spTree>
    <p:extLst>
      <p:ext uri="{BB962C8B-B14F-4D97-AF65-F5344CB8AC3E}">
        <p14:creationId xmlns:p14="http://schemas.microsoft.com/office/powerpoint/2010/main" val="299363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1132" y="56561"/>
            <a:ext cx="7954032" cy="810705"/>
          </a:xfrm>
          <a:prstGeom prst="rect">
            <a:avLst/>
          </a:prstGeom>
        </p:spPr>
        <p:txBody>
          <a:bodyPr/>
          <a:lstStyle>
            <a:lvl1pPr algn="l">
              <a:defRPr sz="32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819151" y="1047750"/>
            <a:ext cx="7466012" cy="404177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687399" y="5757863"/>
            <a:ext cx="5759776" cy="528637"/>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21" name="Text Placeholder 20"/>
          <p:cNvSpPr>
            <a:spLocks noGrp="1"/>
          </p:cNvSpPr>
          <p:nvPr>
            <p:ph type="body" sz="quarter" idx="11"/>
          </p:nvPr>
        </p:nvSpPr>
        <p:spPr>
          <a:xfrm>
            <a:off x="1687399" y="5232400"/>
            <a:ext cx="5759776" cy="525463"/>
          </a:xfrm>
        </p:spPr>
        <p:txBody>
          <a:bodyPr/>
          <a:lstStyle>
            <a:lvl1pPr marL="0" indent="0">
              <a:buNone/>
              <a:defRPr b="1"/>
            </a:lvl1pPr>
          </a:lstStyle>
          <a:p>
            <a:pPr lvl="0"/>
            <a:r>
              <a:rPr lang="en-US" dirty="0" smtClean="0"/>
              <a:t>Click to edit Master text styles</a:t>
            </a: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74B2EDBE-2777-47C7-877B-5A160631D3D3}" type="slidenum">
              <a:rPr lang="en-US"/>
              <a:pPr>
                <a:defRPr/>
              </a:pPr>
              <a:t>‹#›</a:t>
            </a:fld>
            <a:endParaRPr lang="en-US" dirty="0"/>
          </a:p>
        </p:txBody>
      </p:sp>
    </p:spTree>
    <p:extLst>
      <p:ext uri="{BB962C8B-B14F-4D97-AF65-F5344CB8AC3E}">
        <p14:creationId xmlns:p14="http://schemas.microsoft.com/office/powerpoint/2010/main" val="1100486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jpeg"/><Relationship Id="rId4" Type="http://schemas.openxmlformats.org/officeDocument/2006/relationships/slideLayout" Target="../slideLayouts/slideLayout6.xml"/><Relationship Id="rId9"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5" descr="ppt_cover.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0" r:id="rId1"/>
    <p:sldLayoutId id="2147484608"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22238" y="6423025"/>
            <a:ext cx="89185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8"/>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12713" y="801688"/>
            <a:ext cx="89185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Placeholder 1"/>
          <p:cNvSpPr>
            <a:spLocks noGrp="1"/>
          </p:cNvSpPr>
          <p:nvPr>
            <p:ph type="title"/>
          </p:nvPr>
        </p:nvSpPr>
        <p:spPr bwMode="auto">
          <a:xfrm>
            <a:off x="323850" y="112713"/>
            <a:ext cx="7961313"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Text Placeholder 2"/>
          <p:cNvSpPr>
            <a:spLocks noGrp="1"/>
          </p:cNvSpPr>
          <p:nvPr>
            <p:ph type="body" idx="1"/>
          </p:nvPr>
        </p:nvSpPr>
        <p:spPr bwMode="auto">
          <a:xfrm>
            <a:off x="323850" y="1331913"/>
            <a:ext cx="79613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smtClean="0"/>
              <a:t>First Level</a:t>
            </a:r>
          </a:p>
          <a:p>
            <a:pPr lvl="1"/>
            <a:r>
              <a:rPr lang="en-CA" smtClean="0"/>
              <a:t>Second level</a:t>
            </a:r>
          </a:p>
          <a:p>
            <a:pPr lvl="2"/>
            <a:r>
              <a:rPr lang="en-CA" smtClean="0"/>
              <a:t>Third level</a:t>
            </a:r>
          </a:p>
          <a:p>
            <a:pPr lvl="3"/>
            <a:r>
              <a:rPr lang="en-CA" smtClean="0"/>
              <a:t>Fourth level</a:t>
            </a:r>
          </a:p>
          <a:p>
            <a:pPr lvl="0"/>
            <a:endParaRPr lang="en-CA" smtClean="0"/>
          </a:p>
        </p:txBody>
      </p:sp>
      <p:sp>
        <p:nvSpPr>
          <p:cNvPr id="7" name="Slide Number Placeholder 5"/>
          <p:cNvSpPr>
            <a:spLocks noGrp="1"/>
          </p:cNvSpPr>
          <p:nvPr>
            <p:ph type="sldNum" sz="quarter" idx="4"/>
          </p:nvPr>
        </p:nvSpPr>
        <p:spPr>
          <a:xfrm>
            <a:off x="8285163" y="6440488"/>
            <a:ext cx="709612" cy="268287"/>
          </a:xfrm>
          <a:prstGeom prst="rect">
            <a:avLst/>
          </a:prstGeom>
        </p:spPr>
        <p:txBody>
          <a:bodyPr vert="horz" wrap="square" lIns="91440" tIns="45720" rIns="91440" bIns="45720" numCol="1" anchor="t" anchorCtr="0" compatLnSpc="1">
            <a:prstTxWarp prst="textNoShape">
              <a:avLst/>
            </a:prstTxWarp>
          </a:bodyPr>
          <a:lstStyle>
            <a:lvl1pPr algn="ctr">
              <a:defRPr sz="1200">
                <a:solidFill>
                  <a:srgbClr val="FFFFFF"/>
                </a:solidFill>
                <a:latin typeface="Calibri" pitchFamily="34" charset="0"/>
                <a:cs typeface="Calibri" pitchFamily="34" charset="0"/>
              </a:defRPr>
            </a:lvl1pPr>
          </a:lstStyle>
          <a:p>
            <a:pPr>
              <a:defRPr/>
            </a:pPr>
            <a:fld id="{A0288644-C873-4F73-896B-D9EE5DA03BD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01" r:id="rId1"/>
    <p:sldLayoutId id="2147484602" r:id="rId2"/>
    <p:sldLayoutId id="2147484603" r:id="rId3"/>
    <p:sldLayoutId id="2147484604" r:id="rId4"/>
    <p:sldLayoutId id="2147484605" r:id="rId5"/>
    <p:sldLayoutId id="2147484606" r:id="rId6"/>
    <p:sldLayoutId id="2147484607"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kern="1200">
          <a:solidFill>
            <a:srgbClr val="717073"/>
          </a:solidFill>
          <a:latin typeface="Calibri" pitchFamily="34" charset="0"/>
          <a:ea typeface="+mj-ea"/>
          <a:cs typeface="Calibri" pitchFamily="34" charset="0"/>
        </a:defRPr>
      </a:lvl1pPr>
      <a:lvl2pPr algn="l" rtl="0" eaLnBrk="0" fontAlgn="base" hangingPunct="0">
        <a:spcBef>
          <a:spcPct val="0"/>
        </a:spcBef>
        <a:spcAft>
          <a:spcPct val="0"/>
        </a:spcAft>
        <a:defRPr sz="3200" b="1">
          <a:solidFill>
            <a:srgbClr val="717073"/>
          </a:solidFill>
          <a:latin typeface="Calibri" pitchFamily="34" charset="0"/>
          <a:cs typeface="Calibri" pitchFamily="34" charset="0"/>
        </a:defRPr>
      </a:lvl2pPr>
      <a:lvl3pPr algn="l" rtl="0" eaLnBrk="0" fontAlgn="base" hangingPunct="0">
        <a:spcBef>
          <a:spcPct val="0"/>
        </a:spcBef>
        <a:spcAft>
          <a:spcPct val="0"/>
        </a:spcAft>
        <a:defRPr sz="3200" b="1">
          <a:solidFill>
            <a:srgbClr val="717073"/>
          </a:solidFill>
          <a:latin typeface="Calibri" pitchFamily="34" charset="0"/>
          <a:cs typeface="Calibri" pitchFamily="34" charset="0"/>
        </a:defRPr>
      </a:lvl3pPr>
      <a:lvl4pPr algn="l" rtl="0" eaLnBrk="0" fontAlgn="base" hangingPunct="0">
        <a:spcBef>
          <a:spcPct val="0"/>
        </a:spcBef>
        <a:spcAft>
          <a:spcPct val="0"/>
        </a:spcAft>
        <a:defRPr sz="3200" b="1">
          <a:solidFill>
            <a:srgbClr val="717073"/>
          </a:solidFill>
          <a:latin typeface="Calibri" pitchFamily="34" charset="0"/>
          <a:cs typeface="Calibri" pitchFamily="34" charset="0"/>
        </a:defRPr>
      </a:lvl4pPr>
      <a:lvl5pPr algn="l" rtl="0" eaLnBrk="0" fontAlgn="base" hangingPunct="0">
        <a:spcBef>
          <a:spcPct val="0"/>
        </a:spcBef>
        <a:spcAft>
          <a:spcPct val="0"/>
        </a:spcAft>
        <a:defRPr sz="3200" b="1">
          <a:solidFill>
            <a:srgbClr val="717073"/>
          </a:solidFill>
          <a:latin typeface="Calibri" pitchFamily="34" charset="0"/>
          <a:cs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1pPr>
      <a:lvl2pPr marL="742950" indent="-28575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2pPr>
      <a:lvl3pPr marL="1143000" indent="-2286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3pPr>
      <a:lvl4pPr marL="1600200" indent="-2286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5" descr="ppt_cover.pn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9" r:id="rId1"/>
    <p:sldLayoutId id="2147484610" r:id="rId2"/>
    <p:sldLayoutId id="2147484611"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www.canlii.org/en/bc/laws/stat/sbc-1998-c-43/latest/sbc-1998-c-43.html#sec144_smooth" TargetMode="External"/><Relationship Id="rId2" Type="http://schemas.openxmlformats.org/officeDocument/2006/relationships/hyperlink" Target="http://www.canlii.org/en/bc/laws/stat/sbc-1998-c-43/latest/sbc-1998-c-43.html"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canlii.org/en/bc/laws/stat/sbc-1998-c-43/latest/sbc-1998-c-43.html"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canlii.org/en/bc/laws/stat/sbc-1998-c-43/latest/sbc-1998-c-43.html#sec141subsec3_smooth"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canlii.org/en/bc/laws/stat/sbc-1998-c-43/latest/sbc-1998-c-43.html#sec144_smooth" TargetMode="External"/><Relationship Id="rId2" Type="http://schemas.openxmlformats.org/officeDocument/2006/relationships/hyperlink" Target="http://www.canlii.org/en/bc/laws/stat/sbc-1998-c-43/latest/sbc-1998-c-43.html#sec141subsec3_smooth"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canlii.org/en/bc/laws/stat/sbc-1998-c-43/latest/sbc-1998-c-43.html#sec141subsec3_smooth"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704850" y="2079625"/>
            <a:ext cx="7381875"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Rental Restrictions in Strata Corporations</a:t>
            </a:r>
          </a:p>
        </p:txBody>
      </p:sp>
      <p:sp>
        <p:nvSpPr>
          <p:cNvPr id="8195" name="Subtitle 2"/>
          <p:cNvSpPr>
            <a:spLocks noGrp="1"/>
          </p:cNvSpPr>
          <p:nvPr>
            <p:ph type="subTitle" idx="1"/>
          </p:nvPr>
        </p:nvSpPr>
        <p:spPr bwMode="auto">
          <a:xfrm>
            <a:off x="704850" y="3581400"/>
            <a:ext cx="7362825" cy="88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What is the latest in residential rentals?</a:t>
            </a:r>
          </a:p>
        </p:txBody>
      </p:sp>
      <p:sp>
        <p:nvSpPr>
          <p:cNvPr id="8196" name="Text Placeholder 3"/>
          <p:cNvSpPr>
            <a:spLocks noGrp="1"/>
          </p:cNvSpPr>
          <p:nvPr>
            <p:ph type="body" sz="quarter" idx="10"/>
          </p:nvPr>
        </p:nvSpPr>
        <p:spPr bwMode="auto">
          <a:xfrm>
            <a:off x="704850" y="5651500"/>
            <a:ext cx="7362825" cy="293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March 11, 2015</a:t>
            </a:r>
          </a:p>
        </p:txBody>
      </p:sp>
      <p:sp>
        <p:nvSpPr>
          <p:cNvPr id="8197" name="Text Placeholder 4"/>
          <p:cNvSpPr>
            <a:spLocks noGrp="1"/>
          </p:cNvSpPr>
          <p:nvPr>
            <p:ph type="body" sz="quarter" idx="11"/>
          </p:nvPr>
        </p:nvSpPr>
        <p:spPr bwMode="auto">
          <a:xfrm>
            <a:off x="704850" y="5945188"/>
            <a:ext cx="7362825" cy="2682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Presented by: Veronica P. Franco</a:t>
            </a:r>
          </a:p>
        </p:txBody>
      </p:sp>
      <p:sp>
        <p:nvSpPr>
          <p:cNvPr id="8198" name="Text Placeholder 5"/>
          <p:cNvSpPr>
            <a:spLocks noGrp="1"/>
          </p:cNvSpPr>
          <p:nvPr>
            <p:ph type="body" sz="quarter" idx="12"/>
          </p:nvPr>
        </p:nvSpPr>
        <p:spPr bwMode="auto">
          <a:xfrm>
            <a:off x="704850" y="6213475"/>
            <a:ext cx="7362825"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PAMA Luncheon Presentation</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33089" y="1400783"/>
            <a:ext cx="4260715" cy="4820630"/>
          </a:xfrm>
        </p:spPr>
        <p:txBody>
          <a:bodyPr/>
          <a:lstStyle/>
          <a:p>
            <a:pPr marL="0" indent="0">
              <a:buNone/>
            </a:pPr>
            <a:endParaRPr lang="en-US" dirty="0" smtClean="0"/>
          </a:p>
          <a:p>
            <a:pPr marL="0" indent="0">
              <a:buNone/>
            </a:pPr>
            <a:r>
              <a:rPr lang="en-US" dirty="0" smtClean="0"/>
              <a:t>A </a:t>
            </a:r>
            <a:r>
              <a:rPr lang="en-US" dirty="0"/>
              <a:t>bylaw under subsection (2) (b) (i) </a:t>
            </a:r>
            <a:r>
              <a:rPr lang="en-US" dirty="0" smtClean="0"/>
              <a:t>(limiting the number or percentage of strata lots that may be rented) must </a:t>
            </a:r>
            <a:r>
              <a:rPr lang="en-US" dirty="0"/>
              <a:t>set out the procedure to be followed by the strata corporation in administering the limit.</a:t>
            </a:r>
            <a:endParaRPr lang="en-CA" dirty="0"/>
          </a:p>
        </p:txBody>
      </p:sp>
      <p:sp>
        <p:nvSpPr>
          <p:cNvPr id="3" name="Text Placeholder 2"/>
          <p:cNvSpPr>
            <a:spLocks noGrp="1"/>
          </p:cNvSpPr>
          <p:nvPr>
            <p:ph type="body" sz="half" idx="2"/>
          </p:nvPr>
        </p:nvSpPr>
        <p:spPr>
          <a:xfrm>
            <a:off x="342900" y="2470826"/>
            <a:ext cx="3645440" cy="3035029"/>
          </a:xfrm>
        </p:spPr>
        <p:txBody>
          <a:bodyPr anchor="ctr"/>
          <a:lstStyle/>
          <a:p>
            <a:pPr algn="ctr"/>
            <a:r>
              <a:rPr lang="en-CA" dirty="0" smtClean="0"/>
              <a:t>MUST SET OUT</a:t>
            </a:r>
            <a:endParaRPr lang="en-CA" dirty="0"/>
          </a:p>
        </p:txBody>
      </p:sp>
      <p:sp>
        <p:nvSpPr>
          <p:cNvPr id="4" name="Title 3"/>
          <p:cNvSpPr>
            <a:spLocks noGrp="1"/>
          </p:cNvSpPr>
          <p:nvPr>
            <p:ph type="title"/>
          </p:nvPr>
        </p:nvSpPr>
        <p:spPr/>
        <p:txBody>
          <a:bodyPr/>
          <a:lstStyle/>
          <a:p>
            <a:r>
              <a:rPr lang="en-CA" dirty="0" smtClean="0"/>
              <a:t>Rental Bylaws – Administering the limit</a:t>
            </a:r>
            <a:endParaRPr lang="en-CA" dirty="0"/>
          </a:p>
        </p:txBody>
      </p:sp>
      <p:sp>
        <p:nvSpPr>
          <p:cNvPr id="5" name="Text Placeholder 4"/>
          <p:cNvSpPr>
            <a:spLocks noGrp="1"/>
          </p:cNvSpPr>
          <p:nvPr>
            <p:ph type="body" sz="quarter" idx="11"/>
          </p:nvPr>
        </p:nvSpPr>
        <p:spPr>
          <a:xfrm>
            <a:off x="342900" y="1575880"/>
            <a:ext cx="3839994" cy="719847"/>
          </a:xfrm>
        </p:spPr>
        <p:txBody>
          <a:bodyPr/>
          <a:lstStyle/>
          <a:p>
            <a:r>
              <a:rPr lang="en-CA" dirty="0" smtClean="0"/>
              <a:t>Section 141(3)</a:t>
            </a:r>
            <a:endParaRPr lang="en-CA" dirty="0"/>
          </a:p>
        </p:txBody>
      </p:sp>
      <p:sp>
        <p:nvSpPr>
          <p:cNvPr id="6" name="Slide Number Placeholder 5"/>
          <p:cNvSpPr>
            <a:spLocks noGrp="1"/>
          </p:cNvSpPr>
          <p:nvPr>
            <p:ph type="sldNum" sz="quarter" idx="12"/>
          </p:nvPr>
        </p:nvSpPr>
        <p:spPr/>
        <p:txBody>
          <a:bodyPr/>
          <a:lstStyle/>
          <a:p>
            <a:pPr>
              <a:defRPr/>
            </a:pPr>
            <a:fld id="{7FEC7C9E-AF7D-448C-A2F1-A05BF18AECDE}" type="slidenum">
              <a:rPr lang="en-US" smtClean="0"/>
              <a:pPr>
                <a:defRPr/>
              </a:pPr>
              <a:t>10</a:t>
            </a:fld>
            <a:endParaRPr lang="en-US" dirty="0"/>
          </a:p>
        </p:txBody>
      </p:sp>
    </p:spTree>
    <p:extLst>
      <p:ext uri="{BB962C8B-B14F-4D97-AF65-F5344CB8AC3E}">
        <p14:creationId xmlns:p14="http://schemas.microsoft.com/office/powerpoint/2010/main" val="2092211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149144" cy="784225"/>
          </a:xfrm>
        </p:spPr>
        <p:txBody>
          <a:bodyPr/>
          <a:lstStyle/>
          <a:p>
            <a:r>
              <a:rPr lang="en-CA" dirty="0" smtClean="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smtClean="0"/>
              <a:t>Carnahan v. The Owners, Strata Plan LMS 522</a:t>
            </a:r>
            <a:r>
              <a:rPr lang="en-CA" dirty="0" smtClean="0"/>
              <a:t>, </a:t>
            </a:r>
          </a:p>
          <a:p>
            <a:pPr marL="0" indent="0">
              <a:buNone/>
            </a:pPr>
            <a:r>
              <a:rPr lang="en-CA" dirty="0" smtClean="0"/>
              <a:t>The bylaw in question:</a:t>
            </a:r>
            <a:endParaRPr lang="en-CA" dirty="0"/>
          </a:p>
          <a:p>
            <a:pPr marL="0" indent="0">
              <a:buNone/>
            </a:pPr>
            <a:r>
              <a:rPr lang="en-US" dirty="0" smtClean="0"/>
              <a:t>9.1</a:t>
            </a:r>
            <a:r>
              <a:rPr lang="en-US" dirty="0"/>
              <a:t>      The maximum number of strata units that may be rented at any one time is five (5).</a:t>
            </a:r>
          </a:p>
          <a:p>
            <a:pPr marL="0" indent="0">
              <a:buNone/>
            </a:pPr>
            <a:r>
              <a:rPr lang="en-US" dirty="0"/>
              <a:t>9.2      An owner shall obtain the written permission of the strata council before renting or leasing the strata unit. </a:t>
            </a:r>
          </a:p>
          <a:p>
            <a:pPr marL="0" indent="0">
              <a:buNone/>
            </a:pPr>
            <a:r>
              <a:rPr lang="en-US" dirty="0"/>
              <a:t>9.3      Where hardship results to the owner, he may appeal to the council for permission to lease his strata lot, and the council shall not unreasonably refuse the appeal, all pursuant to the </a:t>
            </a:r>
            <a:r>
              <a:rPr lang="en-US" i="1" dirty="0">
                <a:hlinkClick r:id="rId2"/>
              </a:rPr>
              <a:t>Strata Property Act</a:t>
            </a:r>
            <a:r>
              <a:rPr lang="en-US" i="1" dirty="0"/>
              <a:t>, </a:t>
            </a:r>
            <a:r>
              <a:rPr lang="en-US" i="1" dirty="0">
                <a:hlinkClick r:id="rId3"/>
              </a:rPr>
              <a:t>section </a:t>
            </a:r>
            <a:r>
              <a:rPr lang="en-US" i="1" dirty="0" smtClean="0">
                <a:hlinkClick r:id="rId3"/>
              </a:rPr>
              <a:t>144</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11</a:t>
            </a:fld>
            <a:endParaRPr lang="en-US" dirty="0"/>
          </a:p>
        </p:txBody>
      </p:sp>
    </p:spTree>
    <p:extLst>
      <p:ext uri="{BB962C8B-B14F-4D97-AF65-F5344CB8AC3E}">
        <p14:creationId xmlns:p14="http://schemas.microsoft.com/office/powerpoint/2010/main" val="351428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149144" cy="784225"/>
          </a:xfrm>
        </p:spPr>
        <p:txBody>
          <a:bodyPr/>
          <a:lstStyle/>
          <a:p>
            <a:r>
              <a:rPr lang="en-CA" dirty="0" smtClean="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smtClean="0"/>
              <a:t>Carnahan v. The Owners, Strata Plan LMS 522 (cont’d)</a:t>
            </a:r>
            <a:r>
              <a:rPr lang="en-CA" dirty="0" smtClean="0"/>
              <a:t>, </a:t>
            </a:r>
          </a:p>
          <a:p>
            <a:pPr marL="0" indent="0">
              <a:buNone/>
            </a:pPr>
            <a:r>
              <a:rPr lang="en-CA" dirty="0" smtClean="0"/>
              <a:t>The bylaw in question:</a:t>
            </a:r>
            <a:endParaRPr lang="en-CA" dirty="0"/>
          </a:p>
          <a:p>
            <a:pPr marL="0" indent="0">
              <a:buNone/>
            </a:pPr>
            <a:r>
              <a:rPr lang="en-US" dirty="0" smtClean="0"/>
              <a:t>9.4</a:t>
            </a:r>
            <a:r>
              <a:rPr lang="en-US" dirty="0"/>
              <a:t>      Owners who have rental units must accompany or have an appointed agent accompany prospective renters when showing their unit.</a:t>
            </a:r>
          </a:p>
          <a:p>
            <a:pPr marL="0" indent="0">
              <a:buNone/>
            </a:pPr>
            <a:r>
              <a:rPr lang="en-US" dirty="0"/>
              <a:t>9.5      Before an owner rents his strata lot, the owner must give the Strata Corporation the undertaking in </a:t>
            </a:r>
            <a:r>
              <a:rPr lang="en-US" i="1" dirty="0">
                <a:hlinkClick r:id="rId2"/>
              </a:rPr>
              <a:t>Strata Property Act</a:t>
            </a:r>
            <a:r>
              <a:rPr lang="en-US" dirty="0"/>
              <a:t> Form K, signed by the tenant, that the owner and the occupants of the strata lot will comply with the bylaws and rules of the Strata Corporation.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12</a:t>
            </a:fld>
            <a:endParaRPr lang="en-US" dirty="0"/>
          </a:p>
        </p:txBody>
      </p:sp>
    </p:spTree>
    <p:extLst>
      <p:ext uri="{BB962C8B-B14F-4D97-AF65-F5344CB8AC3E}">
        <p14:creationId xmlns:p14="http://schemas.microsoft.com/office/powerpoint/2010/main" val="1374764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324242"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a:t>Carnahan v. The Owners, Strata Plan LMS 522 (cont’d)</a:t>
            </a:r>
            <a:endParaRPr lang="en-US" dirty="0" smtClean="0"/>
          </a:p>
          <a:p>
            <a:pPr marL="0" indent="0">
              <a:buNone/>
            </a:pPr>
            <a:endParaRPr lang="en-US" dirty="0" smtClean="0"/>
          </a:p>
          <a:p>
            <a:pPr marL="0" indent="0">
              <a:buNone/>
            </a:pPr>
            <a:r>
              <a:rPr lang="en-US" dirty="0" smtClean="0"/>
              <a:t>[</a:t>
            </a:r>
            <a:r>
              <a:rPr lang="en-US" dirty="0"/>
              <a:t>32]        </a:t>
            </a:r>
            <a:r>
              <a:rPr lang="en-US" dirty="0">
                <a:hlinkClick r:id="rId2"/>
              </a:rPr>
              <a:t>Section 141(3)</a:t>
            </a:r>
            <a:r>
              <a:rPr lang="en-US" dirty="0"/>
              <a:t> creates two obligations for a strata corporation purporting to restrict the number of strata lots that may be rented: (1) the strata corporation must have a procedure for administering the limit; and (2) that procedure must be set out in the strata corporation’s bylaws. </a:t>
            </a:r>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13</a:t>
            </a:fld>
            <a:endParaRPr lang="en-US" dirty="0"/>
          </a:p>
        </p:txBody>
      </p:sp>
    </p:spTree>
    <p:extLst>
      <p:ext uri="{BB962C8B-B14F-4D97-AF65-F5344CB8AC3E}">
        <p14:creationId xmlns:p14="http://schemas.microsoft.com/office/powerpoint/2010/main" val="385074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324242"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a:t>Carnahan v. The Owners, Strata Plan LMS 522 (cont’d)</a:t>
            </a:r>
            <a:endParaRPr lang="en-US" dirty="0" smtClean="0"/>
          </a:p>
          <a:p>
            <a:pPr marL="0" indent="0">
              <a:buNone/>
            </a:pPr>
            <a:r>
              <a:rPr lang="en-US" dirty="0" smtClean="0"/>
              <a:t>[</a:t>
            </a:r>
            <a:r>
              <a:rPr lang="en-US" dirty="0"/>
              <a:t>33]        The Strata Corporation submits that a plain reading of </a:t>
            </a:r>
            <a:r>
              <a:rPr lang="en-US" dirty="0">
                <a:hlinkClick r:id="rId2"/>
              </a:rPr>
              <a:t>s. 141(3)</a:t>
            </a:r>
            <a:r>
              <a:rPr lang="en-US" dirty="0"/>
              <a:t> shows that strata corporations must have a procedure for administering the rental limit, not that the procedure must have a specific form. I agree. Unlike </a:t>
            </a:r>
            <a:r>
              <a:rPr lang="en-US" dirty="0">
                <a:hlinkClick r:id="rId3"/>
              </a:rPr>
              <a:t>s. 144</a:t>
            </a:r>
            <a:r>
              <a:rPr lang="en-US" dirty="0"/>
              <a:t>, which sets out the procedure a strata corporation must follow when it considers a hardship exemption, </a:t>
            </a:r>
            <a:r>
              <a:rPr lang="en-US" dirty="0">
                <a:hlinkClick r:id="rId2"/>
              </a:rPr>
              <a:t>s. 141(3)</a:t>
            </a:r>
            <a:r>
              <a:rPr lang="en-US" dirty="0"/>
              <a:t> gives a strata corporation considerable discretion in devising a procedure for administering a rental limit. </a:t>
            </a:r>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14</a:t>
            </a:fld>
            <a:endParaRPr lang="en-US" dirty="0"/>
          </a:p>
        </p:txBody>
      </p:sp>
    </p:spTree>
    <p:extLst>
      <p:ext uri="{BB962C8B-B14F-4D97-AF65-F5344CB8AC3E}">
        <p14:creationId xmlns:p14="http://schemas.microsoft.com/office/powerpoint/2010/main" val="3780250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324242"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a:t>Carnahan v. The Owners, Strata Plan LMS 522 (cont’d)</a:t>
            </a:r>
            <a:endParaRPr lang="en-US" dirty="0" smtClean="0"/>
          </a:p>
          <a:p>
            <a:pPr marL="0" indent="0">
              <a:buNone/>
            </a:pPr>
            <a:r>
              <a:rPr lang="en-US" dirty="0" smtClean="0"/>
              <a:t>[</a:t>
            </a:r>
            <a:r>
              <a:rPr lang="en-US" dirty="0"/>
              <a:t>34]        However, merely because the legislature did not set a particular procedure to follow does not leave a strata corporation with unfettered discretion to decide the content and scope of that procedure. By obliging a strata corporation to set out the “procedure,” </a:t>
            </a:r>
            <a:r>
              <a:rPr lang="en-US" dirty="0">
                <a:hlinkClick r:id="rId2"/>
              </a:rPr>
              <a:t>s. 141(3)</a:t>
            </a:r>
            <a:r>
              <a:rPr lang="en-US" dirty="0"/>
              <a:t> requires it to establish a process for administering the rental limit that is clear and logical, not ambiguous or arbitrary. A strata corporation must do more than set out a single step in the process. </a:t>
            </a:r>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15</a:t>
            </a:fld>
            <a:endParaRPr lang="en-US" dirty="0"/>
          </a:p>
        </p:txBody>
      </p:sp>
    </p:spTree>
    <p:extLst>
      <p:ext uri="{BB962C8B-B14F-4D97-AF65-F5344CB8AC3E}">
        <p14:creationId xmlns:p14="http://schemas.microsoft.com/office/powerpoint/2010/main" val="477037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324242"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a:t>Carnahan v. The Owners, Strata Plan LMS 522 (cont’d)</a:t>
            </a:r>
            <a:endParaRPr lang="en-US" dirty="0" smtClean="0"/>
          </a:p>
          <a:p>
            <a:pPr marL="0" indent="0">
              <a:buNone/>
            </a:pPr>
            <a:r>
              <a:rPr lang="en-US" dirty="0" smtClean="0"/>
              <a:t>Rather</a:t>
            </a:r>
            <a:r>
              <a:rPr lang="en-US" dirty="0"/>
              <a:t>, the procedure must be detailed enough that a strata owner, or a prospective strata owner, who reads the bylaws can clearly see how the strata corporation decides which strata owner is entitled to lease their strata lot when the rental restriction limit is not reached, and how a strata owner can attain that right. Such a requirement protects strata owners from the application of an informal and arbitrary procedure. Moreover, the bylaw’s procedure must not itself allow the strata corporation to administer the rental limit arbitrarily.</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16</a:t>
            </a:fld>
            <a:endParaRPr lang="en-US" dirty="0"/>
          </a:p>
        </p:txBody>
      </p:sp>
    </p:spTree>
    <p:extLst>
      <p:ext uri="{BB962C8B-B14F-4D97-AF65-F5344CB8AC3E}">
        <p14:creationId xmlns:p14="http://schemas.microsoft.com/office/powerpoint/2010/main" val="2253943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92075"/>
            <a:ext cx="8324242"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p:txBody>
          <a:bodyPr/>
          <a:lstStyle/>
          <a:p>
            <a:pPr marL="0" indent="0">
              <a:buNone/>
            </a:pPr>
            <a:r>
              <a:rPr lang="en-CA" i="1" dirty="0"/>
              <a:t>Carnahan v. The Owners, Strata Plan LMS 522 (cont’d)</a:t>
            </a:r>
            <a:endParaRPr lang="en-US" dirty="0" smtClean="0"/>
          </a:p>
          <a:p>
            <a:r>
              <a:rPr lang="en-CA" dirty="0" smtClean="0"/>
              <a:t>Rental bylaw must set out procedure for setting limit</a:t>
            </a:r>
          </a:p>
          <a:p>
            <a:r>
              <a:rPr lang="en-CA" dirty="0" smtClean="0"/>
              <a:t>If not, entire bylaw in unenforceable</a:t>
            </a:r>
          </a:p>
          <a:p>
            <a:r>
              <a:rPr lang="en-CA" dirty="0" smtClean="0"/>
              <a:t>One single step (i.e. apply in writing) is not enough</a:t>
            </a:r>
          </a:p>
          <a:p>
            <a:r>
              <a:rPr lang="en-CA" dirty="0" smtClean="0"/>
              <a:t>Having a policy is not enough</a:t>
            </a:r>
          </a:p>
          <a:p>
            <a:r>
              <a:rPr lang="en-US" dirty="0" smtClean="0"/>
              <a:t>Must show how </a:t>
            </a:r>
            <a:r>
              <a:rPr lang="en-US" dirty="0"/>
              <a:t>the strata </a:t>
            </a:r>
            <a:r>
              <a:rPr lang="en-US" dirty="0" smtClean="0"/>
              <a:t>council decides </a:t>
            </a:r>
            <a:r>
              <a:rPr lang="en-US" dirty="0"/>
              <a:t>which </a:t>
            </a:r>
            <a:r>
              <a:rPr lang="en-US" dirty="0" smtClean="0"/>
              <a:t>owner </a:t>
            </a:r>
            <a:r>
              <a:rPr lang="en-US" dirty="0"/>
              <a:t>is entitled to </a:t>
            </a:r>
            <a:r>
              <a:rPr lang="en-US" dirty="0" smtClean="0"/>
              <a:t>rent </a:t>
            </a:r>
            <a:r>
              <a:rPr lang="en-US" dirty="0"/>
              <a:t>and how a strata owner can attain that right</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17</a:t>
            </a:fld>
            <a:endParaRPr lang="en-US" dirty="0"/>
          </a:p>
        </p:txBody>
      </p:sp>
    </p:spTree>
    <p:extLst>
      <p:ext uri="{BB962C8B-B14F-4D97-AF65-F5344CB8AC3E}">
        <p14:creationId xmlns:p14="http://schemas.microsoft.com/office/powerpoint/2010/main" val="4256127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4" y="92075"/>
            <a:ext cx="8304787"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a:xfrm>
            <a:off x="323850" y="1312863"/>
            <a:ext cx="7961313" cy="4757197"/>
          </a:xfrm>
        </p:spPr>
        <p:txBody>
          <a:bodyPr/>
          <a:lstStyle/>
          <a:p>
            <a:pPr marL="0" indent="0">
              <a:buNone/>
            </a:pPr>
            <a:r>
              <a:rPr lang="en-CA" dirty="0" smtClean="0"/>
              <a:t>Checklist:</a:t>
            </a:r>
          </a:p>
          <a:p>
            <a:r>
              <a:rPr lang="en-CA" dirty="0" smtClean="0"/>
              <a:t>Which strata lots count towards the limit?</a:t>
            </a:r>
          </a:p>
          <a:p>
            <a:r>
              <a:rPr lang="en-CA" dirty="0" smtClean="0"/>
              <a:t>Application in writing</a:t>
            </a:r>
          </a:p>
          <a:p>
            <a:r>
              <a:rPr lang="en-CA" dirty="0" smtClean="0"/>
              <a:t>Waiting list basis – first come first served?</a:t>
            </a:r>
          </a:p>
          <a:p>
            <a:r>
              <a:rPr lang="en-CA" dirty="0" smtClean="0"/>
              <a:t>Council turnaround for response to application</a:t>
            </a:r>
          </a:p>
          <a:p>
            <a:r>
              <a:rPr lang="en-CA" dirty="0" smtClean="0"/>
              <a:t>What happens if limit is reached? Or not reached?</a:t>
            </a:r>
          </a:p>
          <a:p>
            <a:r>
              <a:rPr lang="en-CA" dirty="0" smtClean="0"/>
              <a:t>How long can unit sit empty?</a:t>
            </a:r>
          </a:p>
          <a:p>
            <a:r>
              <a:rPr lang="en-CA" dirty="0" smtClean="0"/>
              <a:t>How long can an owner rent – duration of tenancy, duration of ownership, or maximum period of time?</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18</a:t>
            </a:fld>
            <a:endParaRPr lang="en-US" dirty="0"/>
          </a:p>
        </p:txBody>
      </p:sp>
    </p:spTree>
    <p:extLst>
      <p:ext uri="{BB962C8B-B14F-4D97-AF65-F5344CB8AC3E}">
        <p14:creationId xmlns:p14="http://schemas.microsoft.com/office/powerpoint/2010/main" val="3973386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4" y="92075"/>
            <a:ext cx="8304787" cy="784225"/>
          </a:xfrm>
        </p:spPr>
        <p:txBody>
          <a:bodyPr/>
          <a:lstStyle/>
          <a:p>
            <a:r>
              <a:rPr lang="en-CA" dirty="0"/>
              <a:t>Rental Bylaws – Procedure to Administer Limit</a:t>
            </a:r>
            <a:endParaRPr lang="en-US" dirty="0"/>
          </a:p>
        </p:txBody>
      </p:sp>
      <p:sp>
        <p:nvSpPr>
          <p:cNvPr id="3" name="Content Placeholder 2"/>
          <p:cNvSpPr>
            <a:spLocks noGrp="1"/>
          </p:cNvSpPr>
          <p:nvPr>
            <p:ph idx="1"/>
          </p:nvPr>
        </p:nvSpPr>
        <p:spPr>
          <a:xfrm>
            <a:off x="323850" y="1312863"/>
            <a:ext cx="7961313" cy="4757197"/>
          </a:xfrm>
        </p:spPr>
        <p:txBody>
          <a:bodyPr/>
          <a:lstStyle/>
          <a:p>
            <a:pPr marL="0" indent="0">
              <a:buNone/>
            </a:pPr>
            <a:endParaRPr lang="en-CA" dirty="0" smtClean="0"/>
          </a:p>
          <a:p>
            <a:pPr marL="0" indent="0">
              <a:buNone/>
            </a:pPr>
            <a:r>
              <a:rPr lang="en-CA" dirty="0" smtClean="0"/>
              <a:t>Checklist (cont’d):</a:t>
            </a:r>
          </a:p>
          <a:p>
            <a:r>
              <a:rPr lang="en-CA" dirty="0" smtClean="0"/>
              <a:t>How long can an owner rent – </a:t>
            </a:r>
          </a:p>
          <a:p>
            <a:pPr lvl="1"/>
            <a:r>
              <a:rPr lang="en-CA" dirty="0" smtClean="0"/>
              <a:t>duration of tenancy, duration of ownership or unit moves back into unit, or a maximum period of time?</a:t>
            </a:r>
          </a:p>
          <a:p>
            <a:r>
              <a:rPr lang="en-CA" dirty="0" smtClean="0"/>
              <a:t>Owner on waiting list doesn’t want to rent, what are the options?</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19</a:t>
            </a:fld>
            <a:endParaRPr lang="en-US" dirty="0"/>
          </a:p>
        </p:txBody>
      </p:sp>
    </p:spTree>
    <p:extLst>
      <p:ext uri="{BB962C8B-B14F-4D97-AF65-F5344CB8AC3E}">
        <p14:creationId xmlns:p14="http://schemas.microsoft.com/office/powerpoint/2010/main" val="148138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idx="1"/>
          </p:nvPr>
        </p:nvSpPr>
        <p:spPr/>
        <p:txBody>
          <a:bodyPr/>
          <a:lstStyle/>
          <a:p>
            <a:pPr marL="0" indent="0">
              <a:buNone/>
            </a:pPr>
            <a:r>
              <a:rPr lang="en-CA" dirty="0" smtClean="0"/>
              <a:t>Agenda for Today:</a:t>
            </a:r>
          </a:p>
          <a:p>
            <a:pPr marL="0" indent="0">
              <a:buNone/>
            </a:pPr>
            <a:r>
              <a:rPr lang="en-CA" dirty="0" smtClean="0"/>
              <a:t>1. Rental Restriction Bylaws</a:t>
            </a:r>
          </a:p>
          <a:p>
            <a:r>
              <a:rPr lang="en-CA" dirty="0" smtClean="0"/>
              <a:t>Elements of a well written bylaw</a:t>
            </a:r>
            <a:endParaRPr lang="en-CA" dirty="0"/>
          </a:p>
          <a:p>
            <a:r>
              <a:rPr lang="en-CA" dirty="0" smtClean="0"/>
              <a:t>Recent </a:t>
            </a:r>
            <a:r>
              <a:rPr lang="en-CA" dirty="0" err="1" smtClean="0"/>
              <a:t>caselaw</a:t>
            </a:r>
            <a:r>
              <a:rPr lang="en-CA" dirty="0" smtClean="0"/>
              <a:t> affecting language and content of rental restriction bylaws</a:t>
            </a:r>
          </a:p>
          <a:p>
            <a:pPr marL="0" indent="0">
              <a:buNone/>
            </a:pPr>
            <a:r>
              <a:rPr lang="en-CA" dirty="0" smtClean="0"/>
              <a:t>2. Hardship and its definition</a:t>
            </a:r>
          </a:p>
          <a:p>
            <a:r>
              <a:rPr lang="en-CA" dirty="0" smtClean="0"/>
              <a:t>Recent </a:t>
            </a:r>
            <a:r>
              <a:rPr lang="en-CA" dirty="0" err="1" smtClean="0"/>
              <a:t>caselaw</a:t>
            </a:r>
            <a:r>
              <a:rPr lang="en-CA" dirty="0" smtClean="0"/>
              <a:t> regarding timing to respond to hardship applications</a:t>
            </a:r>
          </a:p>
          <a:p>
            <a:r>
              <a:rPr lang="en-CA" dirty="0" smtClean="0"/>
              <a:t>Renewal applications</a:t>
            </a:r>
          </a:p>
          <a:p>
            <a:endParaRPr lang="en-CA"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a:t>
            </a:fld>
            <a:endParaRPr lang="en-US" dirty="0"/>
          </a:p>
        </p:txBody>
      </p:sp>
    </p:spTree>
    <p:extLst>
      <p:ext uri="{BB962C8B-B14F-4D97-AF65-F5344CB8AC3E}">
        <p14:creationId xmlns:p14="http://schemas.microsoft.com/office/powerpoint/2010/main" val="457582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a:t>
            </a:r>
            <a:endParaRPr lang="en-US" dirty="0"/>
          </a:p>
        </p:txBody>
      </p:sp>
      <p:sp>
        <p:nvSpPr>
          <p:cNvPr id="3" name="Text Placeholder 2"/>
          <p:cNvSpPr>
            <a:spLocks noGrp="1"/>
          </p:cNvSpPr>
          <p:nvPr>
            <p:ph type="body" idx="1"/>
          </p:nvPr>
        </p:nvSpPr>
        <p:spPr/>
        <p:txBody>
          <a:bodyPr/>
          <a:lstStyle/>
          <a:p>
            <a:r>
              <a:rPr lang="en-CA" dirty="0" smtClean="0"/>
              <a:t>The timelines and consequences.</a:t>
            </a:r>
          </a:p>
          <a:p>
            <a:r>
              <a:rPr lang="en-CA" dirty="0" smtClean="0"/>
              <a:t>Hardship definition and obligations</a:t>
            </a:r>
            <a:endParaRPr lang="en-US" dirty="0"/>
          </a:p>
        </p:txBody>
      </p:sp>
      <p:sp>
        <p:nvSpPr>
          <p:cNvPr id="4" name="Slide Number Placeholder 3"/>
          <p:cNvSpPr>
            <a:spLocks noGrp="1"/>
          </p:cNvSpPr>
          <p:nvPr>
            <p:ph type="sldNum" sz="quarter" idx="10"/>
          </p:nvPr>
        </p:nvSpPr>
        <p:spPr/>
        <p:txBody>
          <a:bodyPr/>
          <a:lstStyle/>
          <a:p>
            <a:pPr>
              <a:defRPr/>
            </a:pPr>
            <a:fld id="{F5A185C5-06C7-45F6-83ED-BDBC2C103BDF}" type="slidenum">
              <a:rPr lang="en-US" smtClean="0"/>
              <a:pPr>
                <a:defRPr/>
              </a:pPr>
              <a:t>20</a:t>
            </a:fld>
            <a:endParaRPr lang="en-US" dirty="0"/>
          </a:p>
        </p:txBody>
      </p:sp>
    </p:spTree>
    <p:extLst>
      <p:ext uri="{BB962C8B-B14F-4D97-AF65-F5344CB8AC3E}">
        <p14:creationId xmlns:p14="http://schemas.microsoft.com/office/powerpoint/2010/main" val="3962049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Section 144 – Application Basics</a:t>
            </a:r>
            <a:endParaRPr lang="en-US" dirty="0"/>
          </a:p>
        </p:txBody>
      </p:sp>
      <p:sp>
        <p:nvSpPr>
          <p:cNvPr id="3" name="Content Placeholder 2"/>
          <p:cNvSpPr>
            <a:spLocks noGrp="1"/>
          </p:cNvSpPr>
          <p:nvPr>
            <p:ph idx="1"/>
          </p:nvPr>
        </p:nvSpPr>
        <p:spPr/>
        <p:txBody>
          <a:bodyPr/>
          <a:lstStyle/>
          <a:p>
            <a:pPr marL="0" indent="0">
              <a:buNone/>
            </a:pPr>
            <a:r>
              <a:rPr lang="en-US" dirty="0"/>
              <a:t>(1) An owner may apply to the strata corporation for an exemption from a bylaw that prohibits or limits rentals on the grounds that the bylaw causes hardship to the owner.</a:t>
            </a:r>
          </a:p>
          <a:p>
            <a:pPr marL="0" indent="0">
              <a:buNone/>
            </a:pPr>
            <a:r>
              <a:rPr lang="en-US" dirty="0" smtClean="0"/>
              <a:t>(</a:t>
            </a:r>
            <a:r>
              <a:rPr lang="en-US" dirty="0"/>
              <a:t>5) An exemption granted by the strata corporation may be for a limited time.</a:t>
            </a:r>
          </a:p>
          <a:p>
            <a:pPr marL="0" indent="0">
              <a:buNone/>
            </a:pPr>
            <a:r>
              <a:rPr lang="en-US" dirty="0"/>
              <a:t>(6) The strata corporation must not unreasonably refuse to grant an exemption.</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21</a:t>
            </a:fld>
            <a:endParaRPr lang="en-US" dirty="0"/>
          </a:p>
        </p:txBody>
      </p:sp>
    </p:spTree>
    <p:extLst>
      <p:ext uri="{BB962C8B-B14F-4D97-AF65-F5344CB8AC3E}">
        <p14:creationId xmlns:p14="http://schemas.microsoft.com/office/powerpoint/2010/main" val="2905778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Section 144 – The Application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t>
            </a:r>
            <a:r>
              <a:rPr lang="en-US" dirty="0"/>
              <a:t>2) The application must be in writing and must state</a:t>
            </a:r>
          </a:p>
          <a:p>
            <a:pPr marL="400050" lvl="1" indent="0">
              <a:buNone/>
            </a:pPr>
            <a:r>
              <a:rPr lang="en-US" dirty="0"/>
              <a:t>(a) the reason the owner thinks an exemption should be made, and</a:t>
            </a:r>
          </a:p>
          <a:p>
            <a:pPr marL="400050" lvl="1" indent="0">
              <a:buNone/>
            </a:pPr>
            <a:r>
              <a:rPr lang="en-US" dirty="0"/>
              <a:t>(b) whether the owner wishes a hearing</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22</a:t>
            </a:fld>
            <a:endParaRPr lang="en-US" dirty="0"/>
          </a:p>
        </p:txBody>
      </p:sp>
    </p:spTree>
    <p:extLst>
      <p:ext uri="{BB962C8B-B14F-4D97-AF65-F5344CB8AC3E}">
        <p14:creationId xmlns:p14="http://schemas.microsoft.com/office/powerpoint/2010/main" val="2686052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Section 144 – The time limits</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a:t>4) An exemption is allowed if</a:t>
            </a:r>
          </a:p>
          <a:p>
            <a:pPr marL="400050" lvl="1" indent="0">
              <a:buNone/>
            </a:pPr>
            <a:r>
              <a:rPr lang="en-US" dirty="0"/>
              <a:t>(a) the strata corporation does not give its decision in writing to the owner,</a:t>
            </a:r>
          </a:p>
          <a:p>
            <a:pPr marL="800100" lvl="2" indent="0">
              <a:buNone/>
            </a:pPr>
            <a:r>
              <a:rPr lang="en-US" dirty="0"/>
              <a:t>(i)   if a hearing is held, within one week after the hearing, or</a:t>
            </a:r>
          </a:p>
          <a:p>
            <a:pPr marL="800100" lvl="2" indent="0">
              <a:buNone/>
            </a:pPr>
            <a:r>
              <a:rPr lang="en-US" dirty="0"/>
              <a:t>(ii)   if no hearing is requested, within 2 weeks after the application is given to the strata corporation, or</a:t>
            </a:r>
          </a:p>
          <a:p>
            <a:pPr marL="0" indent="0">
              <a:buNone/>
            </a:pPr>
            <a:r>
              <a:rPr lang="en-US" dirty="0"/>
              <a:t>(b) the owner requests a hearing under subsection (2) (b) and the strata corporation does not hold a hearing within 4 weeks after the date the application is given to the strata corporation.</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23</a:t>
            </a:fld>
            <a:endParaRPr lang="en-US" dirty="0"/>
          </a:p>
        </p:txBody>
      </p:sp>
    </p:spTree>
    <p:extLst>
      <p:ext uri="{BB962C8B-B14F-4D97-AF65-F5344CB8AC3E}">
        <p14:creationId xmlns:p14="http://schemas.microsoft.com/office/powerpoint/2010/main" val="1344378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Missed deadline – the </a:t>
            </a:r>
            <a:r>
              <a:rPr lang="en-CA" dirty="0" err="1" smtClean="0"/>
              <a:t>Caselaw</a:t>
            </a:r>
            <a:endParaRPr lang="en-US" dirty="0"/>
          </a:p>
        </p:txBody>
      </p:sp>
      <p:sp>
        <p:nvSpPr>
          <p:cNvPr id="3" name="Content Placeholder 2"/>
          <p:cNvSpPr>
            <a:spLocks noGrp="1"/>
          </p:cNvSpPr>
          <p:nvPr>
            <p:ph idx="1"/>
          </p:nvPr>
        </p:nvSpPr>
        <p:spPr/>
        <p:txBody>
          <a:bodyPr/>
          <a:lstStyle/>
          <a:p>
            <a:pPr marL="0" indent="0">
              <a:buNone/>
            </a:pPr>
            <a:r>
              <a:rPr lang="en-CA" i="1" dirty="0" smtClean="0"/>
              <a:t>Strata Plan LMS 3442 v.  </a:t>
            </a:r>
            <a:r>
              <a:rPr lang="en-CA" i="1" dirty="0" err="1" smtClean="0"/>
              <a:t>Storozuk</a:t>
            </a:r>
            <a:endParaRPr lang="en-CA" dirty="0" smtClean="0"/>
          </a:p>
          <a:p>
            <a:pPr marL="0" indent="0">
              <a:buNone/>
            </a:pPr>
            <a:r>
              <a:rPr lang="en-CA" dirty="0" smtClean="0"/>
              <a:t>Timeline:</a:t>
            </a:r>
          </a:p>
          <a:p>
            <a:r>
              <a:rPr lang="en-CA" sz="2400" dirty="0" smtClean="0"/>
              <a:t>March 7 – strata sends s. 135 letter with 14 day limit to respond and advising owner can apply for hardship</a:t>
            </a:r>
          </a:p>
          <a:p>
            <a:r>
              <a:rPr lang="en-CA" sz="2400" dirty="0" smtClean="0"/>
              <a:t>March 7 – owner says consider February email his application and requests hearing at council meeting being held March 11</a:t>
            </a:r>
          </a:p>
          <a:p>
            <a:r>
              <a:rPr lang="en-CA" sz="2400" dirty="0" smtClean="0"/>
              <a:t>March 11 – at the end of the hearing, council rejects application (orally)</a:t>
            </a:r>
          </a:p>
          <a:p>
            <a:r>
              <a:rPr lang="en-CA" sz="2400" dirty="0" smtClean="0"/>
              <a:t>March 19 – council denies application by email to owner</a:t>
            </a:r>
            <a:endParaRPr lang="en-US" sz="2400"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24</a:t>
            </a:fld>
            <a:endParaRPr lang="en-US" dirty="0"/>
          </a:p>
        </p:txBody>
      </p:sp>
    </p:spTree>
    <p:extLst>
      <p:ext uri="{BB962C8B-B14F-4D97-AF65-F5344CB8AC3E}">
        <p14:creationId xmlns:p14="http://schemas.microsoft.com/office/powerpoint/2010/main" val="3212882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Missed Deadline – the </a:t>
            </a:r>
            <a:r>
              <a:rPr lang="en-CA" dirty="0" err="1" smtClean="0"/>
              <a:t>Caselaw</a:t>
            </a:r>
            <a:endParaRPr lang="en-US" dirty="0"/>
          </a:p>
        </p:txBody>
      </p:sp>
      <p:sp>
        <p:nvSpPr>
          <p:cNvPr id="3" name="Content Placeholder 2"/>
          <p:cNvSpPr>
            <a:spLocks noGrp="1"/>
          </p:cNvSpPr>
          <p:nvPr>
            <p:ph idx="1"/>
          </p:nvPr>
        </p:nvSpPr>
        <p:spPr/>
        <p:txBody>
          <a:bodyPr/>
          <a:lstStyle/>
          <a:p>
            <a:pPr marL="0" indent="0">
              <a:buNone/>
            </a:pPr>
            <a:r>
              <a:rPr lang="en-CA" i="1" dirty="0"/>
              <a:t>Strata Plan LMS 3442 v.  </a:t>
            </a:r>
            <a:r>
              <a:rPr lang="en-CA" i="1" dirty="0" err="1"/>
              <a:t>Storozuk</a:t>
            </a:r>
            <a:endParaRPr lang="en-CA" dirty="0"/>
          </a:p>
          <a:p>
            <a:pPr marL="0" indent="0">
              <a:buNone/>
            </a:pPr>
            <a:endParaRPr lang="en-CA" dirty="0" smtClean="0"/>
          </a:p>
          <a:p>
            <a:pPr marL="0" indent="0" algn="ctr">
              <a:buNone/>
            </a:pPr>
            <a:r>
              <a:rPr lang="en-CA" dirty="0" smtClean="0"/>
              <a:t>One day late was enough to make </a:t>
            </a:r>
            <a:br>
              <a:rPr lang="en-CA" dirty="0" smtClean="0"/>
            </a:br>
            <a:r>
              <a:rPr lang="en-CA" dirty="0" smtClean="0"/>
              <a:t>this an automatic hardship!</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25</a:t>
            </a:fld>
            <a:endParaRPr lang="en-US" dirty="0"/>
          </a:p>
        </p:txBody>
      </p:sp>
    </p:spTree>
    <p:extLst>
      <p:ext uri="{BB962C8B-B14F-4D97-AF65-F5344CB8AC3E}">
        <p14:creationId xmlns:p14="http://schemas.microsoft.com/office/powerpoint/2010/main" val="1560403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Missed Deadline – the </a:t>
            </a:r>
            <a:r>
              <a:rPr lang="en-CA" dirty="0" err="1" smtClean="0"/>
              <a:t>Caselaw</a:t>
            </a:r>
            <a:endParaRPr lang="en-US" dirty="0"/>
          </a:p>
        </p:txBody>
      </p:sp>
      <p:sp>
        <p:nvSpPr>
          <p:cNvPr id="3" name="Content Placeholder 2"/>
          <p:cNvSpPr>
            <a:spLocks noGrp="1"/>
          </p:cNvSpPr>
          <p:nvPr>
            <p:ph idx="1"/>
          </p:nvPr>
        </p:nvSpPr>
        <p:spPr/>
        <p:txBody>
          <a:bodyPr/>
          <a:lstStyle/>
          <a:p>
            <a:pPr marL="0" indent="0">
              <a:buNone/>
            </a:pPr>
            <a:r>
              <a:rPr lang="en-CA" i="1" dirty="0"/>
              <a:t>Strata Plan LMS 3442 v.  </a:t>
            </a:r>
            <a:r>
              <a:rPr lang="en-CA" i="1" dirty="0" err="1" smtClean="0"/>
              <a:t>Storozuk</a:t>
            </a:r>
            <a:endParaRPr lang="en-CA" dirty="0" smtClean="0"/>
          </a:p>
          <a:p>
            <a:pPr marL="0" indent="0">
              <a:buNone/>
            </a:pPr>
            <a:r>
              <a:rPr lang="en-CA" dirty="0" smtClean="0"/>
              <a:t>Lessons learned: </a:t>
            </a:r>
          </a:p>
          <a:p>
            <a:r>
              <a:rPr lang="en-CA" dirty="0" smtClean="0"/>
              <a:t>Immediately forward application to owner;</a:t>
            </a:r>
          </a:p>
          <a:p>
            <a:r>
              <a:rPr lang="en-CA" dirty="0" smtClean="0"/>
              <a:t>Diarize deadlines;</a:t>
            </a:r>
          </a:p>
          <a:p>
            <a:r>
              <a:rPr lang="en-CA" dirty="0" smtClean="0"/>
              <a:t>Council must decide even if no meeting scheduled;</a:t>
            </a:r>
          </a:p>
          <a:p>
            <a:r>
              <a:rPr lang="en-CA" dirty="0" smtClean="0"/>
              <a:t>Do not miss deadlines!</a:t>
            </a:r>
          </a:p>
          <a:p>
            <a:endParaRPr lang="en-CA" dirty="0" smtClean="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26</a:t>
            </a:fld>
            <a:endParaRPr lang="en-US" dirty="0"/>
          </a:p>
        </p:txBody>
      </p:sp>
    </p:spTree>
    <p:extLst>
      <p:ext uri="{BB962C8B-B14F-4D97-AF65-F5344CB8AC3E}">
        <p14:creationId xmlns:p14="http://schemas.microsoft.com/office/powerpoint/2010/main" val="3046349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endParaRPr lang="en-CA" sz="2800" dirty="0" smtClean="0"/>
          </a:p>
          <a:p>
            <a:pPr marL="0" indent="0">
              <a:buNone/>
            </a:pPr>
            <a:r>
              <a:rPr lang="en-CA" sz="2800" dirty="0" smtClean="0"/>
              <a:t>The </a:t>
            </a:r>
            <a:r>
              <a:rPr lang="en-CA" sz="2800" dirty="0"/>
              <a:t>Act does not tell us what constitutes hardship.</a:t>
            </a:r>
            <a:r>
              <a:rPr lang="en-US" sz="2800" dirty="0"/>
              <a:t>  When d</a:t>
            </a:r>
            <a:r>
              <a:rPr lang="en-CA" sz="2800" dirty="0"/>
              <a:t>oes hardship exist?</a:t>
            </a:r>
            <a:endParaRPr lang="en-US" sz="1800" dirty="0"/>
          </a:p>
          <a:p>
            <a:pPr marL="0" indent="0">
              <a:buNone/>
            </a:pPr>
            <a:endParaRPr lang="en-US" sz="2800" dirty="0" smtClean="0"/>
          </a:p>
          <a:p>
            <a:pPr marL="0" indent="0">
              <a:buNone/>
            </a:pPr>
            <a:r>
              <a:rPr lang="en-US" sz="2800" dirty="0" smtClean="0"/>
              <a:t>Look at the </a:t>
            </a:r>
            <a:r>
              <a:rPr lang="en-US" sz="2800" dirty="0" err="1" smtClean="0"/>
              <a:t>caselaw</a:t>
            </a:r>
            <a:r>
              <a:rPr lang="en-US" sz="2800" dirty="0" smtClean="0"/>
              <a:t> for guidance</a:t>
            </a:r>
            <a:r>
              <a:rPr lang="en-US" sz="2800" dirty="0"/>
              <a:t>  </a:t>
            </a:r>
            <a:endParaRPr lang="en-US" sz="1800"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27</a:t>
            </a:fld>
            <a:endParaRPr lang="en-US" dirty="0"/>
          </a:p>
        </p:txBody>
      </p:sp>
    </p:spTree>
    <p:extLst>
      <p:ext uri="{BB962C8B-B14F-4D97-AF65-F5344CB8AC3E}">
        <p14:creationId xmlns:p14="http://schemas.microsoft.com/office/powerpoint/2010/main" val="4292940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CA" sz="2400" i="1" dirty="0" err="1" smtClean="0"/>
              <a:t>McEvill</a:t>
            </a:r>
            <a:r>
              <a:rPr lang="en-CA" sz="2400" i="1" dirty="0" smtClean="0"/>
              <a:t> </a:t>
            </a:r>
            <a:r>
              <a:rPr lang="en-CA" sz="2400" i="1" dirty="0"/>
              <a:t>Holdings Inc</a:t>
            </a:r>
            <a:r>
              <a:rPr lang="en-CA" sz="2400" dirty="0"/>
              <a:t>. v. </a:t>
            </a:r>
            <a:r>
              <a:rPr lang="en-CA" sz="2400" i="1" dirty="0"/>
              <a:t>The Owners, Strata Plan VR 314</a:t>
            </a:r>
            <a:r>
              <a:rPr lang="en-CA" sz="2400" dirty="0" smtClean="0"/>
              <a:t>.</a:t>
            </a:r>
            <a:r>
              <a:rPr lang="en-US" sz="2400" dirty="0"/>
              <a:t> </a:t>
            </a:r>
            <a:endParaRPr lang="en-US" sz="1600" dirty="0"/>
          </a:p>
          <a:p>
            <a:r>
              <a:rPr lang="en-US" sz="2400" i="1" dirty="0"/>
              <a:t>the question of hardship must be tested by the facts of each particular case.</a:t>
            </a:r>
            <a:endParaRPr lang="en-US" sz="1600" dirty="0"/>
          </a:p>
          <a:p>
            <a:r>
              <a:rPr lang="en-CA" sz="2400" dirty="0" smtClean="0"/>
              <a:t>The insertion </a:t>
            </a:r>
            <a:r>
              <a:rPr lang="en-CA" sz="2400" dirty="0"/>
              <a:t>of the word “undue” before “hardship” requires the council to consider something more than hardship, but the Act, </a:t>
            </a:r>
            <a:r>
              <a:rPr lang="en-CA" sz="2400" dirty="0" smtClean="0"/>
              <a:t>requires </a:t>
            </a:r>
            <a:r>
              <a:rPr lang="en-CA" sz="2400" dirty="0"/>
              <a:t>only “hardship”. </a:t>
            </a:r>
            <a:r>
              <a:rPr lang="en-CA" sz="2400" dirty="0" smtClean="0"/>
              <a:t>The </a:t>
            </a:r>
            <a:r>
              <a:rPr lang="en-CA" sz="2400" dirty="0"/>
              <a:t>Court found the bylaw to be unenforceable because it established a stricter test than hardship.</a:t>
            </a:r>
            <a:endParaRPr lang="en-US" sz="160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28</a:t>
            </a:fld>
            <a:endParaRPr lang="en-US" dirty="0"/>
          </a:p>
        </p:txBody>
      </p:sp>
    </p:spTree>
    <p:extLst>
      <p:ext uri="{BB962C8B-B14F-4D97-AF65-F5344CB8AC3E}">
        <p14:creationId xmlns:p14="http://schemas.microsoft.com/office/powerpoint/2010/main" val="338703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400" i="1" dirty="0" smtClean="0"/>
              <a:t>The </a:t>
            </a:r>
            <a:r>
              <a:rPr lang="en-US" sz="2400" i="1" dirty="0"/>
              <a:t>Owners, Strata Plan VR 333</a:t>
            </a:r>
            <a:r>
              <a:rPr lang="en-US" sz="2400" dirty="0"/>
              <a:t> v.</a:t>
            </a:r>
            <a:r>
              <a:rPr lang="en-US" sz="2400" i="1" dirty="0"/>
              <a:t> Carl James </a:t>
            </a:r>
            <a:r>
              <a:rPr lang="en-US" sz="2400" i="1" dirty="0" err="1" smtClean="0"/>
              <a:t>Nunns</a:t>
            </a:r>
            <a:r>
              <a:rPr lang="en-US" sz="2400" dirty="0"/>
              <a:t> </a:t>
            </a:r>
            <a:r>
              <a:rPr lang="en-US" sz="2400" dirty="0" smtClean="0"/>
              <a:t>(C.A.)</a:t>
            </a:r>
          </a:p>
          <a:p>
            <a:r>
              <a:rPr lang="en-US" sz="2400" dirty="0" smtClean="0"/>
              <a:t>Mr</a:t>
            </a:r>
            <a:r>
              <a:rPr lang="en-US" sz="2400" dirty="0"/>
              <a:t>. </a:t>
            </a:r>
            <a:r>
              <a:rPr lang="en-US" sz="2400" dirty="0" err="1"/>
              <a:t>Nunns</a:t>
            </a:r>
            <a:r>
              <a:rPr lang="en-US" sz="2400" dirty="0"/>
              <a:t> bought two units as an investor with a rental restriction bylaw in place at the time of his purchase.  </a:t>
            </a:r>
            <a:endParaRPr lang="en-US" sz="2400" dirty="0" smtClean="0"/>
          </a:p>
          <a:p>
            <a:r>
              <a:rPr lang="en-US" sz="2400" dirty="0" smtClean="0"/>
              <a:t>The </a:t>
            </a:r>
            <a:r>
              <a:rPr lang="en-US" sz="2400" dirty="0"/>
              <a:t>Court decided that since Mr. </a:t>
            </a:r>
            <a:r>
              <a:rPr lang="en-US" sz="2400" dirty="0" err="1"/>
              <a:t>Nunns</a:t>
            </a:r>
            <a:r>
              <a:rPr lang="en-US" sz="2400" dirty="0"/>
              <a:t> knew of the rental restriction bylaw at the time of the purchase, he could not claim that the bylaw does not apply to him.  </a:t>
            </a:r>
            <a:endParaRPr lang="en-US" sz="2400" dirty="0" smtClean="0"/>
          </a:p>
          <a:p>
            <a:r>
              <a:rPr lang="en-US" sz="2400" dirty="0" smtClean="0"/>
              <a:t>The </a:t>
            </a:r>
            <a:r>
              <a:rPr lang="en-US" sz="2400" dirty="0"/>
              <a:t>Court also said that it is not hardship when an </a:t>
            </a:r>
            <a:r>
              <a:rPr lang="en-US" sz="2400" u="sng" dirty="0"/>
              <a:t>investor</a:t>
            </a:r>
            <a:r>
              <a:rPr lang="en-US" sz="2400" dirty="0"/>
              <a:t> purchases a strata lot in the face of an existing rental restriction bylaw.</a:t>
            </a:r>
            <a:endParaRPr lang="en-US" sz="160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29</a:t>
            </a:fld>
            <a:endParaRPr lang="en-US" dirty="0"/>
          </a:p>
        </p:txBody>
      </p:sp>
    </p:spTree>
    <p:extLst>
      <p:ext uri="{BB962C8B-B14F-4D97-AF65-F5344CB8AC3E}">
        <p14:creationId xmlns:p14="http://schemas.microsoft.com/office/powerpoint/2010/main" val="44264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Rental restriction bylaws</a:t>
            </a:r>
            <a:endParaRPr lang="en-CA" dirty="0"/>
          </a:p>
        </p:txBody>
      </p:sp>
      <p:sp>
        <p:nvSpPr>
          <p:cNvPr id="3" name="Text Placeholder 2"/>
          <p:cNvSpPr>
            <a:spLocks noGrp="1"/>
          </p:cNvSpPr>
          <p:nvPr>
            <p:ph type="body" idx="1"/>
          </p:nvPr>
        </p:nvSpPr>
        <p:spPr/>
        <p:txBody>
          <a:bodyPr/>
          <a:lstStyle/>
          <a:p>
            <a:r>
              <a:rPr lang="en-CA" dirty="0" smtClean="0"/>
              <a:t>Legislative Limitations on rental restriction bylaws</a:t>
            </a:r>
          </a:p>
          <a:p>
            <a:r>
              <a:rPr lang="en-CA" dirty="0" smtClean="0"/>
              <a:t>Required elements on rental restriction bylaws</a:t>
            </a:r>
          </a:p>
          <a:p>
            <a:endParaRPr lang="en-CA" dirty="0"/>
          </a:p>
        </p:txBody>
      </p:sp>
      <p:sp>
        <p:nvSpPr>
          <p:cNvPr id="4" name="Slide Number Placeholder 3"/>
          <p:cNvSpPr>
            <a:spLocks noGrp="1"/>
          </p:cNvSpPr>
          <p:nvPr>
            <p:ph type="sldNum" sz="quarter" idx="10"/>
          </p:nvPr>
        </p:nvSpPr>
        <p:spPr/>
        <p:txBody>
          <a:bodyPr/>
          <a:lstStyle/>
          <a:p>
            <a:pPr>
              <a:defRPr/>
            </a:pPr>
            <a:fld id="{F5A185C5-06C7-45F6-83ED-BDBC2C103BDF}" type="slidenum">
              <a:rPr lang="en-US" smtClean="0"/>
              <a:pPr>
                <a:defRPr/>
              </a:pPr>
              <a:t>3</a:t>
            </a:fld>
            <a:endParaRPr lang="en-US" dirty="0"/>
          </a:p>
        </p:txBody>
      </p:sp>
    </p:spTree>
    <p:extLst>
      <p:ext uri="{BB962C8B-B14F-4D97-AF65-F5344CB8AC3E}">
        <p14:creationId xmlns:p14="http://schemas.microsoft.com/office/powerpoint/2010/main" val="2708675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400" i="1" dirty="0"/>
              <a:t>Von </a:t>
            </a:r>
            <a:r>
              <a:rPr lang="en-US" sz="2400" i="1" dirty="0" err="1"/>
              <a:t>Schottenstein</a:t>
            </a:r>
            <a:r>
              <a:rPr lang="en-US" sz="2400" dirty="0"/>
              <a:t> v. </a:t>
            </a:r>
            <a:r>
              <a:rPr lang="en-US" sz="2400" i="1" dirty="0"/>
              <a:t>Owners, Strata Plan 730</a:t>
            </a:r>
            <a:r>
              <a:rPr lang="en-US" sz="2400" dirty="0"/>
              <a:t> </a:t>
            </a:r>
            <a:endParaRPr lang="en-US" sz="2400" dirty="0" smtClean="0"/>
          </a:p>
          <a:p>
            <a:r>
              <a:rPr lang="en-US" sz="2400" dirty="0"/>
              <a:t>T</a:t>
            </a:r>
            <a:r>
              <a:rPr lang="en-US" sz="2400" dirty="0" smtClean="0"/>
              <a:t>he </a:t>
            </a:r>
            <a:r>
              <a:rPr lang="en-US" sz="2400" dirty="0"/>
              <a:t>owner said that she had listed her strata lot for one year </a:t>
            </a:r>
            <a:r>
              <a:rPr lang="en-US" sz="2400" dirty="0" smtClean="0"/>
              <a:t>and had </a:t>
            </a:r>
            <a:r>
              <a:rPr lang="en-US" sz="2400" dirty="0"/>
              <a:t>reduced the selling price considerably.  </a:t>
            </a:r>
            <a:endParaRPr lang="en-US" sz="2400" dirty="0" smtClean="0"/>
          </a:p>
          <a:p>
            <a:r>
              <a:rPr lang="en-US" sz="2400" dirty="0" smtClean="0"/>
              <a:t>She would lose money on the sale.  </a:t>
            </a:r>
          </a:p>
          <a:p>
            <a:r>
              <a:rPr lang="en-US" sz="2400" dirty="0" smtClean="0"/>
              <a:t>The </a:t>
            </a:r>
            <a:r>
              <a:rPr lang="en-US" sz="2400" dirty="0"/>
              <a:t>Court said that the owner’s efforts to sell her strata lot at various prices is insufficient alone to ground a case of hardship.</a:t>
            </a:r>
            <a:endParaRPr lang="en-US" sz="160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30</a:t>
            </a:fld>
            <a:endParaRPr lang="en-US" dirty="0"/>
          </a:p>
        </p:txBody>
      </p:sp>
    </p:spTree>
    <p:extLst>
      <p:ext uri="{BB962C8B-B14F-4D97-AF65-F5344CB8AC3E}">
        <p14:creationId xmlns:p14="http://schemas.microsoft.com/office/powerpoint/2010/main" val="754845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400" i="1" dirty="0" err="1" smtClean="0"/>
              <a:t>Willson</a:t>
            </a:r>
            <a:r>
              <a:rPr lang="en-US" sz="2400" dirty="0" smtClean="0"/>
              <a:t> </a:t>
            </a:r>
            <a:r>
              <a:rPr lang="en-US" sz="2400" dirty="0"/>
              <a:t>V. </a:t>
            </a:r>
            <a:r>
              <a:rPr lang="en-US" sz="2400" i="1" dirty="0"/>
              <a:t>Highlands Strata </a:t>
            </a:r>
            <a:r>
              <a:rPr lang="en-US" sz="2400" i="1" dirty="0" smtClean="0"/>
              <a:t>Corp.</a:t>
            </a:r>
          </a:p>
          <a:p>
            <a:r>
              <a:rPr lang="en-US" sz="2400" dirty="0" smtClean="0"/>
              <a:t>the strata corporation was trying to enforce the rental restriction bylaw by fining the owner;</a:t>
            </a:r>
          </a:p>
          <a:p>
            <a:r>
              <a:rPr lang="en-US" sz="2400" dirty="0" smtClean="0"/>
              <a:t>The </a:t>
            </a:r>
            <a:r>
              <a:rPr lang="en-US" sz="2400" dirty="0"/>
              <a:t>Court </a:t>
            </a:r>
            <a:r>
              <a:rPr lang="en-US" sz="2400" dirty="0" smtClean="0"/>
              <a:t>commented that </a:t>
            </a:r>
            <a:r>
              <a:rPr lang="en-US" sz="2400" dirty="0"/>
              <a:t>economic </a:t>
            </a:r>
            <a:r>
              <a:rPr lang="en-US" sz="2400" dirty="0" smtClean="0"/>
              <a:t>hardship (i.e. decrease in market value) </a:t>
            </a:r>
            <a:r>
              <a:rPr lang="en-US" sz="2400" dirty="0"/>
              <a:t>in conjunction with a leaky condo is probably the type of hardship contemplated by the </a:t>
            </a:r>
            <a:r>
              <a:rPr lang="en-US" sz="2400" dirty="0" smtClean="0"/>
              <a:t>legislation.</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31</a:t>
            </a:fld>
            <a:endParaRPr lang="en-US" dirty="0"/>
          </a:p>
        </p:txBody>
      </p:sp>
    </p:spTree>
    <p:extLst>
      <p:ext uri="{BB962C8B-B14F-4D97-AF65-F5344CB8AC3E}">
        <p14:creationId xmlns:p14="http://schemas.microsoft.com/office/powerpoint/2010/main" val="3497899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400" i="1" dirty="0" err="1" smtClean="0"/>
              <a:t>Als</a:t>
            </a:r>
            <a:r>
              <a:rPr lang="en-US" sz="2400" dirty="0" smtClean="0"/>
              <a:t> </a:t>
            </a:r>
            <a:r>
              <a:rPr lang="en-US" sz="2400" dirty="0"/>
              <a:t>v. </a:t>
            </a:r>
            <a:r>
              <a:rPr lang="en-US" sz="2400" i="1" dirty="0"/>
              <a:t>The Owners, Strata Corporation NW 1067</a:t>
            </a:r>
            <a:r>
              <a:rPr lang="en-US" sz="2400" dirty="0"/>
              <a:t>.  </a:t>
            </a:r>
            <a:endParaRPr lang="en-US" sz="2400" dirty="0" smtClean="0"/>
          </a:p>
          <a:p>
            <a:r>
              <a:rPr lang="en-US" sz="2400" dirty="0" smtClean="0"/>
              <a:t>Mr</a:t>
            </a:r>
            <a:r>
              <a:rPr lang="en-US" sz="2400" dirty="0"/>
              <a:t>. </a:t>
            </a:r>
            <a:r>
              <a:rPr lang="en-US" sz="2400" dirty="0" err="1"/>
              <a:t>Als</a:t>
            </a:r>
            <a:r>
              <a:rPr lang="en-US" sz="2400" dirty="0"/>
              <a:t> purchased a strata lot in 1993.  </a:t>
            </a:r>
            <a:endParaRPr lang="en-US" sz="2400" dirty="0" smtClean="0"/>
          </a:p>
          <a:p>
            <a:r>
              <a:rPr lang="en-US" sz="2400" dirty="0" smtClean="0"/>
              <a:t>In </a:t>
            </a:r>
            <a:r>
              <a:rPr lang="en-US" sz="2400" dirty="0"/>
              <a:t>1999, Mr. </a:t>
            </a:r>
            <a:r>
              <a:rPr lang="en-US" sz="2400" dirty="0" err="1"/>
              <a:t>Als</a:t>
            </a:r>
            <a:r>
              <a:rPr lang="en-US" sz="2400" dirty="0"/>
              <a:t> was told by his employer that he would be permanently transferred to San Francisco.  </a:t>
            </a:r>
            <a:endParaRPr lang="en-US" sz="2400" dirty="0" smtClean="0"/>
          </a:p>
          <a:p>
            <a:r>
              <a:rPr lang="en-US" sz="2400" dirty="0" smtClean="0"/>
              <a:t>Mr</a:t>
            </a:r>
            <a:r>
              <a:rPr lang="en-US" sz="2400" dirty="0"/>
              <a:t>. </a:t>
            </a:r>
            <a:r>
              <a:rPr lang="en-US" sz="2400" dirty="0" err="1"/>
              <a:t>Als</a:t>
            </a:r>
            <a:r>
              <a:rPr lang="en-US" sz="2400" dirty="0"/>
              <a:t> </a:t>
            </a:r>
            <a:r>
              <a:rPr lang="en-US" sz="2400" dirty="0" smtClean="0"/>
              <a:t>made a hardship request on the basis that the </a:t>
            </a:r>
            <a:r>
              <a:rPr lang="en-US" sz="2400" dirty="0"/>
              <a:t>appraised value of the property was considerably less than the value that he purchased for.</a:t>
            </a:r>
            <a:endParaRPr lang="en-US" sz="1600" dirty="0"/>
          </a:p>
          <a:p>
            <a:r>
              <a:rPr lang="en-US" sz="2400" dirty="0" smtClean="0"/>
              <a:t>The </a:t>
            </a:r>
            <a:r>
              <a:rPr lang="en-US" sz="2400" dirty="0"/>
              <a:t>council </a:t>
            </a:r>
            <a:r>
              <a:rPr lang="en-US" sz="2400" dirty="0" smtClean="0"/>
              <a:t>rejected the application on the basis said </a:t>
            </a:r>
            <a:r>
              <a:rPr lang="en-US" sz="2400" dirty="0"/>
              <a:t>that no figures were given to the council </a:t>
            </a:r>
            <a:r>
              <a:rPr lang="en-US" sz="2400" dirty="0" smtClean="0"/>
              <a:t>nor </a:t>
            </a:r>
            <a:r>
              <a:rPr lang="en-US" sz="2400" dirty="0"/>
              <a:t>was anything provided that would suggest that Mr. </a:t>
            </a:r>
            <a:r>
              <a:rPr lang="en-US" sz="2400" dirty="0" err="1"/>
              <a:t>Als</a:t>
            </a:r>
            <a:r>
              <a:rPr lang="en-US" sz="2400" dirty="0"/>
              <a:t> is going to suffer hardship due to the </a:t>
            </a:r>
            <a:r>
              <a:rPr lang="en-US" sz="2400" dirty="0" smtClean="0"/>
              <a:t>move</a:t>
            </a:r>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32</a:t>
            </a:fld>
            <a:endParaRPr lang="en-US" dirty="0"/>
          </a:p>
        </p:txBody>
      </p:sp>
    </p:spTree>
    <p:extLst>
      <p:ext uri="{BB962C8B-B14F-4D97-AF65-F5344CB8AC3E}">
        <p14:creationId xmlns:p14="http://schemas.microsoft.com/office/powerpoint/2010/main" val="214440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800" i="1" dirty="0" err="1"/>
              <a:t>Als</a:t>
            </a:r>
            <a:r>
              <a:rPr lang="en-US" sz="2800" dirty="0"/>
              <a:t> v. </a:t>
            </a:r>
            <a:r>
              <a:rPr lang="en-US" sz="2800" i="1" dirty="0"/>
              <a:t>The Owners, Strata Corporation NW 1067</a:t>
            </a:r>
            <a:r>
              <a:rPr lang="en-US" sz="2800" dirty="0"/>
              <a:t>.  </a:t>
            </a:r>
            <a:endParaRPr lang="en-US" sz="2800" dirty="0" smtClean="0"/>
          </a:p>
          <a:p>
            <a:r>
              <a:rPr lang="en-US" sz="2800" dirty="0" smtClean="0"/>
              <a:t>Mr</a:t>
            </a:r>
            <a:r>
              <a:rPr lang="en-US" sz="2800" dirty="0"/>
              <a:t>. </a:t>
            </a:r>
            <a:r>
              <a:rPr lang="en-US" sz="2800" dirty="0" err="1"/>
              <a:t>Als</a:t>
            </a:r>
            <a:r>
              <a:rPr lang="en-US" sz="2800" dirty="0"/>
              <a:t> </a:t>
            </a:r>
            <a:r>
              <a:rPr lang="en-US" sz="2800" dirty="0" smtClean="0"/>
              <a:t>then is sent to France temporarily.</a:t>
            </a:r>
            <a:r>
              <a:rPr lang="en-US" sz="2800" dirty="0"/>
              <a:t> </a:t>
            </a:r>
            <a:endParaRPr lang="en-US" sz="1800" dirty="0"/>
          </a:p>
          <a:p>
            <a:r>
              <a:rPr lang="en-US" sz="2800" dirty="0" smtClean="0"/>
              <a:t>Mr. </a:t>
            </a:r>
            <a:r>
              <a:rPr lang="en-US" sz="2800" dirty="0" err="1" smtClean="0"/>
              <a:t>Als</a:t>
            </a:r>
            <a:r>
              <a:rPr lang="en-US" sz="2800" dirty="0" smtClean="0"/>
              <a:t> hires a lawyer who submits to the council that it </a:t>
            </a:r>
            <a:r>
              <a:rPr lang="en-US" sz="2800" dirty="0"/>
              <a:t>was unreasonable for Mr. </a:t>
            </a:r>
            <a:r>
              <a:rPr lang="en-US" sz="2800" dirty="0" err="1"/>
              <a:t>Als</a:t>
            </a:r>
            <a:r>
              <a:rPr lang="en-US" sz="2800" dirty="0"/>
              <a:t> to </a:t>
            </a:r>
            <a:r>
              <a:rPr lang="en-US" sz="2800" dirty="0" smtClean="0"/>
              <a:t>sell the unit, he may </a:t>
            </a:r>
            <a:r>
              <a:rPr lang="en-US" sz="2800" dirty="0"/>
              <a:t>be held in breach of his </a:t>
            </a:r>
            <a:r>
              <a:rPr lang="en-US" sz="2800" dirty="0" smtClean="0"/>
              <a:t>insurance by leaving the unit vacant (although it had already sat empty for 2 years by that time.</a:t>
            </a:r>
          </a:p>
          <a:p>
            <a:r>
              <a:rPr lang="en-US" sz="2800" dirty="0" smtClean="0"/>
              <a:t>The </a:t>
            </a:r>
            <a:r>
              <a:rPr lang="en-US" sz="2800" dirty="0"/>
              <a:t>lawyer also requested details of all other hardship applications </a:t>
            </a:r>
            <a:r>
              <a:rPr lang="en-US" sz="2800" dirty="0" smtClean="0"/>
              <a:t>received </a:t>
            </a:r>
            <a:r>
              <a:rPr lang="en-US" sz="2800" dirty="0"/>
              <a:t>by the </a:t>
            </a:r>
            <a:r>
              <a:rPr lang="en-US" sz="2800" dirty="0" smtClean="0"/>
              <a:t>council.</a:t>
            </a:r>
            <a:endParaRPr lang="en-US" sz="1800" dirty="0"/>
          </a:p>
          <a:p>
            <a:pPr marL="0" indent="0">
              <a:buNone/>
            </a:pPr>
            <a:r>
              <a:rPr lang="en-US" sz="2800" dirty="0" smtClean="0"/>
              <a:t>  </a:t>
            </a:r>
            <a:endParaRPr lang="en-US" sz="1800"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33</a:t>
            </a:fld>
            <a:endParaRPr lang="en-US" dirty="0"/>
          </a:p>
        </p:txBody>
      </p:sp>
    </p:spTree>
    <p:extLst>
      <p:ext uri="{BB962C8B-B14F-4D97-AF65-F5344CB8AC3E}">
        <p14:creationId xmlns:p14="http://schemas.microsoft.com/office/powerpoint/2010/main" val="3202062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a:xfrm>
            <a:off x="323850" y="1312863"/>
            <a:ext cx="7961313" cy="4718286"/>
          </a:xfrm>
        </p:spPr>
        <p:txBody>
          <a:bodyPr/>
          <a:lstStyle/>
          <a:p>
            <a:pPr marL="0" indent="0">
              <a:buNone/>
            </a:pPr>
            <a:r>
              <a:rPr lang="en-US" sz="2400" i="1" dirty="0" err="1"/>
              <a:t>Als</a:t>
            </a:r>
            <a:r>
              <a:rPr lang="en-US" sz="2400" dirty="0"/>
              <a:t> v. </a:t>
            </a:r>
            <a:r>
              <a:rPr lang="en-US" sz="2400" i="1" dirty="0"/>
              <a:t>The Owners, Strata Corporation NW 1067</a:t>
            </a:r>
            <a:r>
              <a:rPr lang="en-US" sz="2400" dirty="0"/>
              <a:t>.</a:t>
            </a:r>
            <a:endParaRPr lang="en-US" sz="2400" dirty="0" smtClean="0"/>
          </a:p>
          <a:p>
            <a:r>
              <a:rPr lang="en-US" sz="2400" dirty="0" smtClean="0"/>
              <a:t>The court agreed that the </a:t>
            </a:r>
            <a:r>
              <a:rPr lang="en-US" sz="2400" dirty="0"/>
              <a:t>council </a:t>
            </a:r>
            <a:r>
              <a:rPr lang="en-US" sz="2400" dirty="0" smtClean="0"/>
              <a:t>was correct in refusing to provide details of other </a:t>
            </a:r>
            <a:r>
              <a:rPr lang="en-US" sz="2400" dirty="0"/>
              <a:t>hardship applications as such information was confidential.  </a:t>
            </a:r>
            <a:endParaRPr lang="en-US" sz="2400" dirty="0" smtClean="0"/>
          </a:p>
          <a:p>
            <a:r>
              <a:rPr lang="en-US" sz="2400" dirty="0" smtClean="0"/>
              <a:t>The Court also agreed that the council was entitled to ask for Mr. </a:t>
            </a:r>
            <a:r>
              <a:rPr lang="en-US" sz="2400" dirty="0" err="1" smtClean="0"/>
              <a:t>Als</a:t>
            </a:r>
            <a:r>
              <a:rPr lang="en-US" sz="2400" dirty="0" smtClean="0"/>
              <a:t> financial documents to support his claim.</a:t>
            </a:r>
            <a:r>
              <a:rPr lang="en-US" sz="2400" dirty="0"/>
              <a:t> </a:t>
            </a:r>
            <a:endParaRPr lang="en-US" sz="1600" dirty="0"/>
          </a:p>
          <a:p>
            <a:r>
              <a:rPr lang="en-US" sz="2400" dirty="0" smtClean="0"/>
              <a:t>Mr</a:t>
            </a:r>
            <a:r>
              <a:rPr lang="en-US" sz="2400" dirty="0"/>
              <a:t>. </a:t>
            </a:r>
            <a:r>
              <a:rPr lang="en-US" sz="2400" dirty="0" err="1"/>
              <a:t>Als</a:t>
            </a:r>
            <a:r>
              <a:rPr lang="en-US" sz="2400" dirty="0"/>
              <a:t> produced no financial information that </a:t>
            </a:r>
            <a:r>
              <a:rPr lang="en-US" sz="2400" dirty="0" smtClean="0"/>
              <a:t>showed that he could not afford the </a:t>
            </a:r>
            <a:r>
              <a:rPr lang="en-US" sz="2400" dirty="0"/>
              <a:t>strata lot </a:t>
            </a:r>
            <a:r>
              <a:rPr lang="en-US" sz="2400" dirty="0" smtClean="0"/>
              <a:t>expenses.</a:t>
            </a:r>
            <a:endParaRPr lang="en-US" sz="1600" dirty="0"/>
          </a:p>
          <a:p>
            <a:r>
              <a:rPr lang="en-US" sz="2400" dirty="0" smtClean="0"/>
              <a:t>There </a:t>
            </a:r>
            <a:r>
              <a:rPr lang="en-US" sz="2400" dirty="0"/>
              <a:t>was no evidence presented to council to </a:t>
            </a:r>
            <a:r>
              <a:rPr lang="en-US" sz="2400" dirty="0" smtClean="0"/>
              <a:t>prove that </a:t>
            </a:r>
            <a:r>
              <a:rPr lang="en-US" sz="2400" dirty="0"/>
              <a:t>there was a breach of the policy and that no optional coverage was available for a vacant strata lot.</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34</a:t>
            </a:fld>
            <a:endParaRPr lang="en-US" dirty="0"/>
          </a:p>
        </p:txBody>
      </p:sp>
    </p:spTree>
    <p:extLst>
      <p:ext uri="{BB962C8B-B14F-4D97-AF65-F5344CB8AC3E}">
        <p14:creationId xmlns:p14="http://schemas.microsoft.com/office/powerpoint/2010/main" val="1205046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a:xfrm>
            <a:off x="323850" y="1312863"/>
            <a:ext cx="8197580" cy="4525963"/>
          </a:xfrm>
        </p:spPr>
        <p:txBody>
          <a:bodyPr/>
          <a:lstStyle/>
          <a:p>
            <a:pPr marL="0" indent="0">
              <a:buNone/>
            </a:pPr>
            <a:r>
              <a:rPr lang="en-US" sz="2800" i="1" dirty="0" err="1"/>
              <a:t>Als</a:t>
            </a:r>
            <a:r>
              <a:rPr lang="en-US" sz="2800" dirty="0"/>
              <a:t> v. </a:t>
            </a:r>
            <a:r>
              <a:rPr lang="en-US" sz="2800" i="1" dirty="0"/>
              <a:t>The Owners, Strata Corporation NW </a:t>
            </a:r>
            <a:r>
              <a:rPr lang="en-US" sz="2800" i="1" dirty="0" smtClean="0"/>
              <a:t>1067</a:t>
            </a:r>
            <a:endParaRPr lang="en-CA" dirty="0" smtClean="0"/>
          </a:p>
          <a:p>
            <a:pPr marL="0" indent="0">
              <a:buNone/>
            </a:pPr>
            <a:r>
              <a:rPr lang="en-US" sz="2800" dirty="0" smtClean="0"/>
              <a:t>The </a:t>
            </a:r>
            <a:r>
              <a:rPr lang="en-US" sz="2800" dirty="0"/>
              <a:t>Court </a:t>
            </a:r>
            <a:r>
              <a:rPr lang="en-US" sz="2800" dirty="0" smtClean="0"/>
              <a:t>listed </a:t>
            </a:r>
            <a:r>
              <a:rPr lang="en-US" sz="2800" dirty="0"/>
              <a:t>the factors </a:t>
            </a:r>
            <a:r>
              <a:rPr lang="en-US" sz="2800" dirty="0" smtClean="0"/>
              <a:t>in </a:t>
            </a:r>
            <a:r>
              <a:rPr lang="en-US" sz="2800" dirty="0"/>
              <a:t>determining hardship</a:t>
            </a:r>
            <a:r>
              <a:rPr lang="en-US" sz="2800" dirty="0" smtClean="0"/>
              <a:t>:</a:t>
            </a:r>
            <a:endParaRPr lang="en-US" sz="1800" dirty="0"/>
          </a:p>
          <a:p>
            <a:pPr marL="0" indent="0">
              <a:buNone/>
            </a:pPr>
            <a:r>
              <a:rPr lang="en-US" sz="2800" dirty="0"/>
              <a:t>(1)	the council must consider the particular facts before it when making a decision to deny an application for hardship</a:t>
            </a:r>
            <a:endParaRPr lang="en-US" sz="1800" dirty="0"/>
          </a:p>
          <a:p>
            <a:pPr marL="0" indent="0">
              <a:buNone/>
            </a:pPr>
            <a:r>
              <a:rPr lang="en-US" sz="2800" dirty="0"/>
              <a:t>(2)	an inability to sell a strata lots is only one of the factors to be considered and is not sufficient alone to ground a claim for </a:t>
            </a:r>
            <a:r>
              <a:rPr lang="en-US" sz="2800" dirty="0" smtClean="0"/>
              <a:t>hardship</a:t>
            </a:r>
            <a:endParaRPr lang="en-US" sz="1800"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35</a:t>
            </a:fld>
            <a:endParaRPr lang="en-US" dirty="0"/>
          </a:p>
        </p:txBody>
      </p:sp>
    </p:spTree>
    <p:extLst>
      <p:ext uri="{BB962C8B-B14F-4D97-AF65-F5344CB8AC3E}">
        <p14:creationId xmlns:p14="http://schemas.microsoft.com/office/powerpoint/2010/main" val="3083270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US" sz="2800" i="1" dirty="0" err="1"/>
              <a:t>Als</a:t>
            </a:r>
            <a:r>
              <a:rPr lang="en-US" sz="2800" dirty="0"/>
              <a:t> v. </a:t>
            </a:r>
            <a:r>
              <a:rPr lang="en-US" sz="2800" i="1" dirty="0"/>
              <a:t>The Owners, Strata Corporation NW </a:t>
            </a:r>
            <a:r>
              <a:rPr lang="en-US" sz="2800" i="1" dirty="0" smtClean="0"/>
              <a:t>1067</a:t>
            </a:r>
            <a:endParaRPr lang="en-US" sz="2800" dirty="0" smtClean="0"/>
          </a:p>
          <a:p>
            <a:pPr marL="0" indent="0">
              <a:buNone/>
            </a:pPr>
            <a:r>
              <a:rPr lang="en-US" sz="2800" dirty="0" smtClean="0"/>
              <a:t>(</a:t>
            </a:r>
            <a:r>
              <a:rPr lang="en-US" sz="2800" dirty="0"/>
              <a:t>3)	some other factors </a:t>
            </a:r>
            <a:r>
              <a:rPr lang="en-US" sz="2800" dirty="0" smtClean="0"/>
              <a:t>:</a:t>
            </a:r>
            <a:endParaRPr lang="en-US" sz="1800" dirty="0"/>
          </a:p>
          <a:p>
            <a:pPr lvl="1"/>
            <a:r>
              <a:rPr lang="en-CA" sz="2800" dirty="0"/>
              <a:t>the inability to obtain insurance because a unit is vacant;</a:t>
            </a:r>
            <a:endParaRPr lang="en-US" sz="1800" dirty="0"/>
          </a:p>
          <a:p>
            <a:pPr lvl="1"/>
            <a:r>
              <a:rPr lang="en-CA" sz="2800" dirty="0"/>
              <a:t>the potential prohibitive cost of property management;</a:t>
            </a:r>
            <a:endParaRPr lang="en-US" sz="1800" dirty="0"/>
          </a:p>
          <a:p>
            <a:pPr lvl="1"/>
            <a:r>
              <a:rPr lang="en-CA" sz="2800" dirty="0"/>
              <a:t>a substantial decrease in sale value where a new ban on rentals is put in place and the value of a strata lot being all or substantially all of the owner’s assets.</a:t>
            </a:r>
            <a:endParaRPr lang="en-US" sz="1800" dirty="0"/>
          </a:p>
          <a:p>
            <a:pPr marL="0" indent="0">
              <a:buNone/>
            </a:pPr>
            <a:endParaRPr lang="en-US" sz="2800" dirty="0"/>
          </a:p>
          <a:p>
            <a:r>
              <a:rPr lang="en-US" sz="2800" dirty="0"/>
              <a:t> </a:t>
            </a:r>
            <a:endParaRPr lang="en-US" sz="1800" dirty="0"/>
          </a:p>
          <a:p>
            <a:r>
              <a:rPr lang="en-US" sz="2800" b="1" dirty="0"/>
              <a:t>The Court concluded:</a:t>
            </a:r>
            <a:endParaRPr lang="en-US" sz="1800" dirty="0"/>
          </a:p>
          <a:p>
            <a:r>
              <a:rPr lang="en-US" sz="2800" dirty="0"/>
              <a:t>What may be hardship to one owner may not be hardship to another.  Without the ability to review the question of whether there is actual financial hardship present and without the information available about other grounds of hardship alleged, the council was correct in concluding that Mr. </a:t>
            </a:r>
            <a:r>
              <a:rPr lang="en-US" sz="2800" dirty="0" err="1"/>
              <a:t>Als</a:t>
            </a:r>
            <a:r>
              <a:rPr lang="en-US" sz="2800" dirty="0"/>
              <a:t> had not shown that the bylaw limited rentals caused him hardship.</a:t>
            </a:r>
            <a:endParaRPr lang="en-US" sz="1800" dirty="0"/>
          </a:p>
          <a:p>
            <a:r>
              <a:rPr lang="en-US" sz="2800" dirty="0"/>
              <a:t> </a:t>
            </a:r>
            <a:endParaRPr lang="en-US" sz="1800" dirty="0"/>
          </a:p>
          <a:p>
            <a:r>
              <a:rPr lang="en-US" sz="2800" dirty="0"/>
              <a:t>A decision by council as to whether hardship exists is a difficult one.  Here are some suggestions to guide the strata council in reviewing an application for exemption from a rental restriction bylaw based on hardship:</a:t>
            </a:r>
            <a:endParaRPr lang="en-US" sz="1800" dirty="0"/>
          </a:p>
          <a:p>
            <a:r>
              <a:rPr lang="en-US" sz="2800" dirty="0"/>
              <a:t>The strata council:</a:t>
            </a:r>
            <a:endParaRPr lang="en-US" sz="1800" dirty="0"/>
          </a:p>
          <a:p>
            <a:r>
              <a:rPr lang="en-US" sz="2800" dirty="0"/>
              <a:t>1.	should be fair and reasonable.</a:t>
            </a:r>
            <a:endParaRPr lang="en-US" sz="1800" dirty="0"/>
          </a:p>
          <a:p>
            <a:r>
              <a:rPr lang="en-US" sz="2800" dirty="0"/>
              <a:t>2.	must not prejudge the issue before the hearing or reviewing the application.</a:t>
            </a:r>
            <a:endParaRPr lang="en-US" sz="1800" dirty="0"/>
          </a:p>
          <a:p>
            <a:r>
              <a:rPr lang="en-US" sz="2800" dirty="0"/>
              <a:t>3.	should not lay down hard and fast rules because, by doing so, it shows itself to be inflexible.</a:t>
            </a:r>
            <a:endParaRPr lang="en-US" sz="1800" dirty="0"/>
          </a:p>
          <a:p>
            <a:r>
              <a:rPr lang="en-US" sz="2800" dirty="0"/>
              <a:t>4.	must give reasons for its decision in writing to ensure that if it refuses a rental, the owner knows why he or she has been refused.</a:t>
            </a:r>
            <a:endParaRPr lang="en-US" sz="1800" dirty="0"/>
          </a:p>
          <a:p>
            <a:r>
              <a:rPr lang="en-US" sz="2800" dirty="0"/>
              <a:t>5.	should consider limiting the term of the rental to determine, at a later date, whether or not hardship exists.</a:t>
            </a:r>
            <a:endParaRPr lang="en-US" sz="1800" dirty="0"/>
          </a:p>
          <a:p>
            <a:r>
              <a:rPr lang="en-US" sz="2800" dirty="0"/>
              <a:t>6.	must not unreasonably refuse to grant an exemption.</a:t>
            </a:r>
            <a:endParaRPr lang="en-US" sz="1800"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36</a:t>
            </a:fld>
            <a:endParaRPr lang="en-US" dirty="0"/>
          </a:p>
        </p:txBody>
      </p:sp>
    </p:spTree>
    <p:extLst>
      <p:ext uri="{BB962C8B-B14F-4D97-AF65-F5344CB8AC3E}">
        <p14:creationId xmlns:p14="http://schemas.microsoft.com/office/powerpoint/2010/main" val="13624743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r>
              <a:rPr lang="en-US" sz="2400" i="1" dirty="0" err="1"/>
              <a:t>Als</a:t>
            </a:r>
            <a:r>
              <a:rPr lang="en-US" sz="2400" dirty="0"/>
              <a:t> v. </a:t>
            </a:r>
            <a:r>
              <a:rPr lang="en-US" sz="2400" i="1" dirty="0"/>
              <a:t>The Owners, Strata Corporation NW 1067</a:t>
            </a:r>
            <a:r>
              <a:rPr lang="en-US" sz="2400" dirty="0"/>
              <a:t>.</a:t>
            </a:r>
          </a:p>
          <a:p>
            <a:pPr marL="0" indent="0">
              <a:buNone/>
            </a:pPr>
            <a:r>
              <a:rPr lang="en-US" sz="2400" dirty="0" smtClean="0"/>
              <a:t>(</a:t>
            </a:r>
            <a:r>
              <a:rPr lang="en-US" sz="2400" dirty="0"/>
              <a:t>4)	the </a:t>
            </a:r>
            <a:r>
              <a:rPr lang="en-US" sz="2400" dirty="0" smtClean="0"/>
              <a:t>rental bylaw </a:t>
            </a:r>
            <a:r>
              <a:rPr lang="en-US" sz="2400" dirty="0"/>
              <a:t>must cause hardship “to the owner”.  It is not enough to show a type of hardship which might necessarily apply to all non-resident owners.</a:t>
            </a:r>
            <a:endParaRPr lang="en-US" sz="1600" dirty="0"/>
          </a:p>
          <a:p>
            <a:pPr marL="0" indent="0">
              <a:buNone/>
            </a:pPr>
            <a:r>
              <a:rPr lang="en-US" sz="2400" dirty="0"/>
              <a:t>(5)	Finally the Court </a:t>
            </a:r>
            <a:r>
              <a:rPr lang="en-US" sz="2400" dirty="0" smtClean="0"/>
              <a:t>applied the dictionary definition of </a:t>
            </a:r>
            <a:r>
              <a:rPr lang="en-US" sz="2400" dirty="0"/>
              <a:t>“hardship</a:t>
            </a:r>
            <a:r>
              <a:rPr lang="en-US" sz="2400" dirty="0" smtClean="0"/>
              <a:t>”  - “</a:t>
            </a:r>
            <a:r>
              <a:rPr lang="en-US" sz="2400" dirty="0"/>
              <a:t>hardness of fate of circumstances; severe toil or suffering, extreme privation”. </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37</a:t>
            </a:fld>
            <a:endParaRPr lang="en-US" dirty="0"/>
          </a:p>
        </p:txBody>
      </p:sp>
    </p:spTree>
    <p:extLst>
      <p:ext uri="{BB962C8B-B14F-4D97-AF65-F5344CB8AC3E}">
        <p14:creationId xmlns:p14="http://schemas.microsoft.com/office/powerpoint/2010/main" val="3779022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Hardship – What is it?</a:t>
            </a:r>
            <a:endParaRPr lang="en-US" dirty="0"/>
          </a:p>
        </p:txBody>
      </p:sp>
      <p:sp>
        <p:nvSpPr>
          <p:cNvPr id="3" name="Content Placeholder 2"/>
          <p:cNvSpPr>
            <a:spLocks noGrp="1"/>
          </p:cNvSpPr>
          <p:nvPr>
            <p:ph idx="1"/>
          </p:nvPr>
        </p:nvSpPr>
        <p:spPr/>
        <p:txBody>
          <a:bodyPr/>
          <a:lstStyle/>
          <a:p>
            <a:pPr marL="0" indent="0">
              <a:buNone/>
            </a:pPr>
            <a:r>
              <a:rPr lang="en-CA" dirty="0" smtClean="0"/>
              <a:t>Summary: </a:t>
            </a:r>
            <a:r>
              <a:rPr lang="en-US" dirty="0" smtClean="0"/>
              <a:t>The </a:t>
            </a:r>
            <a:r>
              <a:rPr lang="en-US" dirty="0"/>
              <a:t>strata council:</a:t>
            </a:r>
          </a:p>
          <a:p>
            <a:pPr marL="0" indent="0">
              <a:buNone/>
            </a:pPr>
            <a:r>
              <a:rPr lang="en-US" dirty="0"/>
              <a:t>1.	should be fair and reasonable.</a:t>
            </a:r>
          </a:p>
          <a:p>
            <a:pPr marL="0" indent="0">
              <a:buNone/>
            </a:pPr>
            <a:r>
              <a:rPr lang="en-US" dirty="0"/>
              <a:t>2.	must not prejudge the issue before the hearing or reviewing the application.</a:t>
            </a:r>
          </a:p>
          <a:p>
            <a:pPr marL="0" indent="0">
              <a:buNone/>
            </a:pPr>
            <a:r>
              <a:rPr lang="en-US" dirty="0"/>
              <a:t>3.	should not lay down hard and fast </a:t>
            </a:r>
            <a:r>
              <a:rPr lang="en-US" dirty="0" smtClean="0"/>
              <a:t>rules.</a:t>
            </a:r>
            <a:endParaRPr lang="en-US" dirty="0"/>
          </a:p>
          <a:p>
            <a:pPr marL="0" indent="0">
              <a:buNone/>
            </a:pPr>
            <a:r>
              <a:rPr lang="en-US" dirty="0"/>
              <a:t>4.	must give reasons for its decision in </a:t>
            </a:r>
            <a:r>
              <a:rPr lang="en-US" dirty="0" smtClean="0"/>
              <a:t>writing.</a:t>
            </a:r>
            <a:endParaRPr lang="en-US" dirty="0"/>
          </a:p>
          <a:p>
            <a:pPr marL="0" indent="0">
              <a:buNone/>
            </a:pPr>
            <a:r>
              <a:rPr lang="en-US" dirty="0"/>
              <a:t>5.	should consider limiting the term of the rental to determine, at a later date, whether or not </a:t>
            </a:r>
            <a:r>
              <a:rPr lang="en-US" dirty="0" smtClean="0"/>
              <a:t>hardship continues to exist.</a:t>
            </a:r>
            <a:endParaRPr lang="en-US" dirty="0"/>
          </a:p>
          <a:p>
            <a:pPr marL="0" indent="0">
              <a:buNone/>
            </a:pPr>
            <a:r>
              <a:rPr lang="en-CA" dirty="0"/>
              <a:t>6.	must not unreasonably refuse to </a:t>
            </a:r>
            <a:r>
              <a:rPr lang="en-CA" dirty="0" smtClean="0"/>
              <a:t>grant </a:t>
            </a:r>
            <a:r>
              <a:rPr lang="en-CA" dirty="0"/>
              <a:t>exemption.</a:t>
            </a:r>
            <a:endParaRPr lang="en-US" dirty="0"/>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38</a:t>
            </a:fld>
            <a:endParaRPr lang="en-US" dirty="0"/>
          </a:p>
        </p:txBody>
      </p:sp>
    </p:spTree>
    <p:extLst>
      <p:ext uri="{BB962C8B-B14F-4D97-AF65-F5344CB8AC3E}">
        <p14:creationId xmlns:p14="http://schemas.microsoft.com/office/powerpoint/2010/main" val="3561222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Hardship Renewal Applications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Treat just like the original application;</a:t>
            </a:r>
          </a:p>
          <a:p>
            <a:r>
              <a:rPr lang="en-US" dirty="0" smtClean="0"/>
              <a:t>Does the hardship still exist?</a:t>
            </a:r>
          </a:p>
          <a:p>
            <a:r>
              <a:rPr lang="en-US" dirty="0" smtClean="0"/>
              <a:t>Set a new time limit</a:t>
            </a:r>
          </a:p>
          <a:p>
            <a:r>
              <a:rPr lang="en-US" dirty="0" smtClean="0"/>
              <a:t>When can you say no more renewals?</a:t>
            </a:r>
          </a:p>
          <a:p>
            <a:endParaRPr lang="en-US" dirty="0"/>
          </a:p>
          <a:p>
            <a:pPr marL="0" indent="0">
              <a:buNone/>
            </a:pPr>
            <a:r>
              <a:rPr lang="en-US" i="1" dirty="0" smtClean="0"/>
              <a:t>Douglas v. Strata Plan LMS 1328</a:t>
            </a:r>
          </a:p>
        </p:txBody>
      </p:sp>
      <p:sp>
        <p:nvSpPr>
          <p:cNvPr id="4" name="Slide Number Placeholder 3"/>
          <p:cNvSpPr>
            <a:spLocks noGrp="1"/>
          </p:cNvSpPr>
          <p:nvPr>
            <p:ph type="sldNum" sz="quarter" idx="10"/>
          </p:nvPr>
        </p:nvSpPr>
        <p:spPr/>
        <p:txBody>
          <a:bodyPr/>
          <a:lstStyle/>
          <a:p>
            <a:pPr>
              <a:defRPr/>
            </a:pPr>
            <a:fld id="{09F78489-C7FB-4B89-AF0B-B95BEB90BED9}" type="slidenum">
              <a:rPr lang="en-US" smtClean="0"/>
              <a:pPr>
                <a:defRPr/>
              </a:pPr>
              <a:t>39</a:t>
            </a:fld>
            <a:endParaRPr lang="en-US" dirty="0"/>
          </a:p>
        </p:txBody>
      </p:sp>
    </p:spTree>
    <p:extLst>
      <p:ext uri="{BB962C8B-B14F-4D97-AF65-F5344CB8AC3E}">
        <p14:creationId xmlns:p14="http://schemas.microsoft.com/office/powerpoint/2010/main" val="2622452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Section 121(c)</a:t>
            </a:r>
            <a:endParaRPr lang="en-CA" dirty="0"/>
          </a:p>
        </p:txBody>
      </p:sp>
      <p:sp>
        <p:nvSpPr>
          <p:cNvPr id="3" name="Content Placeholder 2"/>
          <p:cNvSpPr>
            <a:spLocks noGrp="1"/>
          </p:cNvSpPr>
          <p:nvPr>
            <p:ph sz="half" idx="2"/>
          </p:nvPr>
        </p:nvSpPr>
        <p:spPr/>
        <p:txBody>
          <a:bodyPr/>
          <a:lstStyle/>
          <a:p>
            <a:pPr marL="0" indent="0">
              <a:buNone/>
            </a:pPr>
            <a:r>
              <a:rPr lang="en-US" dirty="0"/>
              <a:t>A bylaw is not enforceable to the extent that </a:t>
            </a:r>
            <a:r>
              <a:rPr lang="en-US" dirty="0" smtClean="0"/>
              <a:t>it prohibits </a:t>
            </a:r>
            <a:r>
              <a:rPr lang="en-US" dirty="0"/>
              <a:t>or restricts the right of an owner of a strata lot to freely sell, lease, mortgage or otherwise dispose of the strata lot or an interest in the strata lot.</a:t>
            </a:r>
            <a:endParaRPr lang="en-CA" dirty="0"/>
          </a:p>
        </p:txBody>
      </p:sp>
      <p:sp>
        <p:nvSpPr>
          <p:cNvPr id="4" name="Text Placeholder 3"/>
          <p:cNvSpPr>
            <a:spLocks noGrp="1"/>
          </p:cNvSpPr>
          <p:nvPr>
            <p:ph type="body" sz="quarter" idx="3"/>
          </p:nvPr>
        </p:nvSpPr>
        <p:spPr/>
        <p:txBody>
          <a:bodyPr/>
          <a:lstStyle/>
          <a:p>
            <a:r>
              <a:rPr lang="en-CA" dirty="0" smtClean="0"/>
              <a:t>Section 141(1)</a:t>
            </a:r>
            <a:endParaRPr lang="en-CA" dirty="0"/>
          </a:p>
        </p:txBody>
      </p:sp>
      <p:sp>
        <p:nvSpPr>
          <p:cNvPr id="5" name="Content Placeholder 4"/>
          <p:cNvSpPr>
            <a:spLocks noGrp="1"/>
          </p:cNvSpPr>
          <p:nvPr>
            <p:ph sz="quarter" idx="4"/>
          </p:nvPr>
        </p:nvSpPr>
        <p:spPr/>
        <p:txBody>
          <a:bodyPr/>
          <a:lstStyle/>
          <a:p>
            <a:pPr marL="0" indent="0">
              <a:buNone/>
            </a:pPr>
            <a:r>
              <a:rPr lang="en-US" dirty="0"/>
              <a:t>The strata corporation must not screen tenants, establish screening criteria, require the approval of tenants, require the insertion of terms in tenancy agreements or otherwise restrict the rental of a strata lot except as provided in subsection (2)</a:t>
            </a:r>
            <a:endParaRPr lang="en-CA" dirty="0"/>
          </a:p>
        </p:txBody>
      </p:sp>
      <p:sp>
        <p:nvSpPr>
          <p:cNvPr id="6" name="Title 5"/>
          <p:cNvSpPr>
            <a:spLocks noGrp="1"/>
          </p:cNvSpPr>
          <p:nvPr>
            <p:ph type="title"/>
          </p:nvPr>
        </p:nvSpPr>
        <p:spPr/>
        <p:txBody>
          <a:bodyPr/>
          <a:lstStyle/>
          <a:p>
            <a:r>
              <a:rPr lang="en-CA" dirty="0" smtClean="0"/>
              <a:t>Rental Bylaws – Legislative Limitations</a:t>
            </a:r>
            <a:endParaRPr lang="en-CA" dirty="0"/>
          </a:p>
        </p:txBody>
      </p:sp>
      <p:sp>
        <p:nvSpPr>
          <p:cNvPr id="7" name="Slide Number Placeholder 6"/>
          <p:cNvSpPr>
            <a:spLocks noGrp="1"/>
          </p:cNvSpPr>
          <p:nvPr>
            <p:ph type="sldNum" sz="quarter" idx="10"/>
          </p:nvPr>
        </p:nvSpPr>
        <p:spPr/>
        <p:txBody>
          <a:bodyPr/>
          <a:lstStyle/>
          <a:p>
            <a:pPr>
              <a:defRPr/>
            </a:pPr>
            <a:fld id="{4640B233-2FDD-43A0-9C6C-98AD182C7CD5}" type="slidenum">
              <a:rPr lang="en-US" smtClean="0"/>
              <a:pPr>
                <a:defRPr/>
              </a:pPr>
              <a:t>4</a:t>
            </a:fld>
            <a:endParaRPr lang="en-US" dirty="0"/>
          </a:p>
        </p:txBody>
      </p:sp>
    </p:spTree>
    <p:extLst>
      <p:ext uri="{BB962C8B-B14F-4D97-AF65-F5344CB8AC3E}">
        <p14:creationId xmlns:p14="http://schemas.microsoft.com/office/powerpoint/2010/main" val="31276856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Veronica P. Franco</a:t>
            </a:r>
          </a:p>
          <a:p>
            <a:r>
              <a:rPr lang="en-CA" dirty="0" smtClean="0"/>
              <a:t>604.891.7714</a:t>
            </a:r>
          </a:p>
          <a:p>
            <a:endParaRPr lang="en-CA" dirty="0" smtClean="0"/>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71217" y="1089498"/>
            <a:ext cx="5823558" cy="5131915"/>
          </a:xfrm>
        </p:spPr>
        <p:txBody>
          <a:bodyPr/>
          <a:lstStyle/>
          <a:p>
            <a:pPr marL="0" indent="0">
              <a:buNone/>
            </a:pPr>
            <a:r>
              <a:rPr lang="en-US" dirty="0"/>
              <a:t>The strata corporation may only restrict the rental of a strata lot by a bylaw that</a:t>
            </a:r>
          </a:p>
          <a:p>
            <a:pPr marL="400050" lvl="1" indent="0">
              <a:buNone/>
            </a:pPr>
            <a:r>
              <a:rPr lang="en-US" dirty="0"/>
              <a:t>(a) prohibits the rental of residential strata lots, or</a:t>
            </a:r>
          </a:p>
          <a:p>
            <a:pPr marL="400050" lvl="1" indent="0">
              <a:buNone/>
            </a:pPr>
            <a:r>
              <a:rPr lang="en-US" dirty="0"/>
              <a:t>(b) limits one or more of the following:</a:t>
            </a:r>
          </a:p>
          <a:p>
            <a:pPr marL="800100" lvl="2" indent="0">
              <a:buNone/>
            </a:pPr>
            <a:r>
              <a:rPr lang="en-US" dirty="0"/>
              <a:t>(i)   the number or percentage of residential strata lots that may be rented;</a:t>
            </a:r>
          </a:p>
          <a:p>
            <a:pPr marL="800100" lvl="2" indent="0">
              <a:buNone/>
            </a:pPr>
            <a:r>
              <a:rPr lang="en-US" dirty="0"/>
              <a:t>(ii)   the period of time for which residential strata lots may be rented.</a:t>
            </a:r>
          </a:p>
          <a:p>
            <a:endParaRPr lang="en-CA" dirty="0"/>
          </a:p>
        </p:txBody>
      </p:sp>
      <p:sp>
        <p:nvSpPr>
          <p:cNvPr id="3" name="Text Placeholder 2"/>
          <p:cNvSpPr>
            <a:spLocks noGrp="1"/>
          </p:cNvSpPr>
          <p:nvPr>
            <p:ph type="body" sz="half" idx="2"/>
          </p:nvPr>
        </p:nvSpPr>
        <p:spPr>
          <a:xfrm>
            <a:off x="342900" y="1906622"/>
            <a:ext cx="2536487" cy="4219542"/>
          </a:xfrm>
        </p:spPr>
        <p:txBody>
          <a:bodyPr anchor="ctr"/>
          <a:lstStyle/>
          <a:p>
            <a:pPr algn="ctr"/>
            <a:r>
              <a:rPr lang="en-CA" dirty="0" smtClean="0"/>
              <a:t>These are the only restrictions that can be imposed on rentals</a:t>
            </a:r>
            <a:endParaRPr lang="en-CA" dirty="0"/>
          </a:p>
        </p:txBody>
      </p:sp>
      <p:sp>
        <p:nvSpPr>
          <p:cNvPr id="4" name="Title 3"/>
          <p:cNvSpPr>
            <a:spLocks noGrp="1"/>
          </p:cNvSpPr>
          <p:nvPr>
            <p:ph type="title"/>
          </p:nvPr>
        </p:nvSpPr>
        <p:spPr/>
        <p:txBody>
          <a:bodyPr/>
          <a:lstStyle/>
          <a:p>
            <a:r>
              <a:rPr lang="en-CA" dirty="0" smtClean="0"/>
              <a:t>Rental Bylaws – Legislative Limits</a:t>
            </a:r>
            <a:endParaRPr lang="en-CA" dirty="0"/>
          </a:p>
        </p:txBody>
      </p:sp>
      <p:sp>
        <p:nvSpPr>
          <p:cNvPr id="5" name="Text Placeholder 4"/>
          <p:cNvSpPr>
            <a:spLocks noGrp="1"/>
          </p:cNvSpPr>
          <p:nvPr>
            <p:ph type="body" sz="quarter" idx="11"/>
          </p:nvPr>
        </p:nvSpPr>
        <p:spPr>
          <a:xfrm>
            <a:off x="342900" y="1089498"/>
            <a:ext cx="2536487" cy="817123"/>
          </a:xfrm>
        </p:spPr>
        <p:txBody>
          <a:bodyPr/>
          <a:lstStyle/>
          <a:p>
            <a:r>
              <a:rPr lang="en-CA" dirty="0" smtClean="0"/>
              <a:t>Section 141(2)</a:t>
            </a:r>
            <a:endParaRPr lang="en-CA" dirty="0"/>
          </a:p>
        </p:txBody>
      </p:sp>
      <p:sp>
        <p:nvSpPr>
          <p:cNvPr id="6" name="Slide Number Placeholder 5"/>
          <p:cNvSpPr>
            <a:spLocks noGrp="1"/>
          </p:cNvSpPr>
          <p:nvPr>
            <p:ph type="sldNum" sz="quarter" idx="12"/>
          </p:nvPr>
        </p:nvSpPr>
        <p:spPr/>
        <p:txBody>
          <a:bodyPr/>
          <a:lstStyle/>
          <a:p>
            <a:pPr>
              <a:defRPr/>
            </a:pPr>
            <a:fld id="{7FEC7C9E-AF7D-448C-A2F1-A05BF18AECDE}" type="slidenum">
              <a:rPr lang="en-US" smtClean="0"/>
              <a:pPr>
                <a:defRPr/>
              </a:pPr>
              <a:t>5</a:t>
            </a:fld>
            <a:endParaRPr lang="en-US" dirty="0"/>
          </a:p>
        </p:txBody>
      </p:sp>
    </p:spTree>
    <p:extLst>
      <p:ext uri="{BB962C8B-B14F-4D97-AF65-F5344CB8AC3E}">
        <p14:creationId xmlns:p14="http://schemas.microsoft.com/office/powerpoint/2010/main" val="220443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GB" dirty="0" smtClean="0"/>
              <a:t>Bylaw:</a:t>
            </a:r>
          </a:p>
          <a:p>
            <a:pPr marL="0" indent="0">
              <a:buNone/>
            </a:pPr>
            <a:r>
              <a:rPr lang="en-GB" dirty="0" smtClean="0"/>
              <a:t>Subject </a:t>
            </a:r>
            <a:r>
              <a:rPr lang="en-GB" dirty="0"/>
              <a:t>to the provisions of this </a:t>
            </a:r>
            <a:r>
              <a:rPr lang="en-GB" dirty="0" smtClean="0"/>
              <a:t>bylaw, </a:t>
            </a:r>
            <a:r>
              <a:rPr lang="en-GB" dirty="0"/>
              <a:t>strata lots shall be owner-occupied only, zero (0) rentals, with the following considerations and exceptions: </a:t>
            </a:r>
            <a:r>
              <a:rPr lang="en-CA" dirty="0" smtClean="0"/>
              <a:t> </a:t>
            </a:r>
            <a:endParaRPr lang="en-CA" dirty="0"/>
          </a:p>
        </p:txBody>
      </p:sp>
      <p:sp>
        <p:nvSpPr>
          <p:cNvPr id="3" name="Content Placeholder 2"/>
          <p:cNvSpPr>
            <a:spLocks noGrp="1"/>
          </p:cNvSpPr>
          <p:nvPr>
            <p:ph sz="half" idx="2"/>
          </p:nvPr>
        </p:nvSpPr>
        <p:spPr/>
        <p:txBody>
          <a:bodyPr/>
          <a:lstStyle/>
          <a:p>
            <a:pPr marL="0" indent="0">
              <a:buNone/>
            </a:pPr>
            <a:r>
              <a:rPr lang="en-CA" dirty="0" smtClean="0"/>
              <a:t>Issue: Owner-occupied</a:t>
            </a:r>
          </a:p>
          <a:p>
            <a:r>
              <a:rPr lang="en-CA" dirty="0" smtClean="0"/>
              <a:t>Enforceable?</a:t>
            </a:r>
          </a:p>
          <a:p>
            <a:r>
              <a:rPr lang="en-CA" dirty="0" smtClean="0"/>
              <a:t>Grandmothers?</a:t>
            </a:r>
          </a:p>
          <a:p>
            <a:r>
              <a:rPr lang="en-CA" dirty="0" smtClean="0"/>
              <a:t>Spouse of owner?</a:t>
            </a:r>
          </a:p>
          <a:p>
            <a:r>
              <a:rPr lang="en-CA" dirty="0" smtClean="0"/>
              <a:t>Children of owner?</a:t>
            </a:r>
          </a:p>
          <a:p>
            <a:r>
              <a:rPr lang="en-CA" dirty="0" smtClean="0"/>
              <a:t>No other occupants?</a:t>
            </a:r>
          </a:p>
        </p:txBody>
      </p:sp>
      <p:sp>
        <p:nvSpPr>
          <p:cNvPr id="4" name="Title 3"/>
          <p:cNvSpPr>
            <a:spLocks noGrp="1"/>
          </p:cNvSpPr>
          <p:nvPr>
            <p:ph type="title"/>
          </p:nvPr>
        </p:nvSpPr>
        <p:spPr/>
        <p:txBody>
          <a:bodyPr/>
          <a:lstStyle/>
          <a:p>
            <a:r>
              <a:rPr lang="en-CA" dirty="0" smtClean="0"/>
              <a:t>Rental Bylaws – Wording (Examples)</a:t>
            </a:r>
            <a:endParaRPr lang="en-CA" dirty="0"/>
          </a:p>
        </p:txBody>
      </p:sp>
      <p:sp>
        <p:nvSpPr>
          <p:cNvPr id="5" name="Slide Number Placeholder 4"/>
          <p:cNvSpPr>
            <a:spLocks noGrp="1"/>
          </p:cNvSpPr>
          <p:nvPr>
            <p:ph type="sldNum" sz="quarter" idx="10"/>
          </p:nvPr>
        </p:nvSpPr>
        <p:spPr/>
        <p:txBody>
          <a:bodyPr/>
          <a:lstStyle/>
          <a:p>
            <a:pPr>
              <a:defRPr/>
            </a:pPr>
            <a:fld id="{4FDC150D-DB89-4D08-B2EF-3090A30919CC}" type="slidenum">
              <a:rPr lang="en-US" smtClean="0"/>
              <a:pPr>
                <a:defRPr/>
              </a:pPr>
              <a:t>6</a:t>
            </a:fld>
            <a:endParaRPr lang="en-US" dirty="0"/>
          </a:p>
        </p:txBody>
      </p:sp>
    </p:spTree>
    <p:extLst>
      <p:ext uri="{BB962C8B-B14F-4D97-AF65-F5344CB8AC3E}">
        <p14:creationId xmlns:p14="http://schemas.microsoft.com/office/powerpoint/2010/main" val="2234998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GB" dirty="0" smtClean="0"/>
              <a:t>Bylaw:</a:t>
            </a:r>
          </a:p>
          <a:p>
            <a:pPr marL="0" indent="0">
              <a:buNone/>
            </a:pPr>
            <a:r>
              <a:rPr lang="en-US" dirty="0"/>
              <a:t>An owner, in good standing, must make written application to the Strata Council </a:t>
            </a:r>
            <a:r>
              <a:rPr lang="en-US" dirty="0" smtClean="0"/>
              <a:t>for approval </a:t>
            </a:r>
            <a:r>
              <a:rPr lang="en-US" dirty="0"/>
              <a:t>to lease. Permission to lease, pursuant to Section143 of the Act shall not </a:t>
            </a:r>
            <a:r>
              <a:rPr lang="en-US" dirty="0" smtClean="0"/>
              <a:t>be granted </a:t>
            </a:r>
            <a:r>
              <a:rPr lang="en-US" dirty="0"/>
              <a:t>for a period longer than one year, except in the case of unusual </a:t>
            </a:r>
            <a:r>
              <a:rPr lang="en-US" dirty="0" smtClean="0"/>
              <a:t>hardship</a:t>
            </a:r>
            <a:r>
              <a:rPr lang="en-US" dirty="0"/>
              <a:t>.</a:t>
            </a:r>
            <a:r>
              <a:rPr lang="en-CA" dirty="0" smtClean="0"/>
              <a:t> </a:t>
            </a:r>
            <a:endParaRPr lang="en-CA" dirty="0"/>
          </a:p>
        </p:txBody>
      </p:sp>
      <p:sp>
        <p:nvSpPr>
          <p:cNvPr id="3" name="Content Placeholder 2"/>
          <p:cNvSpPr>
            <a:spLocks noGrp="1"/>
          </p:cNvSpPr>
          <p:nvPr>
            <p:ph sz="half" idx="2"/>
          </p:nvPr>
        </p:nvSpPr>
        <p:spPr/>
        <p:txBody>
          <a:bodyPr/>
          <a:lstStyle/>
          <a:p>
            <a:pPr marL="0" indent="0">
              <a:buNone/>
            </a:pPr>
            <a:r>
              <a:rPr lang="en-CA" dirty="0" smtClean="0"/>
              <a:t>Issues:</a:t>
            </a:r>
          </a:p>
          <a:p>
            <a:r>
              <a:rPr lang="en-CA" dirty="0" smtClean="0"/>
              <a:t>Owner in good standing?</a:t>
            </a:r>
          </a:p>
          <a:p>
            <a:r>
              <a:rPr lang="en-CA" dirty="0" smtClean="0"/>
              <a:t>Section 143 – one year grace period and RDS?</a:t>
            </a:r>
          </a:p>
          <a:p>
            <a:r>
              <a:rPr lang="en-CA" dirty="0" smtClean="0"/>
              <a:t>Unusual hardship?</a:t>
            </a:r>
          </a:p>
          <a:p>
            <a:pPr marL="0" indent="0">
              <a:buNone/>
            </a:pPr>
            <a:endParaRPr lang="en-CA" dirty="0" smtClean="0"/>
          </a:p>
        </p:txBody>
      </p:sp>
      <p:sp>
        <p:nvSpPr>
          <p:cNvPr id="4" name="Title 3"/>
          <p:cNvSpPr>
            <a:spLocks noGrp="1"/>
          </p:cNvSpPr>
          <p:nvPr>
            <p:ph type="title"/>
          </p:nvPr>
        </p:nvSpPr>
        <p:spPr/>
        <p:txBody>
          <a:bodyPr/>
          <a:lstStyle/>
          <a:p>
            <a:r>
              <a:rPr lang="en-CA" dirty="0" smtClean="0"/>
              <a:t>Rental Bylaws – Wording (Examples)</a:t>
            </a:r>
            <a:endParaRPr lang="en-CA" dirty="0"/>
          </a:p>
        </p:txBody>
      </p:sp>
      <p:sp>
        <p:nvSpPr>
          <p:cNvPr id="5" name="Slide Number Placeholder 4"/>
          <p:cNvSpPr>
            <a:spLocks noGrp="1"/>
          </p:cNvSpPr>
          <p:nvPr>
            <p:ph type="sldNum" sz="quarter" idx="10"/>
          </p:nvPr>
        </p:nvSpPr>
        <p:spPr/>
        <p:txBody>
          <a:bodyPr/>
          <a:lstStyle/>
          <a:p>
            <a:pPr>
              <a:defRPr/>
            </a:pPr>
            <a:fld id="{4FDC150D-DB89-4D08-B2EF-3090A30919CC}" type="slidenum">
              <a:rPr lang="en-US" smtClean="0"/>
              <a:pPr>
                <a:defRPr/>
              </a:pPr>
              <a:t>7</a:t>
            </a:fld>
            <a:endParaRPr lang="en-US" dirty="0"/>
          </a:p>
        </p:txBody>
      </p:sp>
    </p:spTree>
    <p:extLst>
      <p:ext uri="{BB962C8B-B14F-4D97-AF65-F5344CB8AC3E}">
        <p14:creationId xmlns:p14="http://schemas.microsoft.com/office/powerpoint/2010/main" val="188955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GB" dirty="0" smtClean="0"/>
              <a:t>Bylaw:</a:t>
            </a:r>
          </a:p>
          <a:p>
            <a:pPr marL="514350" indent="-514350">
              <a:buAutoNum type="arabicPeriod"/>
            </a:pPr>
            <a:r>
              <a:rPr lang="en-CA" sz="2400" dirty="0" smtClean="0"/>
              <a:t>No strata lots may be rented.</a:t>
            </a:r>
          </a:p>
          <a:p>
            <a:pPr marL="514350" indent="-514350">
              <a:buAutoNum type="arabicPeriod"/>
            </a:pPr>
            <a:r>
              <a:rPr lang="en-CA" sz="2400" dirty="0" smtClean="0"/>
              <a:t>An owner wishing to rent a strata lot must apply in writing to the council for permission to rent. The council will review each application and may withhold permission if an exemption of bylaw 1 is not valid.</a:t>
            </a:r>
            <a:endParaRPr lang="en-CA" sz="2400" dirty="0"/>
          </a:p>
        </p:txBody>
      </p:sp>
      <p:sp>
        <p:nvSpPr>
          <p:cNvPr id="3" name="Content Placeholder 2"/>
          <p:cNvSpPr>
            <a:spLocks noGrp="1"/>
          </p:cNvSpPr>
          <p:nvPr>
            <p:ph sz="half" idx="2"/>
          </p:nvPr>
        </p:nvSpPr>
        <p:spPr/>
        <p:txBody>
          <a:bodyPr/>
          <a:lstStyle/>
          <a:p>
            <a:pPr marL="0" indent="0">
              <a:buNone/>
            </a:pPr>
            <a:r>
              <a:rPr lang="en-CA" dirty="0" smtClean="0"/>
              <a:t>Issues:</a:t>
            </a:r>
          </a:p>
          <a:p>
            <a:r>
              <a:rPr lang="en-CA" dirty="0" smtClean="0"/>
              <a:t>Prohibition or not?</a:t>
            </a:r>
          </a:p>
          <a:p>
            <a:r>
              <a:rPr lang="en-CA" dirty="0" smtClean="0"/>
              <a:t>On what basis can rental be denied?</a:t>
            </a:r>
          </a:p>
          <a:p>
            <a:r>
              <a:rPr lang="en-CA" dirty="0" smtClean="0"/>
              <a:t>Legislative limits?</a:t>
            </a:r>
          </a:p>
          <a:p>
            <a:pPr marL="0" indent="0">
              <a:buNone/>
            </a:pPr>
            <a:endParaRPr lang="en-CA" dirty="0" smtClean="0"/>
          </a:p>
        </p:txBody>
      </p:sp>
      <p:sp>
        <p:nvSpPr>
          <p:cNvPr id="4" name="Title 3"/>
          <p:cNvSpPr>
            <a:spLocks noGrp="1"/>
          </p:cNvSpPr>
          <p:nvPr>
            <p:ph type="title"/>
          </p:nvPr>
        </p:nvSpPr>
        <p:spPr/>
        <p:txBody>
          <a:bodyPr/>
          <a:lstStyle/>
          <a:p>
            <a:r>
              <a:rPr lang="en-CA" dirty="0" smtClean="0"/>
              <a:t>Rental Bylaws – Wording (Examples)</a:t>
            </a:r>
            <a:endParaRPr lang="en-CA" dirty="0"/>
          </a:p>
        </p:txBody>
      </p:sp>
      <p:sp>
        <p:nvSpPr>
          <p:cNvPr id="5" name="Slide Number Placeholder 4"/>
          <p:cNvSpPr>
            <a:spLocks noGrp="1"/>
          </p:cNvSpPr>
          <p:nvPr>
            <p:ph type="sldNum" sz="quarter" idx="10"/>
          </p:nvPr>
        </p:nvSpPr>
        <p:spPr/>
        <p:txBody>
          <a:bodyPr/>
          <a:lstStyle/>
          <a:p>
            <a:pPr>
              <a:defRPr/>
            </a:pPr>
            <a:fld id="{4FDC150D-DB89-4D08-B2EF-3090A30919CC}" type="slidenum">
              <a:rPr lang="en-US" smtClean="0"/>
              <a:pPr>
                <a:defRPr/>
              </a:pPr>
              <a:t>8</a:t>
            </a:fld>
            <a:endParaRPr lang="en-US" dirty="0"/>
          </a:p>
        </p:txBody>
      </p:sp>
    </p:spTree>
    <p:extLst>
      <p:ext uri="{BB962C8B-B14F-4D97-AF65-F5344CB8AC3E}">
        <p14:creationId xmlns:p14="http://schemas.microsoft.com/office/powerpoint/2010/main" val="374785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CA" sz="2000" dirty="0" smtClean="0"/>
              <a:t>Bylaw:</a:t>
            </a:r>
            <a:endParaRPr lang="en-US" sz="2000" dirty="0" smtClean="0"/>
          </a:p>
          <a:p>
            <a:pPr marL="457200" indent="-457200">
              <a:buFont typeface="+mj-lt"/>
              <a:buAutoNum type="arabicPeriod"/>
            </a:pPr>
            <a:r>
              <a:rPr lang="en-US" sz="2000" dirty="0" smtClean="0"/>
              <a:t>The </a:t>
            </a:r>
            <a:r>
              <a:rPr lang="en-US" sz="2000" dirty="0"/>
              <a:t>number of strata </a:t>
            </a:r>
            <a:r>
              <a:rPr lang="en-US" sz="2000" dirty="0" smtClean="0"/>
              <a:t>lots that </a:t>
            </a:r>
            <a:r>
              <a:rPr lang="en-US" sz="2000" dirty="0"/>
              <a:t>may be </a:t>
            </a:r>
            <a:r>
              <a:rPr lang="en-US" sz="2000" dirty="0" smtClean="0"/>
              <a:t>rented </a:t>
            </a:r>
            <a:r>
              <a:rPr lang="en-US" sz="2000" dirty="0"/>
              <a:t>at any one time is </a:t>
            </a:r>
            <a:r>
              <a:rPr lang="en-US" sz="2000" dirty="0" smtClean="0"/>
              <a:t>2.</a:t>
            </a:r>
            <a:endParaRPr lang="en-US" sz="2000" dirty="0"/>
          </a:p>
          <a:p>
            <a:pPr marL="457200" indent="-457200">
              <a:buFont typeface="+mj-lt"/>
              <a:buAutoNum type="arabicPeriod"/>
            </a:pPr>
            <a:r>
              <a:rPr lang="en-US" sz="2000" dirty="0" smtClean="0"/>
              <a:t>An </a:t>
            </a:r>
            <a:r>
              <a:rPr lang="en-US" sz="2000" dirty="0"/>
              <a:t>owner </a:t>
            </a:r>
            <a:r>
              <a:rPr lang="en-US" sz="2000" dirty="0" smtClean="0"/>
              <a:t>renting in </a:t>
            </a:r>
            <a:r>
              <a:rPr lang="en-US" sz="2000" dirty="0"/>
              <a:t>breach of this bylaw must immediately </a:t>
            </a:r>
            <a:r>
              <a:rPr lang="en-US" sz="2000" dirty="0" smtClean="0"/>
              <a:t>end the tenancy and </a:t>
            </a:r>
            <a:r>
              <a:rPr lang="en-US" sz="2000" dirty="0"/>
              <a:t>shall be fined the sum of $500.00 </a:t>
            </a:r>
            <a:r>
              <a:rPr lang="en-US" sz="2000" dirty="0" smtClean="0"/>
              <a:t>per month.</a:t>
            </a:r>
            <a:endParaRPr lang="en-US" sz="2000" dirty="0"/>
          </a:p>
          <a:p>
            <a:pPr marL="457200" indent="-457200">
              <a:buFont typeface="+mj-lt"/>
              <a:buAutoNum type="arabicPeriod"/>
            </a:pPr>
            <a:r>
              <a:rPr lang="en-US" sz="2000" dirty="0" smtClean="0"/>
              <a:t>An </a:t>
            </a:r>
            <a:r>
              <a:rPr lang="en-US" sz="2000" dirty="0"/>
              <a:t>owner who </a:t>
            </a:r>
            <a:r>
              <a:rPr lang="en-US" sz="2000" dirty="0" smtClean="0"/>
              <a:t>rents a </a:t>
            </a:r>
            <a:r>
              <a:rPr lang="en-US" sz="2000" dirty="0"/>
              <a:t>strata lot shall provide to the </a:t>
            </a:r>
            <a:r>
              <a:rPr lang="en-US" sz="2000" dirty="0" smtClean="0"/>
              <a:t>council </a:t>
            </a:r>
            <a:r>
              <a:rPr lang="en-US" sz="2000" dirty="0"/>
              <a:t>a </a:t>
            </a:r>
            <a:r>
              <a:rPr lang="en-US" sz="2000" dirty="0" smtClean="0"/>
              <a:t>completed Form </a:t>
            </a:r>
            <a:r>
              <a:rPr lang="en-US" sz="2000" dirty="0"/>
              <a:t>K </a:t>
            </a:r>
            <a:r>
              <a:rPr lang="en-US" sz="2000" dirty="0" smtClean="0"/>
              <a:t>in </a:t>
            </a:r>
            <a:r>
              <a:rPr lang="en-US" sz="2000" dirty="0"/>
              <a:t>accordance with Sections 46 and 47 of </a:t>
            </a:r>
            <a:r>
              <a:rPr lang="en-US" sz="2000" dirty="0" smtClean="0"/>
              <a:t>the Condominium </a:t>
            </a:r>
            <a:r>
              <a:rPr lang="en-US" sz="2000" dirty="0"/>
              <a:t>Act. </a:t>
            </a:r>
          </a:p>
        </p:txBody>
      </p:sp>
      <p:sp>
        <p:nvSpPr>
          <p:cNvPr id="3" name="Content Placeholder 2"/>
          <p:cNvSpPr>
            <a:spLocks noGrp="1"/>
          </p:cNvSpPr>
          <p:nvPr>
            <p:ph sz="half" idx="2"/>
          </p:nvPr>
        </p:nvSpPr>
        <p:spPr/>
        <p:txBody>
          <a:bodyPr/>
          <a:lstStyle/>
          <a:p>
            <a:pPr marL="0" indent="0">
              <a:buNone/>
            </a:pPr>
            <a:r>
              <a:rPr lang="en-CA" dirty="0" smtClean="0"/>
              <a:t>Issues:</a:t>
            </a:r>
          </a:p>
          <a:p>
            <a:r>
              <a:rPr lang="en-CA" dirty="0" smtClean="0"/>
              <a:t>What is the </a:t>
            </a:r>
            <a:r>
              <a:rPr lang="en-CA" i="1" dirty="0" smtClean="0"/>
              <a:t>Condominium Act</a:t>
            </a:r>
            <a:r>
              <a:rPr lang="en-CA" dirty="0" smtClean="0"/>
              <a:t>?</a:t>
            </a:r>
          </a:p>
          <a:p>
            <a:r>
              <a:rPr lang="en-CA" dirty="0" smtClean="0"/>
              <a:t>How is the limit administered?</a:t>
            </a:r>
          </a:p>
          <a:p>
            <a:pPr marL="0" indent="0">
              <a:buNone/>
            </a:pPr>
            <a:endParaRPr lang="en-US" dirty="0"/>
          </a:p>
        </p:txBody>
      </p:sp>
      <p:sp>
        <p:nvSpPr>
          <p:cNvPr id="4" name="Title 3"/>
          <p:cNvSpPr>
            <a:spLocks noGrp="1"/>
          </p:cNvSpPr>
          <p:nvPr>
            <p:ph type="title"/>
          </p:nvPr>
        </p:nvSpPr>
        <p:spPr/>
        <p:txBody>
          <a:bodyPr/>
          <a:lstStyle/>
          <a:p>
            <a:r>
              <a:rPr lang="en-CA" dirty="0" smtClean="0"/>
              <a:t>Rental Bylaws – Wording (Examples)</a:t>
            </a:r>
            <a:endParaRPr lang="en-US" dirty="0"/>
          </a:p>
        </p:txBody>
      </p:sp>
      <p:sp>
        <p:nvSpPr>
          <p:cNvPr id="5" name="Slide Number Placeholder 4"/>
          <p:cNvSpPr>
            <a:spLocks noGrp="1"/>
          </p:cNvSpPr>
          <p:nvPr>
            <p:ph type="sldNum" sz="quarter" idx="10"/>
          </p:nvPr>
        </p:nvSpPr>
        <p:spPr/>
        <p:txBody>
          <a:bodyPr/>
          <a:lstStyle/>
          <a:p>
            <a:pPr>
              <a:defRPr/>
            </a:pPr>
            <a:fld id="{4FDC150D-DB89-4D08-B2EF-3090A30919CC}" type="slidenum">
              <a:rPr lang="en-US" smtClean="0"/>
              <a:pPr>
                <a:defRPr/>
              </a:pPr>
              <a:t>9</a:t>
            </a:fld>
            <a:endParaRPr lang="en-US" dirty="0"/>
          </a:p>
        </p:txBody>
      </p:sp>
    </p:spTree>
    <p:extLst>
      <p:ext uri="{BB962C8B-B14F-4D97-AF65-F5344CB8AC3E}">
        <p14:creationId xmlns:p14="http://schemas.microsoft.com/office/powerpoint/2010/main" val="3173868386"/>
      </p:ext>
    </p:extLst>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os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1750</TotalTime>
  <Words>1989</Words>
  <Application>Microsoft Office PowerPoint</Application>
  <PresentationFormat>On-screen Show (4:3)</PresentationFormat>
  <Paragraphs>274</Paragraphs>
  <Slides>40</Slides>
  <Notes>0</Notes>
  <HiddenSlides>0</HiddenSlides>
  <MMClips>0</MMClips>
  <ScaleCrop>false</ScaleCrop>
  <HeadingPairs>
    <vt:vector size="4" baseType="variant">
      <vt:variant>
        <vt:lpstr>Theme</vt:lpstr>
      </vt:variant>
      <vt:variant>
        <vt:i4>3</vt:i4>
      </vt:variant>
      <vt:variant>
        <vt:lpstr>Slide Titles</vt:lpstr>
      </vt:variant>
      <vt:variant>
        <vt:i4>40</vt:i4>
      </vt:variant>
    </vt:vector>
  </HeadingPairs>
  <TitlesOfParts>
    <vt:vector size="43" baseType="lpstr">
      <vt:lpstr>Title</vt:lpstr>
      <vt:lpstr>Text Slides</vt:lpstr>
      <vt:lpstr>Closing Slide</vt:lpstr>
      <vt:lpstr>Rental Restrictions in Strata Corporations</vt:lpstr>
      <vt:lpstr>Introduction</vt:lpstr>
      <vt:lpstr>Rental restriction bylaws</vt:lpstr>
      <vt:lpstr>Rental Bylaws – Legislative Limitations</vt:lpstr>
      <vt:lpstr>Rental Bylaws – Legislative Limits</vt:lpstr>
      <vt:lpstr>Rental Bylaws – Wording (Examples)</vt:lpstr>
      <vt:lpstr>Rental Bylaws – Wording (Examples)</vt:lpstr>
      <vt:lpstr>Rental Bylaws – Wording (Examples)</vt:lpstr>
      <vt:lpstr>Rental Bylaws – Wording (Examples)</vt:lpstr>
      <vt:lpstr>Rental Bylaws – Administering the limit</vt:lpstr>
      <vt:lpstr>Rental Bylaws – Procedure to Administer Limit</vt:lpstr>
      <vt:lpstr>Rental Bylaws – Procedure to Administer Limit</vt:lpstr>
      <vt:lpstr>Rental Bylaws – Procedure to Administer Limit</vt:lpstr>
      <vt:lpstr>Rental Bylaws – Procedure to Administer Limit</vt:lpstr>
      <vt:lpstr>Rental Bylaws – Procedure to Administer Limit</vt:lpstr>
      <vt:lpstr>Rental Bylaws – Procedure to Administer Limit</vt:lpstr>
      <vt:lpstr>Rental Bylaws – Procedure to Administer Limit</vt:lpstr>
      <vt:lpstr>Rental Bylaws – Procedure to Administer Limit</vt:lpstr>
      <vt:lpstr>Rental Bylaws – Procedure to Administer Limit</vt:lpstr>
      <vt:lpstr>Hardship</vt:lpstr>
      <vt:lpstr>Hardship – Section 144 – Application Basics</vt:lpstr>
      <vt:lpstr>Hardship – Section 144 – The Application</vt:lpstr>
      <vt:lpstr>Hardship – Section 144 – The time limits</vt:lpstr>
      <vt:lpstr>Hardship – Missed deadline – the Caselaw</vt:lpstr>
      <vt:lpstr>Hardship – Missed Deadline – the Caselaw</vt:lpstr>
      <vt:lpstr>Hardship – Missed Deadline – the Caselaw</vt:lpstr>
      <vt:lpstr>Hardship – What is it?</vt:lpstr>
      <vt:lpstr>Hardship – What is it?</vt:lpstr>
      <vt:lpstr>Hardship – What is it?</vt:lpstr>
      <vt:lpstr>Hardship – What is it?</vt:lpstr>
      <vt:lpstr>Hardship – What is it?</vt:lpstr>
      <vt:lpstr>Hardship – What is it?</vt:lpstr>
      <vt:lpstr>Hardship – What is it?</vt:lpstr>
      <vt:lpstr>Hardship – What is it?</vt:lpstr>
      <vt:lpstr>Hardship – What is it?</vt:lpstr>
      <vt:lpstr>Hardship – What is it?</vt:lpstr>
      <vt:lpstr>Hardship – What is it?</vt:lpstr>
      <vt:lpstr>Hardship – What is it?</vt:lpstr>
      <vt:lpstr>Hardship Renewal Applications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Sayaka Shibata</dc:creator>
  <cp:lastModifiedBy>Veronica Franco</cp:lastModifiedBy>
  <cp:revision>190</cp:revision>
  <cp:lastPrinted>2015-03-11T16:53:39Z</cp:lastPrinted>
  <dcterms:created xsi:type="dcterms:W3CDTF">2011-09-27T16:21:35Z</dcterms:created>
  <dcterms:modified xsi:type="dcterms:W3CDTF">2015-03-11T16:54:49Z</dcterms:modified>
</cp:coreProperties>
</file>