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206" r:id="rId1"/>
    <p:sldMasterId id="2147484193" r:id="rId2"/>
    <p:sldMasterId id="2147484320" r:id="rId3"/>
  </p:sldMasterIdLst>
  <p:notesMasterIdLst>
    <p:notesMasterId r:id="rId19"/>
  </p:notesMasterIdLst>
  <p:handoutMasterIdLst>
    <p:handoutMasterId r:id="rId20"/>
  </p:handoutMasterIdLst>
  <p:sldIdLst>
    <p:sldId id="292" r:id="rId4"/>
    <p:sldId id="297" r:id="rId5"/>
    <p:sldId id="311" r:id="rId6"/>
    <p:sldId id="298" r:id="rId7"/>
    <p:sldId id="299" r:id="rId8"/>
    <p:sldId id="315" r:id="rId9"/>
    <p:sldId id="316" r:id="rId10"/>
    <p:sldId id="317" r:id="rId11"/>
    <p:sldId id="318" r:id="rId12"/>
    <p:sldId id="319" r:id="rId13"/>
    <p:sldId id="300" r:id="rId14"/>
    <p:sldId id="312" r:id="rId15"/>
    <p:sldId id="310" r:id="rId16"/>
    <p:sldId id="304" r:id="rId17"/>
    <p:sldId id="296" r:id="rId18"/>
  </p:sldIdLst>
  <p:sldSz cx="9144000" cy="6858000" type="screen4x3"/>
  <p:notesSz cx="7315200" cy="9601200"/>
  <p:custDataLst>
    <p:tags r:id="rId21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AED0"/>
    <a:srgbClr val="717073"/>
    <a:srgbClr val="595959"/>
    <a:srgbClr val="59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85189" autoAdjust="0"/>
  </p:normalViewPr>
  <p:slideViewPr>
    <p:cSldViewPr snapToGrid="0" snapToObjects="1">
      <p:cViewPr>
        <p:scale>
          <a:sx n="96" d="100"/>
          <a:sy n="96" d="100"/>
        </p:scale>
        <p:origin x="-19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944" y="-8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42BED1E7-16E1-4195-B29D-2560BDBFA5F8}" type="slidenum">
              <a:rPr lang="en-US"/>
              <a:t>‹#›</a:t>
            </a:fld>
            <a:endParaRPr lang="en-US" sz="1300"/>
          </a:p>
        </p:txBody>
      </p:sp>
      <p:pic>
        <p:nvPicPr>
          <p:cNvPr id="21507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725988" y="195263"/>
            <a:ext cx="23987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7347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6DC12C0-79C2-44F6-8046-E66B80E92074}" type="datetimeFigureOut">
              <a:rPr lang="en-US"/>
              <a:t>5/23/2017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DC16C53-4053-4397-B888-0B4D2A00F65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49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63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13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131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52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90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74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46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466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171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DC16C53-4053-4397-B888-0B4D2A00F6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15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49" y="2079627"/>
            <a:ext cx="7381875" cy="1320798"/>
          </a:xfrm>
          <a:prstGeom prst="rect">
            <a:avLst/>
          </a:prstGeom>
        </p:spPr>
        <p:txBody>
          <a:bodyPr/>
          <a:lstStyle>
            <a:lvl1pPr algn="r">
              <a:defRPr sz="40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704850" y="3581400"/>
            <a:ext cx="7362825" cy="8821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04849" y="5651500"/>
            <a:ext cx="7362826" cy="293687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04849" y="5945188"/>
            <a:ext cx="7362826" cy="268288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4849" y="6213475"/>
            <a:ext cx="7362826" cy="30956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baseline="0">
                <a:solidFill>
                  <a:srgbClr val="717073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A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79" y="6263904"/>
            <a:ext cx="2555776" cy="25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1408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Multiple Presen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 txBox="1"/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smtClean="0"/>
              <a:t>THANK YOU</a:t>
            </a:r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>
          <a:xfrm>
            <a:off x="647700" y="1733550"/>
            <a:ext cx="7239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CA" sz="3000" b="1" smtClean="0">
                <a:solidFill>
                  <a:schemeClr val="bg1"/>
                </a:solidFill>
                <a:latin typeface="Calibri" pitchFamily="34" charset="0"/>
              </a:rPr>
              <a:t>Presented By: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47700" y="2276475"/>
            <a:ext cx="7239000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2850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One 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2"/>
          <p:cNvSpPr txBox="1"/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smtClean="0"/>
              <a:t>THANK YOU</a:t>
            </a:r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>
          <a:xfrm>
            <a:off x="695325" y="3581400"/>
            <a:ext cx="4591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CA" sz="2400" smtClean="0">
                <a:solidFill>
                  <a:schemeClr val="bg1"/>
                </a:solidFill>
                <a:latin typeface="Calibri" pitchFamily="34" charset="0"/>
              </a:rPr>
              <a:t>www.cwilson.com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95325" y="2066925"/>
            <a:ext cx="452437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685800" y="2543175"/>
            <a:ext cx="4524375" cy="5238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95325" y="3067050"/>
            <a:ext cx="4524375" cy="51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6697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_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2"/>
          <p:cNvSpPr txBox="1"/>
          <p:nvPr userDrawn="1"/>
        </p:nvSpPr>
        <p:spPr>
          <a:xfrm>
            <a:off x="695325" y="5842000"/>
            <a:ext cx="7362825" cy="68262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CA" sz="3000" b="1" smtClean="0"/>
              <a:t>THANK YOU</a:t>
            </a:r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>
          <a:xfrm>
            <a:off x="695325" y="1828800"/>
            <a:ext cx="6067425" cy="145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Calibri" pitchFamily="34" charset="0"/>
              </a:rPr>
              <a:t>These materials are necessarily of a general nature and do not take into consideration any specific matter, client or fact pattern.  </a:t>
            </a:r>
          </a:p>
          <a:p>
            <a:pPr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en-US" sz="2000" smtClean="0">
                <a:solidFill>
                  <a:schemeClr val="bg1"/>
                </a:solidFill>
                <a:latin typeface="Calibri" pitchFamily="34" charset="0"/>
              </a:rPr>
              <a:t>Please direct inquiries or comments to: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95325" y="3286125"/>
            <a:ext cx="6067425" cy="4762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7723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ppt_cov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A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79" y="6263904"/>
            <a:ext cx="2555776" cy="25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7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7951788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323850" y="1312863"/>
            <a:ext cx="7961313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CA" sz="2600" kern="1200" noProof="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</a:lstStyle>
          <a:p>
            <a:pPr lvl="0"/>
            <a:r>
              <a:rPr lang="en-CA" noProof="0" smtClean="0"/>
              <a:t>First Level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0"/>
            <a:endParaRPr lang="en-CA" noProof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78489-C7FB-4B89-AF0B-B95BEB90BED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191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3516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09156"/>
            <a:ext cx="77724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717073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85C5-06C7-45F6-83ED-BDBC2C103BD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256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425" y="131445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23975"/>
            <a:ext cx="4038600" cy="45259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8229600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C150D-DB89-4D08-B2EF-3090A30919CC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32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3375" y="1316038"/>
            <a:ext cx="40481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3375" y="1955800"/>
            <a:ext cx="4048125" cy="3951288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317626"/>
            <a:ext cx="40481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1960563"/>
            <a:ext cx="4048126" cy="3951288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Bef>
                <a:spcPts val="1200"/>
              </a:spcBef>
              <a:spcAft>
                <a:spcPct val="0"/>
              </a:spcAft>
              <a:buClr>
                <a:srgbClr val="5981BD"/>
              </a:buClr>
              <a:buFont typeface="Arial" pitchFamily="34" charset="0"/>
              <a:defRPr lang="en-US" sz="2600" kern="1200" smtClean="0">
                <a:solidFill>
                  <a:srgbClr val="595959"/>
                </a:solidFill>
                <a:latin typeface="+mn-lt"/>
                <a:ea typeface="+mn-ea"/>
                <a:cs typeface="+mn-cs"/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375" y="92075"/>
            <a:ext cx="7951788" cy="7842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0B233-2FDD-43A0-9C6C-98AD182C7CD5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3668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FD14-DB63-4A85-9794-0B7E1348B19D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69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75" y="1303338"/>
            <a:ext cx="4991100" cy="4918075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370138"/>
            <a:ext cx="3152775" cy="3756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3476" y="30915"/>
            <a:ext cx="8083665" cy="751509"/>
          </a:xfrm>
          <a:prstGeom prst="rect">
            <a:avLst/>
          </a:prstGeo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342900" y="1303338"/>
            <a:ext cx="3152775" cy="939800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C7C9E-AF7D-448C-A2F1-A05BF18AECDE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31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132" y="56561"/>
            <a:ext cx="7954032" cy="810705"/>
          </a:xfrm>
          <a:prstGeom prst="rect">
            <a:avLst/>
          </a:prstGeom>
        </p:spPr>
        <p:txBody>
          <a:bodyPr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19151" y="1047750"/>
            <a:ext cx="7466012" cy="404177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87399" y="5757863"/>
            <a:ext cx="5759776" cy="528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1687399" y="5232400"/>
            <a:ext cx="5759776" cy="525463"/>
          </a:xfrm>
        </p:spPr>
        <p:txBody>
          <a:bodyPr/>
          <a:lstStyle>
            <a:lvl1pPr marL="0" indent="0">
              <a:buNone/>
              <a:defRPr b="1"/>
            </a:lvl1pPr>
          </a:lstStyle>
          <a:p>
            <a:pPr lvl="0"/>
            <a:r>
              <a:rPr lang="en-US" smtClean="0"/>
              <a:t>Click to edit Master text styles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2EDBE-2777-47C7-877B-5A160631D3D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486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ppt_cover.pn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 userDrawn="1"/>
        </p:nvSpPr>
        <p:spPr>
          <a:xfrm>
            <a:off x="704849" y="2079627"/>
            <a:ext cx="7381875" cy="1320798"/>
          </a:xfrm>
          <a:prstGeom prst="rect">
            <a:avLst/>
          </a:prstGeom>
        </p:spPr>
        <p:txBody>
          <a:bodyPr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704850" y="3581400"/>
            <a:ext cx="7362825" cy="882119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Text Placeholder 5"/>
          <p:cNvSpPr txBox="1">
            <a:spLocks/>
          </p:cNvSpPr>
          <p:nvPr userDrawn="1"/>
        </p:nvSpPr>
        <p:spPr>
          <a:xfrm>
            <a:off x="704849" y="5651500"/>
            <a:ext cx="7362826" cy="293687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kern="1200" baseline="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text styles</a:t>
            </a:r>
            <a:endParaRPr lang="en-US" dirty="0" smtClean="0"/>
          </a:p>
        </p:txBody>
      </p:sp>
      <p:sp>
        <p:nvSpPr>
          <p:cNvPr id="6" name="Text Placeholder 5"/>
          <p:cNvSpPr txBox="1">
            <a:spLocks/>
          </p:cNvSpPr>
          <p:nvPr userDrawn="1"/>
        </p:nvSpPr>
        <p:spPr>
          <a:xfrm>
            <a:off x="704849" y="5945188"/>
            <a:ext cx="7362826" cy="268288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kern="1200" baseline="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7" name="Text Placeholder 5"/>
          <p:cNvSpPr txBox="1">
            <a:spLocks/>
          </p:cNvSpPr>
          <p:nvPr userDrawn="1"/>
        </p:nvSpPr>
        <p:spPr>
          <a:xfrm>
            <a:off x="704849" y="6213475"/>
            <a:ext cx="7362826" cy="30956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sz="1600" kern="1200" baseline="0">
                <a:solidFill>
                  <a:srgbClr val="717073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A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79" y="6263904"/>
            <a:ext cx="2555776" cy="2591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0" r:id="rId1"/>
    <p:sldLayoutId id="2147484608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41164"/>
            <a:ext cx="9144000" cy="516835"/>
          </a:xfrm>
          <a:prstGeom prst="rect">
            <a:avLst/>
          </a:prstGeom>
          <a:solidFill>
            <a:srgbClr val="1AA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3416" y="6499668"/>
            <a:ext cx="2168151" cy="219832"/>
          </a:xfrm>
          <a:prstGeom prst="rect">
            <a:avLst/>
          </a:prstGeom>
        </p:spPr>
      </p:pic>
      <p:sp>
        <p:nvSpPr>
          <p:cNvPr id="2052" name="Title Placeholder 1"/>
          <p:cNvSpPr>
            <a:spLocks noGrp="1"/>
          </p:cNvSpPr>
          <p:nvPr>
            <p:ph type="title"/>
          </p:nvPr>
        </p:nvSpPr>
        <p:spPr>
          <a:xfrm>
            <a:off x="323850" y="112713"/>
            <a:ext cx="7961313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"/>
          <p:cNvSpPr>
            <a:spLocks noGrp="1"/>
          </p:cNvSpPr>
          <p:nvPr>
            <p:ph type="body" idx="1"/>
          </p:nvPr>
        </p:nvSpPr>
        <p:spPr>
          <a:xfrm>
            <a:off x="323850" y="1331913"/>
            <a:ext cx="7961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First Level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0"/>
            <a:endParaRPr lang="en-CA" smtClean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85163" y="6460366"/>
            <a:ext cx="709612" cy="2682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fld id="{A0288644-C873-4F73-896B-D9EE5DA03BD0}" type="slidenum">
              <a:rPr lang="en-US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1" r:id="rId1"/>
    <p:sldLayoutId id="2147484602" r:id="rId2"/>
    <p:sldLayoutId id="2147484603" r:id="rId3"/>
    <p:sldLayoutId id="2147484604" r:id="rId4"/>
    <p:sldLayoutId id="2147484605" r:id="rId5"/>
    <p:sldLayoutId id="2147484606" r:id="rId6"/>
    <p:sldLayoutId id="214748460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717073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717073"/>
          </a:solidFill>
          <a:latin typeface="Calibri" pitchFamily="34" charset="0"/>
          <a:cs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–"/>
        <a:defRPr sz="2600" kern="1200">
          <a:solidFill>
            <a:srgbClr val="59595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•"/>
        <a:defRPr sz="2600" kern="1200">
          <a:solidFill>
            <a:srgbClr val="595959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ts val="1200"/>
        </a:spcBef>
        <a:spcAft>
          <a:spcPct val="0"/>
        </a:spcAft>
        <a:buClr>
          <a:srgbClr val="5981BD"/>
        </a:buClr>
        <a:buFont typeface="Arial" pitchFamily="34" charset="0"/>
        <a:buChar char="–"/>
        <a:defRPr sz="2600" kern="1200">
          <a:solidFill>
            <a:srgbClr val="59595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ppt_cover.png"/>
          <p:cNvPicPr>
            <a:picLocks noChangeAspect="1"/>
          </p:cNvPicPr>
          <p:nvPr userDrawn="1"/>
        </p:nvPicPr>
        <p:blipFill>
          <a:blip r:embed="rId5"/>
          <a:srcRect/>
          <a:stretch>
            <a:fillRect/>
          </a:stretch>
        </p:blipFill>
        <p:spPr>
          <a:xfrm>
            <a:off x="131763" y="325438"/>
            <a:ext cx="8880475" cy="624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AAE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2079" y="6263904"/>
            <a:ext cx="2555776" cy="2591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609" r:id="rId1"/>
    <p:sldLayoutId id="2147484610" r:id="rId2"/>
    <p:sldLayoutId id="214748461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704850" y="1970296"/>
            <a:ext cx="7381875" cy="1320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CA" sz="5000" dirty="0" smtClean="0"/>
              <a:t>How Binding is that Marriage Agreement?</a:t>
            </a:r>
            <a:br>
              <a:rPr lang="en-CA" sz="5000" dirty="0" smtClean="0"/>
            </a:br>
            <a:endParaRPr lang="en-CA" sz="5000" dirty="0" smtClean="0"/>
          </a:p>
        </p:txBody>
      </p:sp>
      <p:sp>
        <p:nvSpPr>
          <p:cNvPr id="8195" name="Subtitle 2"/>
          <p:cNvSpPr>
            <a:spLocks noGrp="1"/>
          </p:cNvSpPr>
          <p:nvPr>
            <p:ph type="subTitle" idx="1"/>
          </p:nvPr>
        </p:nvSpPr>
        <p:spPr>
          <a:xfrm>
            <a:off x="890587" y="3790123"/>
            <a:ext cx="7362825" cy="882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algn="ctr"/>
            <a:r>
              <a:rPr lang="en-CA" dirty="0" smtClean="0"/>
              <a:t>CLEBC ESTATE PLANNING EXPRESS</a:t>
            </a:r>
            <a:br>
              <a:rPr lang="en-CA" dirty="0" smtClean="0"/>
            </a:br>
            <a:r>
              <a:rPr lang="en-CA" dirty="0" smtClean="0"/>
              <a:t>15 MINUTE TOPICS</a:t>
            </a:r>
            <a:br>
              <a:rPr lang="en-CA" dirty="0" smtClean="0"/>
            </a:br>
            <a:endParaRPr lang="en-CA" dirty="0" smtClean="0"/>
          </a:p>
        </p:txBody>
      </p:sp>
      <p:sp>
        <p:nvSpPr>
          <p:cNvPr id="819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370772" y="5234057"/>
            <a:ext cx="7362825" cy="293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PREPARED BY AMY A. MORTIMORE</a:t>
            </a:r>
          </a:p>
        </p:txBody>
      </p:sp>
      <p:sp>
        <p:nvSpPr>
          <p:cNvPr id="819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370772" y="5527745"/>
            <a:ext cx="7362825" cy="2682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April 21, 2017</a:t>
            </a: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Broad discretion remains</a:t>
            </a:r>
            <a:endParaRPr lang="en-US"/>
          </a:p>
          <a:p>
            <a:r>
              <a:rPr lang="en-US" smtClean="0"/>
              <a:t>“The generosity of the language suggests that the legislature was attempting to craft a formula which would permit the courts to make orders which are just in the specific circumstances and in light of contemporary standards.”</a:t>
            </a:r>
          </a:p>
          <a:p>
            <a:r>
              <a:rPr lang="en-US" smtClean="0"/>
              <a:t>DRL claims remain fact-specific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</a:t>
            </a:r>
            <a:endParaRPr lang="en-US" sz="1800" b="0" i="1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Variation law ≠ family law</a:t>
            </a:r>
          </a:p>
          <a:p>
            <a:r>
              <a:rPr lang="en-US" smtClean="0"/>
              <a:t>Family law considerations affect legal obligation</a:t>
            </a:r>
            <a:endParaRPr lang="en-US" i="1" smtClean="0"/>
          </a:p>
          <a:p>
            <a:r>
              <a:rPr lang="en-US" smtClean="0"/>
              <a:t>Not a detailed examination of notional division on separation</a:t>
            </a:r>
          </a:p>
          <a:p>
            <a:r>
              <a:rPr lang="en-US" smtClean="0"/>
              <a:t>WESA does not refer to FLA or other legislation</a:t>
            </a:r>
          </a:p>
          <a:p>
            <a:r>
              <a:rPr lang="en-US" smtClean="0"/>
              <a:t>Different considerations on marriage breakdown and death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86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AAED0"/>
                </a:solidFill>
              </a:rPr>
              <a:t>Marriage Agreement Considerations</a:t>
            </a:r>
            <a:endParaRPr lang="en-US" sz="1800" b="0" i="1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What can we conclude from these lessons?</a:t>
            </a:r>
          </a:p>
          <a:p>
            <a:r>
              <a:rPr lang="en-US" smtClean="0"/>
              <a:t>Agreement </a:t>
            </a:r>
            <a:r>
              <a:rPr lang="en-US"/>
              <a:t>not a bar to </a:t>
            </a:r>
            <a:r>
              <a:rPr lang="en-US" smtClean="0"/>
              <a:t>DRL </a:t>
            </a:r>
            <a:r>
              <a:rPr lang="en-US"/>
              <a:t>claim, but is an important consideration </a:t>
            </a:r>
            <a:endParaRPr lang="en-US" smtClean="0"/>
          </a:p>
          <a:p>
            <a:r>
              <a:rPr lang="en-US" smtClean="0"/>
              <a:t>Key considerations:</a:t>
            </a:r>
          </a:p>
          <a:p>
            <a:pPr lvl="1"/>
            <a:r>
              <a:rPr lang="en-US"/>
              <a:t>Length of </a:t>
            </a:r>
            <a:r>
              <a:rPr lang="en-US" smtClean="0"/>
              <a:t>relationship and ages of spouses</a:t>
            </a:r>
            <a:endParaRPr lang="en-US"/>
          </a:p>
          <a:p>
            <a:pPr lvl="1"/>
            <a:r>
              <a:rPr lang="en-US" smtClean="0"/>
              <a:t>Age/currency </a:t>
            </a:r>
            <a:r>
              <a:rPr lang="en-US"/>
              <a:t>of the agreement</a:t>
            </a:r>
          </a:p>
          <a:p>
            <a:pPr lvl="1"/>
            <a:r>
              <a:rPr lang="en-US"/>
              <a:t>Size of estates</a:t>
            </a:r>
          </a:p>
          <a:p>
            <a:pPr lvl="1"/>
            <a:r>
              <a:rPr lang="en-US" smtClean="0"/>
              <a:t>Whether ILA was obtained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76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AAED0"/>
                </a:solidFill>
              </a:rPr>
              <a:t>Marriage Agreement Considerations</a:t>
            </a:r>
            <a:endParaRPr lang="en-US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Key considerations (cont.):</a:t>
            </a:r>
          </a:p>
          <a:p>
            <a:pPr lvl="1"/>
            <a:r>
              <a:rPr lang="en-US"/>
              <a:t>Whether claiming spouse contributed to assets</a:t>
            </a:r>
          </a:p>
          <a:p>
            <a:pPr lvl="1"/>
            <a:r>
              <a:rPr lang="en-US"/>
              <a:t>Whether </a:t>
            </a:r>
            <a:r>
              <a:rPr lang="en-US" smtClean="0"/>
              <a:t>earlier spouse contributed </a:t>
            </a:r>
            <a:r>
              <a:rPr lang="en-US"/>
              <a:t>to assets</a:t>
            </a:r>
          </a:p>
          <a:p>
            <a:pPr lvl="1"/>
            <a:r>
              <a:rPr lang="en-US"/>
              <a:t>Expectations of </a:t>
            </a:r>
            <a:r>
              <a:rPr lang="en-US" smtClean="0"/>
              <a:t>inheritance of spouse and children</a:t>
            </a:r>
          </a:p>
          <a:p>
            <a:pPr lvl="1"/>
            <a:r>
              <a:rPr lang="en-US" smtClean="0"/>
              <a:t>Wording of the agreement – does it specifically contemplate death as well as divorce?</a:t>
            </a:r>
          </a:p>
          <a:p>
            <a:pPr lvl="1"/>
            <a:r>
              <a:rPr lang="en-US" smtClean="0"/>
              <a:t>Adequacy of disclosure of assets</a:t>
            </a:r>
          </a:p>
          <a:p>
            <a:pPr lvl="1"/>
            <a:r>
              <a:rPr lang="en-US" smtClean="0"/>
              <a:t>Did parties evidence intention to disregard terms?</a:t>
            </a:r>
            <a:endParaRPr lang="en-US"/>
          </a:p>
          <a:p>
            <a:endParaRPr lang="en-US"/>
          </a:p>
          <a:p>
            <a:pPr marL="0" indent="0">
              <a:buNone/>
            </a:pP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75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1AAED0"/>
                </a:solidFill>
              </a:rPr>
              <a:t>Conclusion</a:t>
            </a:r>
            <a:endParaRPr lang="en-US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988275"/>
            <a:ext cx="7961313" cy="2841694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 smtClean="0"/>
              <a:t>As DRL in British Columbia approaches the century mark, it continues to track the evolution of current societal expectations and realities. The BCCA’s recent decision in </a:t>
            </a:r>
            <a:r>
              <a:rPr lang="en-US" i="1" dirty="0" smtClean="0"/>
              <a:t>Kish</a:t>
            </a:r>
            <a:r>
              <a:rPr lang="en-US" dirty="0" smtClean="0"/>
              <a:t> suggests that where the parties continue to conduct themselves in a manner consistent with the terms of a marriage agreement, the court will pay deference to those terms.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3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5325" y="3286124"/>
            <a:ext cx="6067425" cy="17588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CA" sz="2800" b="1" dirty="0" smtClean="0"/>
              <a:t>AMY </a:t>
            </a:r>
            <a:r>
              <a:rPr lang="en-CA" sz="2800" b="1" dirty="0" smtClean="0"/>
              <a:t>A. MORTIMORE</a:t>
            </a:r>
            <a:br>
              <a:rPr lang="en-CA" sz="2800" b="1" dirty="0" smtClean="0"/>
            </a:br>
            <a:r>
              <a:rPr lang="en-CA" sz="2800" b="1" dirty="0" smtClean="0"/>
              <a:t>T</a:t>
            </a:r>
            <a:r>
              <a:rPr lang="en-CA" sz="2800" b="1" dirty="0" smtClean="0"/>
              <a:t>: 604.643.3177</a:t>
            </a:r>
            <a:br>
              <a:rPr lang="en-CA" sz="2800" b="1" dirty="0" smtClean="0"/>
            </a:br>
            <a:r>
              <a:rPr lang="en-CA" sz="2800" b="1" dirty="0" smtClean="0"/>
              <a:t>E</a:t>
            </a:r>
            <a:r>
              <a:rPr lang="en-CA" sz="2800" b="1" dirty="0" smtClean="0"/>
              <a:t>: AMortimore@cwilson.com</a:t>
            </a:r>
            <a:br>
              <a:rPr lang="en-CA" sz="2800" b="1" dirty="0" smtClean="0"/>
            </a:br>
            <a:endParaRPr lang="en-CA" sz="2800" b="1" dirty="0" smtClean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1AAED0"/>
                </a:solidFill>
              </a:rPr>
              <a:t>Introduction</a:t>
            </a:r>
            <a:endParaRPr lang="en-CA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Outline:</a:t>
            </a:r>
          </a:p>
          <a:p>
            <a:r>
              <a:rPr lang="en-US" smtClean="0"/>
              <a:t>Brief history of dependents’ relief legislation in BC</a:t>
            </a:r>
          </a:p>
          <a:p>
            <a:r>
              <a:rPr lang="en-US" smtClean="0"/>
              <a:t>Importance of </a:t>
            </a:r>
            <a:r>
              <a:rPr lang="en-US" i="1" smtClean="0"/>
              <a:t>Kish </a:t>
            </a:r>
            <a:r>
              <a:rPr lang="en-US" i="1"/>
              <a:t>v. Sobchak </a:t>
            </a:r>
            <a:r>
              <a:rPr lang="en-US" i="1" smtClean="0"/>
              <a:t>Estate, </a:t>
            </a:r>
            <a:r>
              <a:rPr lang="en-US" smtClean="0"/>
              <a:t>2016 BCCA 65</a:t>
            </a:r>
          </a:p>
          <a:p>
            <a:r>
              <a:rPr lang="en-US" smtClean="0"/>
              <a:t>Lessons arising from </a:t>
            </a:r>
            <a:r>
              <a:rPr lang="en-US" i="1" smtClean="0"/>
              <a:t>Kish</a:t>
            </a:r>
          </a:p>
          <a:p>
            <a:r>
              <a:rPr lang="en-US" smtClean="0"/>
              <a:t>Marriage agreement considerations</a:t>
            </a:r>
          </a:p>
          <a:p>
            <a:r>
              <a:rPr lang="en-US" smtClean="0"/>
              <a:t>Conclusion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8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1AAED0"/>
                </a:solidFill>
              </a:rPr>
              <a:t>Dependents’ Relief Legislation (“DRL”)</a:t>
            </a:r>
            <a:endParaRPr lang="en-CA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DRL introduced in BC in 1920</a:t>
            </a:r>
          </a:p>
          <a:p>
            <a:r>
              <a:rPr lang="en-US" smtClean="0"/>
              <a:t>Competing lines of authority: needs only or something more?</a:t>
            </a:r>
          </a:p>
          <a:p>
            <a:r>
              <a:rPr lang="en-US" i="1" smtClean="0"/>
              <a:t>Tataryn v. Tataryn Estate</a:t>
            </a:r>
            <a:r>
              <a:rPr lang="en-US" smtClean="0"/>
              <a:t>, 1994 SCC:</a:t>
            </a:r>
          </a:p>
          <a:p>
            <a:pPr lvl="1"/>
            <a:r>
              <a:rPr lang="en-US" smtClean="0"/>
              <a:t>Legal obligation</a:t>
            </a:r>
          </a:p>
          <a:p>
            <a:pPr lvl="1"/>
            <a:r>
              <a:rPr lang="en-US" smtClean="0"/>
              <a:t>Moral obligation</a:t>
            </a:r>
          </a:p>
          <a:p>
            <a:pPr lvl="1"/>
            <a:r>
              <a:rPr lang="en-US" smtClean="0"/>
              <a:t>“in light of modern values and expectations”</a:t>
            </a:r>
          </a:p>
          <a:p>
            <a:pPr lvl="1"/>
            <a:r>
              <a:rPr lang="en-US" smtClean="0"/>
              <a:t>“search is for contemporary justice”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4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1AAED0"/>
                </a:solidFill>
              </a:rPr>
              <a:t>Kish v. </a:t>
            </a:r>
            <a:r>
              <a:rPr lang="en-US" i="1" dirty="0" err="1">
                <a:solidFill>
                  <a:srgbClr val="1AAED0"/>
                </a:solidFill>
              </a:rPr>
              <a:t>Sobchak</a:t>
            </a:r>
            <a:r>
              <a:rPr lang="en-US" i="1" dirty="0">
                <a:solidFill>
                  <a:srgbClr val="1AAED0"/>
                </a:solidFill>
              </a:rPr>
              <a:t> Estate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smtClean="0"/>
              <a:t>Kish v. Sobchak Estate</a:t>
            </a:r>
            <a:endParaRPr lang="en-US"/>
          </a:p>
          <a:p>
            <a:r>
              <a:rPr lang="en-US" smtClean="0"/>
              <a:t>Late </a:t>
            </a:r>
            <a:r>
              <a:rPr lang="en-US"/>
              <a:t>in life </a:t>
            </a:r>
            <a:r>
              <a:rPr lang="en-US" smtClean="0"/>
              <a:t>relationship</a:t>
            </a:r>
          </a:p>
          <a:p>
            <a:r>
              <a:rPr lang="en-US" smtClean="0"/>
              <a:t>Children </a:t>
            </a:r>
            <a:r>
              <a:rPr lang="en-US"/>
              <a:t>from earlier </a:t>
            </a:r>
            <a:r>
              <a:rPr lang="en-US" smtClean="0"/>
              <a:t>relationship</a:t>
            </a:r>
          </a:p>
          <a:p>
            <a:r>
              <a:rPr lang="en-US" smtClean="0"/>
              <a:t>Separate </a:t>
            </a:r>
            <a:r>
              <a:rPr lang="en-US"/>
              <a:t>finances </a:t>
            </a:r>
            <a:r>
              <a:rPr lang="en-US" smtClean="0"/>
              <a:t>(but no written marriage agreement)</a:t>
            </a:r>
          </a:p>
          <a:p>
            <a:r>
              <a:rPr lang="en-US" smtClean="0"/>
              <a:t>Wills drafted leaving each estate </a:t>
            </a:r>
            <a:r>
              <a:rPr lang="en-US"/>
              <a:t>to own </a:t>
            </a:r>
            <a:r>
              <a:rPr lang="en-US" smtClean="0"/>
              <a:t>issue</a:t>
            </a:r>
          </a:p>
          <a:p>
            <a:r>
              <a:rPr lang="en-US" smtClean="0"/>
              <a:t>Stated </a:t>
            </a:r>
            <a:r>
              <a:rPr lang="en-US"/>
              <a:t>desire to never </a:t>
            </a:r>
            <a:r>
              <a:rPr lang="en-US" smtClean="0"/>
              <a:t>remarry</a:t>
            </a:r>
          </a:p>
          <a:p>
            <a:r>
              <a:rPr lang="en-US" smtClean="0"/>
              <a:t>Ms. Kish incapable and living in care facility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1AAED0"/>
                </a:solidFill>
              </a:rPr>
              <a:t>Kish v. </a:t>
            </a:r>
            <a:r>
              <a:rPr lang="en-US" i="1" dirty="0" err="1">
                <a:solidFill>
                  <a:srgbClr val="1AAED0"/>
                </a:solidFill>
              </a:rPr>
              <a:t>Sobchak</a:t>
            </a:r>
            <a:r>
              <a:rPr lang="en-US" i="1" dirty="0">
                <a:solidFill>
                  <a:srgbClr val="1AAED0"/>
                </a:solidFill>
              </a:rPr>
              <a:t> </a:t>
            </a:r>
            <a:r>
              <a:rPr lang="en-US" i="1" dirty="0" smtClean="0">
                <a:solidFill>
                  <a:srgbClr val="1AAED0"/>
                </a:solidFill>
              </a:rPr>
              <a:t>Estate 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BCSC awarded Ms. Kish $100,000 (19% of deceased’s assets)</a:t>
            </a:r>
          </a:p>
          <a:p>
            <a:r>
              <a:rPr lang="en-US" smtClean="0"/>
              <a:t>BCCA reduced award to $30,000</a:t>
            </a:r>
          </a:p>
          <a:p>
            <a:pPr lvl="1"/>
            <a:endParaRPr lang="en-US" smtClean="0"/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85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Lessons arising from </a:t>
            </a:r>
            <a:r>
              <a:rPr lang="en-US" i="1" smtClean="0"/>
              <a:t>Kish</a:t>
            </a:r>
            <a:r>
              <a:rPr lang="en-US" smtClean="0"/>
              <a:t>:</a:t>
            </a:r>
          </a:p>
          <a:p>
            <a:r>
              <a:rPr lang="en-US"/>
              <a:t>Purpose of </a:t>
            </a:r>
            <a:r>
              <a:rPr lang="en-US" smtClean="0"/>
              <a:t>DRL</a:t>
            </a:r>
          </a:p>
          <a:p>
            <a:r>
              <a:rPr lang="en-US"/>
              <a:t>Importance of testamentary autonomy</a:t>
            </a:r>
          </a:p>
          <a:p>
            <a:r>
              <a:rPr lang="en-US" smtClean="0"/>
              <a:t>Role of contemporary society’s views</a:t>
            </a:r>
          </a:p>
          <a:p>
            <a:r>
              <a:rPr lang="en-US" smtClean="0"/>
              <a:t>Broad discretion remains</a:t>
            </a:r>
            <a:endParaRPr lang="en-US"/>
          </a:p>
          <a:p>
            <a:r>
              <a:rPr lang="en-US" smtClean="0"/>
              <a:t>Variation law ≠ family law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 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911" y="1312863"/>
            <a:ext cx="7961313" cy="4525963"/>
          </a:xfrm>
        </p:spPr>
        <p:txBody>
          <a:bodyPr/>
          <a:lstStyle/>
          <a:p>
            <a:pPr marL="0" indent="0">
              <a:buNone/>
            </a:pPr>
            <a:r>
              <a:rPr lang="en-US" smtClean="0"/>
              <a:t>Purpose of DRL:</a:t>
            </a:r>
          </a:p>
          <a:p>
            <a:r>
              <a:rPr lang="en-US" smtClean="0"/>
              <a:t>To ensure that the provision made is just and adequate in all of the circumstances</a:t>
            </a:r>
          </a:p>
          <a:p>
            <a:r>
              <a:rPr lang="en-US" smtClean="0"/>
              <a:t>Not to enable the plaintiff to “build up an estate of her own” (citing from </a:t>
            </a:r>
            <a:r>
              <a:rPr lang="en-US" i="1" smtClean="0"/>
              <a:t>Frolek v. Frolek</a:t>
            </a:r>
            <a:r>
              <a:rPr lang="en-US" smtClean="0"/>
              <a:t> [1986] B.C.J. No. 1869 (S.C.))</a:t>
            </a:r>
          </a:p>
          <a:p>
            <a:r>
              <a:rPr lang="en-US" smtClean="0"/>
              <a:t>But note: even if “needs” are met, a claim may still be successful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Importance </a:t>
            </a:r>
            <a:r>
              <a:rPr lang="en-US"/>
              <a:t>of testamentary </a:t>
            </a:r>
            <a:r>
              <a:rPr lang="en-US" smtClean="0"/>
              <a:t>autonomy</a:t>
            </a:r>
          </a:p>
          <a:p>
            <a:r>
              <a:rPr lang="en-US" smtClean="0"/>
              <a:t>“the parties’ wishes remain an important consideration”</a:t>
            </a:r>
          </a:p>
          <a:p>
            <a:pPr lvl="1"/>
            <a:r>
              <a:rPr lang="en-US" smtClean="0"/>
              <a:t>mutual desire to keep finances separate</a:t>
            </a:r>
          </a:p>
          <a:p>
            <a:pPr lvl="1"/>
            <a:r>
              <a:rPr lang="en-US"/>
              <a:t>d</a:t>
            </a:r>
            <a:r>
              <a:rPr lang="en-US" smtClean="0"/>
              <a:t>id, in fact, keep finances separate</a:t>
            </a:r>
          </a:p>
          <a:p>
            <a:pPr lvl="1"/>
            <a:r>
              <a:rPr lang="en-US"/>
              <a:t>e</a:t>
            </a:r>
            <a:r>
              <a:rPr lang="en-US" smtClean="0"/>
              <a:t>ach created wills passing their estates to their issue</a:t>
            </a:r>
          </a:p>
          <a:p>
            <a:pPr lvl="1"/>
            <a:r>
              <a:rPr lang="en-US" smtClean="0"/>
              <a:t>stated intention not to remarry or have common law relationship</a:t>
            </a:r>
          </a:p>
          <a:p>
            <a:pPr lvl="1"/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1AAED0"/>
                </a:solidFill>
              </a:rPr>
              <a:t>Lessons arising from </a:t>
            </a:r>
            <a:r>
              <a:rPr lang="en-US" i="1" dirty="0" smtClean="0">
                <a:solidFill>
                  <a:srgbClr val="1AAED0"/>
                </a:solidFill>
              </a:rPr>
              <a:t>Kish</a:t>
            </a:r>
            <a:endParaRPr lang="en-US" sz="1800" b="0" dirty="0">
              <a:solidFill>
                <a:srgbClr val="1AAED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mtClean="0"/>
              <a:t>Role of contemporary society’s views</a:t>
            </a:r>
          </a:p>
          <a:p>
            <a:r>
              <a:rPr lang="en-US" smtClean="0"/>
              <a:t>“Many today would find it unfair or inappropriate to disregard the wishes of </a:t>
            </a:r>
            <a:r>
              <a:rPr lang="en-US" u="sng" smtClean="0"/>
              <a:t>both</a:t>
            </a:r>
            <a:r>
              <a:rPr lang="en-US" smtClean="0"/>
              <a:t> parties that their modest estates, built up through their own individual efforts, should be their own and that their respective children should benefit exclusively therefrom.”</a:t>
            </a:r>
          </a:p>
          <a:p>
            <a:r>
              <a:rPr lang="en-US" smtClean="0"/>
              <a:t>Consistent with trend of later in life second (or third, etc.) relationships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F78489-C7FB-4B89-AF0B-B95BEB90BE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1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4.02.25"/>
  <p:tag name="AS_TITLE" val="Aspose.Slides for .NET 4.0"/>
  <p:tag name="AS_VERSION" val="8.4.0.0"/>
</p:tagLst>
</file>

<file path=ppt/theme/theme1.xml><?xml version="1.0" encoding="utf-8"?>
<a:theme xmlns:a="http://schemas.openxmlformats.org/drawingml/2006/main" name="Tit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los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Uigh" typeface="Microsoft Uighur"/>
        <a:font script="Beng" typeface="Vrinda"/>
        <a:font script="Thai" typeface="Angsan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imes New Roman"/>
        <a:font script="Arab" typeface="Times New Roman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MoolBoran"/>
        <a:font script="Taml" typeface="Latha"/>
        <a:font script="Hebr" typeface="Times New Roman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Cordia New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Arial"/>
        <a:font script="Arab" typeface="Arial"/>
        <a:font script="Hant" typeface="新細明體"/>
        <a:font script="Telu" typeface="Gautami"/>
        <a:font script="Ethi" typeface="Nyala"/>
        <a:font script="Jpan" typeface="ＭＳ Ｐ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Arial"/>
        <a:font script="Laoo" typeface="DokChampa"/>
        <a:font script="Mong" typeface="Mongolian Baiti"/>
        <a:font script="Hans" typeface="宋体"/>
        <a:font script="Guru" typeface="Raavi"/>
        <a:font script="Thaa" typeface="MV Boli"/>
        <a:font script="Cans" typeface="Euphemia"/>
        <a:font script="Hang" typeface="맑은 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680</Words>
  <Application>Microsoft Office PowerPoint</Application>
  <PresentationFormat>On-screen Show (4:3)</PresentationFormat>
  <Paragraphs>112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Title</vt:lpstr>
      <vt:lpstr>Text Slides</vt:lpstr>
      <vt:lpstr>Closing Slide</vt:lpstr>
      <vt:lpstr>How Binding is that Marriage Agreement? </vt:lpstr>
      <vt:lpstr>Introduction</vt:lpstr>
      <vt:lpstr>Dependents’ Relief Legislation (“DRL”)</vt:lpstr>
      <vt:lpstr>Kish v. Sobchak Estate</vt:lpstr>
      <vt:lpstr>Kish v. Sobchak Estate </vt:lpstr>
      <vt:lpstr>Lessons arising from Kish</vt:lpstr>
      <vt:lpstr>Lessons arising from Kish </vt:lpstr>
      <vt:lpstr>Lessons arising from Kish</vt:lpstr>
      <vt:lpstr>Lessons arising from Kish</vt:lpstr>
      <vt:lpstr>Lessons arising from Kish</vt:lpstr>
      <vt:lpstr>Lessons arising from Kish</vt:lpstr>
      <vt:lpstr>Marriage Agreement Considerations</vt:lpstr>
      <vt:lpstr>Marriage Agreement Considerations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cp:lastPrinted>1601-01-01T00:00:00Z</cp:lastPrinted>
  <dcterms:created xsi:type="dcterms:W3CDTF">1601-01-01T00:00:00Z</dcterms:created>
  <dcterms:modified xsi:type="dcterms:W3CDTF">2017-05-23T18:42:32Z</dcterms:modified>
</cp:coreProperties>
</file>