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 id="2147483665" r:id="rId2"/>
  </p:sldMasterIdLst>
  <p:notesMasterIdLst>
    <p:notesMasterId r:id="rId55"/>
  </p:notesMasterIdLst>
  <p:handoutMasterIdLst>
    <p:handoutMasterId r:id="rId56"/>
  </p:handoutMasterIdLst>
  <p:sldIdLst>
    <p:sldId id="330"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331" r:id="rId20"/>
    <p:sldId id="298" r:id="rId21"/>
    <p:sldId id="299" r:id="rId22"/>
    <p:sldId id="300" r:id="rId23"/>
    <p:sldId id="302" r:id="rId24"/>
    <p:sldId id="332" r:id="rId25"/>
    <p:sldId id="303" r:id="rId26"/>
    <p:sldId id="304" r:id="rId27"/>
    <p:sldId id="329" r:id="rId28"/>
    <p:sldId id="333" r:id="rId29"/>
    <p:sldId id="306" r:id="rId30"/>
    <p:sldId id="317" r:id="rId31"/>
    <p:sldId id="307" r:id="rId32"/>
    <p:sldId id="311" r:id="rId33"/>
    <p:sldId id="334" r:id="rId34"/>
    <p:sldId id="309" r:id="rId35"/>
    <p:sldId id="312" r:id="rId36"/>
    <p:sldId id="313" r:id="rId37"/>
    <p:sldId id="335" r:id="rId38"/>
    <p:sldId id="315" r:id="rId39"/>
    <p:sldId id="316" r:id="rId40"/>
    <p:sldId id="318" r:id="rId41"/>
    <p:sldId id="319" r:id="rId42"/>
    <p:sldId id="320" r:id="rId43"/>
    <p:sldId id="336" r:id="rId44"/>
    <p:sldId id="321" r:id="rId45"/>
    <p:sldId id="322" r:id="rId46"/>
    <p:sldId id="323" r:id="rId47"/>
    <p:sldId id="324" r:id="rId48"/>
    <p:sldId id="337" r:id="rId49"/>
    <p:sldId id="325" r:id="rId50"/>
    <p:sldId id="326" r:id="rId51"/>
    <p:sldId id="327" r:id="rId52"/>
    <p:sldId id="328" r:id="rId53"/>
    <p:sldId id="281" r:id="rId54"/>
  </p:sldIdLst>
  <p:sldSz cx="9144000" cy="6858000" type="screen4x3"/>
  <p:notesSz cx="6881813" cy="9296400"/>
  <p:embeddedFontLst>
    <p:embeddedFont>
      <p:font typeface="Calibri" panose="020F0502020204030204" pitchFamily="34" charset="0"/>
      <p:regular r:id="rId57"/>
      <p:bold r:id="rId58"/>
      <p:italic r:id="rId59"/>
      <p:boldItalic r:id="rId60"/>
    </p:embeddedFont>
    <p:embeddedFont>
      <p:font typeface="Calibri Light" panose="020F0302020204030204" pitchFamily="34" charset="0"/>
      <p:regular r:id="rId61"/>
      <p: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7" autoAdjust="0"/>
    <p:restoredTop sz="92786" autoAdjust="0"/>
  </p:normalViewPr>
  <p:slideViewPr>
    <p:cSldViewPr showGuides="1">
      <p:cViewPr>
        <p:scale>
          <a:sx n="105" d="100"/>
          <a:sy n="105" d="100"/>
        </p:scale>
        <p:origin x="-90" y="-72"/>
      </p:cViewPr>
      <p:guideLst>
        <p:guide orient="horz" pos="2160"/>
        <p:guide pos="379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624A8476-3520-48E3-8499-72D5D0CACD43}" type="datetimeFigureOut">
              <a:rPr lang="en-US" smtClean="0"/>
              <a:t>6/27/2018</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B6995A63-0A2F-45EB-A7A1-062BB529AF53}" type="slidenum">
              <a:rPr lang="en-US" smtClean="0"/>
              <a:t>‹#›</a:t>
            </a:fld>
            <a:endParaRPr lang="en-US"/>
          </a:p>
        </p:txBody>
      </p:sp>
    </p:spTree>
    <p:extLst>
      <p:ext uri="{BB962C8B-B14F-4D97-AF65-F5344CB8AC3E}">
        <p14:creationId xmlns:p14="http://schemas.microsoft.com/office/powerpoint/2010/main" val="3328772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46" tIns="46223" rIns="92446" bIns="46223" rtlCol="0"/>
          <a:lstStyle>
            <a:lvl1pPr algn="r">
              <a:defRPr sz="1200"/>
            </a:lvl1pPr>
          </a:lstStyle>
          <a:p>
            <a:fld id="{8D03E6AA-438F-44D6-A788-AA495D87E59A}" type="datetimeFigureOut">
              <a:rPr lang="en-US" smtClean="0"/>
              <a:t>6/27/2018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a:lvl1pPr>
          </a:lstStyle>
          <a:p>
            <a:fld id="{DC0D0D3C-92D7-4325-B601-900035D8984C}" type="slidenum">
              <a:rPr lang="en-US" smtClean="0"/>
              <a:t>‹#›</a:t>
            </a:fld>
            <a:endParaRPr lang="en-US"/>
          </a:p>
        </p:txBody>
      </p:sp>
    </p:spTree>
    <p:extLst>
      <p:ext uri="{BB962C8B-B14F-4D97-AF65-F5344CB8AC3E}">
        <p14:creationId xmlns:p14="http://schemas.microsoft.com/office/powerpoint/2010/main" val="255841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1</a:t>
            </a:fld>
            <a:endParaRPr lang="en-US"/>
          </a:p>
        </p:txBody>
      </p:sp>
    </p:spTree>
    <p:extLst>
      <p:ext uri="{BB962C8B-B14F-4D97-AF65-F5344CB8AC3E}">
        <p14:creationId xmlns:p14="http://schemas.microsoft.com/office/powerpoint/2010/main" val="3440426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10</a:t>
            </a:fld>
            <a:endParaRPr lang="en-US"/>
          </a:p>
        </p:txBody>
      </p:sp>
    </p:spTree>
    <p:extLst>
      <p:ext uri="{BB962C8B-B14F-4D97-AF65-F5344CB8AC3E}">
        <p14:creationId xmlns:p14="http://schemas.microsoft.com/office/powerpoint/2010/main" val="3138298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11</a:t>
            </a:fld>
            <a:endParaRPr lang="en-US"/>
          </a:p>
        </p:txBody>
      </p:sp>
    </p:spTree>
    <p:extLst>
      <p:ext uri="{BB962C8B-B14F-4D97-AF65-F5344CB8AC3E}">
        <p14:creationId xmlns:p14="http://schemas.microsoft.com/office/powerpoint/2010/main" val="2304425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12</a:t>
            </a:fld>
            <a:endParaRPr lang="en-US"/>
          </a:p>
        </p:txBody>
      </p:sp>
    </p:spTree>
    <p:extLst>
      <p:ext uri="{BB962C8B-B14F-4D97-AF65-F5344CB8AC3E}">
        <p14:creationId xmlns:p14="http://schemas.microsoft.com/office/powerpoint/2010/main" val="1675846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13</a:t>
            </a:fld>
            <a:endParaRPr lang="en-US"/>
          </a:p>
        </p:txBody>
      </p:sp>
    </p:spTree>
    <p:extLst>
      <p:ext uri="{BB962C8B-B14F-4D97-AF65-F5344CB8AC3E}">
        <p14:creationId xmlns:p14="http://schemas.microsoft.com/office/powerpoint/2010/main" val="3948132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14</a:t>
            </a:fld>
            <a:endParaRPr lang="en-US"/>
          </a:p>
        </p:txBody>
      </p:sp>
    </p:spTree>
    <p:extLst>
      <p:ext uri="{BB962C8B-B14F-4D97-AF65-F5344CB8AC3E}">
        <p14:creationId xmlns:p14="http://schemas.microsoft.com/office/powerpoint/2010/main" val="325887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15</a:t>
            </a:fld>
            <a:endParaRPr lang="en-US"/>
          </a:p>
        </p:txBody>
      </p:sp>
    </p:spTree>
    <p:extLst>
      <p:ext uri="{BB962C8B-B14F-4D97-AF65-F5344CB8AC3E}">
        <p14:creationId xmlns:p14="http://schemas.microsoft.com/office/powerpoint/2010/main" val="89424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16</a:t>
            </a:fld>
            <a:endParaRPr lang="en-US"/>
          </a:p>
        </p:txBody>
      </p:sp>
    </p:spTree>
    <p:extLst>
      <p:ext uri="{BB962C8B-B14F-4D97-AF65-F5344CB8AC3E}">
        <p14:creationId xmlns:p14="http://schemas.microsoft.com/office/powerpoint/2010/main" val="93994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17</a:t>
            </a:fld>
            <a:endParaRPr lang="en-US"/>
          </a:p>
        </p:txBody>
      </p:sp>
    </p:spTree>
    <p:extLst>
      <p:ext uri="{BB962C8B-B14F-4D97-AF65-F5344CB8AC3E}">
        <p14:creationId xmlns:p14="http://schemas.microsoft.com/office/powerpoint/2010/main" val="4045228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18</a:t>
            </a:fld>
            <a:endParaRPr lang="en-US"/>
          </a:p>
        </p:txBody>
      </p:sp>
    </p:spTree>
    <p:extLst>
      <p:ext uri="{BB962C8B-B14F-4D97-AF65-F5344CB8AC3E}">
        <p14:creationId xmlns:p14="http://schemas.microsoft.com/office/powerpoint/2010/main" val="3374007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19</a:t>
            </a:fld>
            <a:endParaRPr lang="en-US"/>
          </a:p>
        </p:txBody>
      </p:sp>
    </p:spTree>
    <p:extLst>
      <p:ext uri="{BB962C8B-B14F-4D97-AF65-F5344CB8AC3E}">
        <p14:creationId xmlns:p14="http://schemas.microsoft.com/office/powerpoint/2010/main" val="270646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2</a:t>
            </a:fld>
            <a:endParaRPr lang="en-US"/>
          </a:p>
        </p:txBody>
      </p:sp>
    </p:spTree>
    <p:extLst>
      <p:ext uri="{BB962C8B-B14F-4D97-AF65-F5344CB8AC3E}">
        <p14:creationId xmlns:p14="http://schemas.microsoft.com/office/powerpoint/2010/main" val="384872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20</a:t>
            </a:fld>
            <a:endParaRPr lang="en-US"/>
          </a:p>
        </p:txBody>
      </p:sp>
    </p:spTree>
    <p:extLst>
      <p:ext uri="{BB962C8B-B14F-4D97-AF65-F5344CB8AC3E}">
        <p14:creationId xmlns:p14="http://schemas.microsoft.com/office/powerpoint/2010/main" val="2732639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21</a:t>
            </a:fld>
            <a:endParaRPr lang="en-US"/>
          </a:p>
        </p:txBody>
      </p:sp>
    </p:spTree>
    <p:extLst>
      <p:ext uri="{BB962C8B-B14F-4D97-AF65-F5344CB8AC3E}">
        <p14:creationId xmlns:p14="http://schemas.microsoft.com/office/powerpoint/2010/main" val="272627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22</a:t>
            </a:fld>
            <a:endParaRPr lang="en-US"/>
          </a:p>
        </p:txBody>
      </p:sp>
    </p:spTree>
    <p:extLst>
      <p:ext uri="{BB962C8B-B14F-4D97-AF65-F5344CB8AC3E}">
        <p14:creationId xmlns:p14="http://schemas.microsoft.com/office/powerpoint/2010/main" val="3328564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23</a:t>
            </a:fld>
            <a:endParaRPr lang="en-US"/>
          </a:p>
        </p:txBody>
      </p:sp>
    </p:spTree>
    <p:extLst>
      <p:ext uri="{BB962C8B-B14F-4D97-AF65-F5344CB8AC3E}">
        <p14:creationId xmlns:p14="http://schemas.microsoft.com/office/powerpoint/2010/main" val="758605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24</a:t>
            </a:fld>
            <a:endParaRPr lang="en-US"/>
          </a:p>
        </p:txBody>
      </p:sp>
    </p:spTree>
    <p:extLst>
      <p:ext uri="{BB962C8B-B14F-4D97-AF65-F5344CB8AC3E}">
        <p14:creationId xmlns:p14="http://schemas.microsoft.com/office/powerpoint/2010/main" val="2543664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25</a:t>
            </a:fld>
            <a:endParaRPr lang="en-US"/>
          </a:p>
        </p:txBody>
      </p:sp>
    </p:spTree>
    <p:extLst>
      <p:ext uri="{BB962C8B-B14F-4D97-AF65-F5344CB8AC3E}">
        <p14:creationId xmlns:p14="http://schemas.microsoft.com/office/powerpoint/2010/main" val="2289677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26</a:t>
            </a:fld>
            <a:endParaRPr lang="en-US"/>
          </a:p>
        </p:txBody>
      </p:sp>
    </p:spTree>
    <p:extLst>
      <p:ext uri="{BB962C8B-B14F-4D97-AF65-F5344CB8AC3E}">
        <p14:creationId xmlns:p14="http://schemas.microsoft.com/office/powerpoint/2010/main" val="2240689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27</a:t>
            </a:fld>
            <a:endParaRPr lang="en-US"/>
          </a:p>
        </p:txBody>
      </p:sp>
    </p:spTree>
    <p:extLst>
      <p:ext uri="{BB962C8B-B14F-4D97-AF65-F5344CB8AC3E}">
        <p14:creationId xmlns:p14="http://schemas.microsoft.com/office/powerpoint/2010/main" val="189311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28</a:t>
            </a:fld>
            <a:endParaRPr lang="en-US"/>
          </a:p>
        </p:txBody>
      </p:sp>
    </p:spTree>
    <p:extLst>
      <p:ext uri="{BB962C8B-B14F-4D97-AF65-F5344CB8AC3E}">
        <p14:creationId xmlns:p14="http://schemas.microsoft.com/office/powerpoint/2010/main" val="4248482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29</a:t>
            </a:fld>
            <a:endParaRPr lang="en-US"/>
          </a:p>
        </p:txBody>
      </p:sp>
    </p:spTree>
    <p:extLst>
      <p:ext uri="{BB962C8B-B14F-4D97-AF65-F5344CB8AC3E}">
        <p14:creationId xmlns:p14="http://schemas.microsoft.com/office/powerpoint/2010/main" val="6046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3</a:t>
            </a:fld>
            <a:endParaRPr lang="en-US"/>
          </a:p>
        </p:txBody>
      </p:sp>
    </p:spTree>
    <p:extLst>
      <p:ext uri="{BB962C8B-B14F-4D97-AF65-F5344CB8AC3E}">
        <p14:creationId xmlns:p14="http://schemas.microsoft.com/office/powerpoint/2010/main" val="4065359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30</a:t>
            </a:fld>
            <a:endParaRPr lang="en-US"/>
          </a:p>
        </p:txBody>
      </p:sp>
    </p:spTree>
    <p:extLst>
      <p:ext uri="{BB962C8B-B14F-4D97-AF65-F5344CB8AC3E}">
        <p14:creationId xmlns:p14="http://schemas.microsoft.com/office/powerpoint/2010/main" val="247755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31</a:t>
            </a:fld>
            <a:endParaRPr lang="en-US"/>
          </a:p>
        </p:txBody>
      </p:sp>
    </p:spTree>
    <p:extLst>
      <p:ext uri="{BB962C8B-B14F-4D97-AF65-F5344CB8AC3E}">
        <p14:creationId xmlns:p14="http://schemas.microsoft.com/office/powerpoint/2010/main" val="3153317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32</a:t>
            </a:fld>
            <a:endParaRPr lang="en-US"/>
          </a:p>
        </p:txBody>
      </p:sp>
    </p:spTree>
    <p:extLst>
      <p:ext uri="{BB962C8B-B14F-4D97-AF65-F5344CB8AC3E}">
        <p14:creationId xmlns:p14="http://schemas.microsoft.com/office/powerpoint/2010/main" val="1460887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33</a:t>
            </a:fld>
            <a:endParaRPr lang="en-US"/>
          </a:p>
        </p:txBody>
      </p:sp>
    </p:spTree>
    <p:extLst>
      <p:ext uri="{BB962C8B-B14F-4D97-AF65-F5344CB8AC3E}">
        <p14:creationId xmlns:p14="http://schemas.microsoft.com/office/powerpoint/2010/main" val="2308882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34</a:t>
            </a:fld>
            <a:endParaRPr lang="en-US"/>
          </a:p>
        </p:txBody>
      </p:sp>
    </p:spTree>
    <p:extLst>
      <p:ext uri="{BB962C8B-B14F-4D97-AF65-F5344CB8AC3E}">
        <p14:creationId xmlns:p14="http://schemas.microsoft.com/office/powerpoint/2010/main" val="1409284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35</a:t>
            </a:fld>
            <a:endParaRPr lang="en-US"/>
          </a:p>
        </p:txBody>
      </p:sp>
    </p:spTree>
    <p:extLst>
      <p:ext uri="{BB962C8B-B14F-4D97-AF65-F5344CB8AC3E}">
        <p14:creationId xmlns:p14="http://schemas.microsoft.com/office/powerpoint/2010/main" val="1314637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36</a:t>
            </a:fld>
            <a:endParaRPr lang="en-US"/>
          </a:p>
        </p:txBody>
      </p:sp>
    </p:spTree>
    <p:extLst>
      <p:ext uri="{BB962C8B-B14F-4D97-AF65-F5344CB8AC3E}">
        <p14:creationId xmlns:p14="http://schemas.microsoft.com/office/powerpoint/2010/main" val="1922893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37</a:t>
            </a:fld>
            <a:endParaRPr lang="en-US"/>
          </a:p>
        </p:txBody>
      </p:sp>
    </p:spTree>
    <p:extLst>
      <p:ext uri="{BB962C8B-B14F-4D97-AF65-F5344CB8AC3E}">
        <p14:creationId xmlns:p14="http://schemas.microsoft.com/office/powerpoint/2010/main" val="3656527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38</a:t>
            </a:fld>
            <a:endParaRPr lang="en-US"/>
          </a:p>
        </p:txBody>
      </p:sp>
    </p:spTree>
    <p:extLst>
      <p:ext uri="{BB962C8B-B14F-4D97-AF65-F5344CB8AC3E}">
        <p14:creationId xmlns:p14="http://schemas.microsoft.com/office/powerpoint/2010/main" val="3700150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39</a:t>
            </a:fld>
            <a:endParaRPr lang="en-US"/>
          </a:p>
        </p:txBody>
      </p:sp>
    </p:spTree>
    <p:extLst>
      <p:ext uri="{BB962C8B-B14F-4D97-AF65-F5344CB8AC3E}">
        <p14:creationId xmlns:p14="http://schemas.microsoft.com/office/powerpoint/2010/main" val="119620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4</a:t>
            </a:fld>
            <a:endParaRPr lang="en-US"/>
          </a:p>
        </p:txBody>
      </p:sp>
    </p:spTree>
    <p:extLst>
      <p:ext uri="{BB962C8B-B14F-4D97-AF65-F5344CB8AC3E}">
        <p14:creationId xmlns:p14="http://schemas.microsoft.com/office/powerpoint/2010/main" val="2111617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40</a:t>
            </a:fld>
            <a:endParaRPr lang="en-US"/>
          </a:p>
        </p:txBody>
      </p:sp>
    </p:spTree>
    <p:extLst>
      <p:ext uri="{BB962C8B-B14F-4D97-AF65-F5344CB8AC3E}">
        <p14:creationId xmlns:p14="http://schemas.microsoft.com/office/powerpoint/2010/main" val="2316019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41</a:t>
            </a:fld>
            <a:endParaRPr lang="en-US"/>
          </a:p>
        </p:txBody>
      </p:sp>
    </p:spTree>
    <p:extLst>
      <p:ext uri="{BB962C8B-B14F-4D97-AF65-F5344CB8AC3E}">
        <p14:creationId xmlns:p14="http://schemas.microsoft.com/office/powerpoint/2010/main" val="4127653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42</a:t>
            </a:fld>
            <a:endParaRPr lang="en-US"/>
          </a:p>
        </p:txBody>
      </p:sp>
    </p:spTree>
    <p:extLst>
      <p:ext uri="{BB962C8B-B14F-4D97-AF65-F5344CB8AC3E}">
        <p14:creationId xmlns:p14="http://schemas.microsoft.com/office/powerpoint/2010/main" val="4221922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43</a:t>
            </a:fld>
            <a:endParaRPr lang="en-US"/>
          </a:p>
        </p:txBody>
      </p:sp>
    </p:spTree>
    <p:extLst>
      <p:ext uri="{BB962C8B-B14F-4D97-AF65-F5344CB8AC3E}">
        <p14:creationId xmlns:p14="http://schemas.microsoft.com/office/powerpoint/2010/main" val="1714172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44</a:t>
            </a:fld>
            <a:endParaRPr lang="en-US"/>
          </a:p>
        </p:txBody>
      </p:sp>
    </p:spTree>
    <p:extLst>
      <p:ext uri="{BB962C8B-B14F-4D97-AF65-F5344CB8AC3E}">
        <p14:creationId xmlns:p14="http://schemas.microsoft.com/office/powerpoint/2010/main" val="2232975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45</a:t>
            </a:fld>
            <a:endParaRPr lang="en-US"/>
          </a:p>
        </p:txBody>
      </p:sp>
    </p:spTree>
    <p:extLst>
      <p:ext uri="{BB962C8B-B14F-4D97-AF65-F5344CB8AC3E}">
        <p14:creationId xmlns:p14="http://schemas.microsoft.com/office/powerpoint/2010/main" val="2331951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46</a:t>
            </a:fld>
            <a:endParaRPr lang="en-US"/>
          </a:p>
        </p:txBody>
      </p:sp>
    </p:spTree>
    <p:extLst>
      <p:ext uri="{BB962C8B-B14F-4D97-AF65-F5344CB8AC3E}">
        <p14:creationId xmlns:p14="http://schemas.microsoft.com/office/powerpoint/2010/main" val="2989218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47</a:t>
            </a:fld>
            <a:endParaRPr lang="en-US"/>
          </a:p>
        </p:txBody>
      </p:sp>
    </p:spTree>
    <p:extLst>
      <p:ext uri="{BB962C8B-B14F-4D97-AF65-F5344CB8AC3E}">
        <p14:creationId xmlns:p14="http://schemas.microsoft.com/office/powerpoint/2010/main" val="3519230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48</a:t>
            </a:fld>
            <a:endParaRPr lang="en-US"/>
          </a:p>
        </p:txBody>
      </p:sp>
    </p:spTree>
    <p:extLst>
      <p:ext uri="{BB962C8B-B14F-4D97-AF65-F5344CB8AC3E}">
        <p14:creationId xmlns:p14="http://schemas.microsoft.com/office/powerpoint/2010/main" val="1732560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49</a:t>
            </a:fld>
            <a:endParaRPr lang="en-US"/>
          </a:p>
        </p:txBody>
      </p:sp>
    </p:spTree>
    <p:extLst>
      <p:ext uri="{BB962C8B-B14F-4D97-AF65-F5344CB8AC3E}">
        <p14:creationId xmlns:p14="http://schemas.microsoft.com/office/powerpoint/2010/main" val="427194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5</a:t>
            </a:fld>
            <a:endParaRPr lang="en-US"/>
          </a:p>
        </p:txBody>
      </p:sp>
    </p:spTree>
    <p:extLst>
      <p:ext uri="{BB962C8B-B14F-4D97-AF65-F5344CB8AC3E}">
        <p14:creationId xmlns:p14="http://schemas.microsoft.com/office/powerpoint/2010/main" val="1608520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50</a:t>
            </a:fld>
            <a:endParaRPr lang="en-US"/>
          </a:p>
        </p:txBody>
      </p:sp>
    </p:spTree>
    <p:extLst>
      <p:ext uri="{BB962C8B-B14F-4D97-AF65-F5344CB8AC3E}">
        <p14:creationId xmlns:p14="http://schemas.microsoft.com/office/powerpoint/2010/main" val="1812211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51</a:t>
            </a:fld>
            <a:endParaRPr lang="en-US"/>
          </a:p>
        </p:txBody>
      </p:sp>
    </p:spTree>
    <p:extLst>
      <p:ext uri="{BB962C8B-B14F-4D97-AF65-F5344CB8AC3E}">
        <p14:creationId xmlns:p14="http://schemas.microsoft.com/office/powerpoint/2010/main" val="2717958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52</a:t>
            </a:fld>
            <a:endParaRPr lang="en-US"/>
          </a:p>
        </p:txBody>
      </p:sp>
    </p:spTree>
    <p:extLst>
      <p:ext uri="{BB962C8B-B14F-4D97-AF65-F5344CB8AC3E}">
        <p14:creationId xmlns:p14="http://schemas.microsoft.com/office/powerpoint/2010/main" val="309654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6</a:t>
            </a:fld>
            <a:endParaRPr lang="en-US"/>
          </a:p>
        </p:txBody>
      </p:sp>
    </p:spTree>
    <p:extLst>
      <p:ext uri="{BB962C8B-B14F-4D97-AF65-F5344CB8AC3E}">
        <p14:creationId xmlns:p14="http://schemas.microsoft.com/office/powerpoint/2010/main" val="227975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7</a:t>
            </a:fld>
            <a:endParaRPr lang="en-US"/>
          </a:p>
        </p:txBody>
      </p:sp>
    </p:spTree>
    <p:extLst>
      <p:ext uri="{BB962C8B-B14F-4D97-AF65-F5344CB8AC3E}">
        <p14:creationId xmlns:p14="http://schemas.microsoft.com/office/powerpoint/2010/main" val="76664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8</a:t>
            </a:fld>
            <a:endParaRPr lang="en-US"/>
          </a:p>
        </p:txBody>
      </p:sp>
    </p:spTree>
    <p:extLst>
      <p:ext uri="{BB962C8B-B14F-4D97-AF65-F5344CB8AC3E}">
        <p14:creationId xmlns:p14="http://schemas.microsoft.com/office/powerpoint/2010/main" val="63543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D0D3C-92D7-4325-B601-900035D8984C}" type="slidenum">
              <a:rPr lang="en-US" smtClean="0"/>
              <a:t>9</a:t>
            </a:fld>
            <a:endParaRPr lang="en-US"/>
          </a:p>
        </p:txBody>
      </p:sp>
    </p:spTree>
    <p:extLst>
      <p:ext uri="{BB962C8B-B14F-4D97-AF65-F5344CB8AC3E}">
        <p14:creationId xmlns:p14="http://schemas.microsoft.com/office/powerpoint/2010/main" val="1269163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7" name="Rectangle 6"/>
          <p:cNvSpPr/>
          <p:nvPr userDrawn="1"/>
        </p:nvSpPr>
        <p:spPr>
          <a:xfrm>
            <a:off x="0" y="0"/>
            <a:ext cx="914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219200" y="1295400"/>
            <a:ext cx="6781800" cy="1938992"/>
          </a:xfrm>
          <a:prstGeom prst="rect">
            <a:avLst/>
          </a:prstGeom>
          <a:noFill/>
        </p:spPr>
        <p:txBody>
          <a:bodyPr wrap="square" rtlCol="0">
            <a:spAutoFit/>
          </a:bodyPr>
          <a:lstStyle/>
          <a:p>
            <a:r>
              <a:rPr lang="en-US" sz="3000" baseline="0" dirty="0" smtClean="0">
                <a:solidFill>
                  <a:schemeClr val="bg1"/>
                </a:solidFill>
                <a:latin typeface="+mj-lt"/>
                <a:ea typeface="Roboto" pitchFamily="2" charset="0"/>
              </a:rPr>
              <a:t>UNDERSTANDING THE ROLE OF THE CONSULTANT –  AN UPDATE ON THE CONSULTANT’S LEGAL RESPONSIBILITIES</a:t>
            </a:r>
          </a:p>
        </p:txBody>
      </p:sp>
      <p:cxnSp>
        <p:nvCxnSpPr>
          <p:cNvPr id="10" name="Straight Connector 9"/>
          <p:cNvCxnSpPr/>
          <p:nvPr userDrawn="1"/>
        </p:nvCxnSpPr>
        <p:spPr>
          <a:xfrm>
            <a:off x="1295400" y="4224525"/>
            <a:ext cx="6629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5400" y="4529325"/>
            <a:ext cx="2667000" cy="271275"/>
          </a:xfrm>
          <a:prstGeom prst="rect">
            <a:avLst/>
          </a:prstGeom>
        </p:spPr>
      </p:pic>
      <p:sp>
        <p:nvSpPr>
          <p:cNvPr id="9" name="TextBox 8"/>
          <p:cNvSpPr txBox="1"/>
          <p:nvPr userDrawn="1"/>
        </p:nvSpPr>
        <p:spPr>
          <a:xfrm>
            <a:off x="1219200" y="3714690"/>
            <a:ext cx="6781800" cy="400110"/>
          </a:xfrm>
          <a:prstGeom prst="rect">
            <a:avLst/>
          </a:prstGeom>
          <a:noFill/>
        </p:spPr>
        <p:txBody>
          <a:bodyPr wrap="square" rtlCol="0">
            <a:spAutoFit/>
          </a:bodyPr>
          <a:lstStyle/>
          <a:p>
            <a:r>
              <a:rPr lang="en-US" sz="2000" baseline="0" dirty="0" smtClean="0">
                <a:solidFill>
                  <a:schemeClr val="bg1"/>
                </a:solidFill>
                <a:latin typeface="+mj-lt"/>
                <a:ea typeface="Roboto" pitchFamily="2" charset="0"/>
              </a:rPr>
              <a:t>Samantha Ip, Partner</a:t>
            </a:r>
          </a:p>
        </p:txBody>
      </p:sp>
    </p:spTree>
    <p:extLst>
      <p:ext uri="{BB962C8B-B14F-4D97-AF65-F5344CB8AC3E}">
        <p14:creationId xmlns:p14="http://schemas.microsoft.com/office/powerpoint/2010/main" val="57568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967" y="350838"/>
            <a:ext cx="4267200" cy="1477962"/>
          </a:xfrm>
        </p:spPr>
        <p:txBody>
          <a:bodyPr>
            <a:normAutofit/>
          </a:bodyPr>
          <a:lstStyle>
            <a:lvl1pPr algn="l">
              <a:defRPr sz="2800">
                <a:solidFill>
                  <a:srgbClr val="00B3DC"/>
                </a:solidFill>
                <a:latin typeface="+mj-lt"/>
                <a:ea typeface="Roboto" pitchFamily="2" charset="0"/>
              </a:defRPr>
            </a:lvl1pPr>
          </a:lstStyle>
          <a:p>
            <a:r>
              <a:rPr lang="en-US" dirty="0" smtClean="0"/>
              <a:t>ADD TITLE</a:t>
            </a:r>
            <a:endParaRPr lang="en-US" dirty="0"/>
          </a:p>
        </p:txBody>
      </p:sp>
      <p:sp>
        <p:nvSpPr>
          <p:cNvPr id="3" name="Content Placeholder 2"/>
          <p:cNvSpPr>
            <a:spLocks noGrp="1"/>
          </p:cNvSpPr>
          <p:nvPr>
            <p:ph idx="1"/>
          </p:nvPr>
        </p:nvSpPr>
        <p:spPr>
          <a:xfrm>
            <a:off x="329967" y="1828800"/>
            <a:ext cx="4267200" cy="4191000"/>
          </a:xfrm>
        </p:spPr>
        <p:txBody>
          <a:bodyPr>
            <a:normAutofit/>
          </a:bodyPr>
          <a:lstStyle>
            <a:lvl1pPr marL="285750" indent="-285750">
              <a:buFont typeface="Arial" panose="020B0604020202020204" pitchFamily="34" charset="0"/>
              <a:buChar char="•"/>
              <a:defRPr sz="1800" baseline="0">
                <a:solidFill>
                  <a:srgbClr val="787878"/>
                </a:solidFill>
                <a:latin typeface="Roboto "/>
              </a:defRPr>
            </a:lvl1pPr>
            <a:lvl2pPr>
              <a:defRPr>
                <a:latin typeface="Roboto"/>
              </a:defRPr>
            </a:lvl2pPr>
          </a:lstStyle>
          <a:p>
            <a:pPr lvl="0"/>
            <a:r>
              <a:rPr lang="en-US" dirty="0" smtClean="0"/>
              <a:t>Click to edit Master text styles</a:t>
            </a:r>
          </a:p>
          <a:p>
            <a:pPr lvl="1"/>
            <a:r>
              <a:rPr lang="en-US" dirty="0" smtClean="0"/>
              <a:t>Second level</a:t>
            </a:r>
          </a:p>
          <a:p>
            <a:pPr lvl="0"/>
            <a:endParaRPr lang="en-US" dirty="0" smtClean="0"/>
          </a:p>
        </p:txBody>
      </p:sp>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9" name="Content Placeholder 2"/>
          <p:cNvSpPr>
            <a:spLocks noGrp="1"/>
          </p:cNvSpPr>
          <p:nvPr>
            <p:ph idx="10" hasCustomPrompt="1"/>
          </p:nvPr>
        </p:nvSpPr>
        <p:spPr>
          <a:xfrm>
            <a:off x="5029200" y="381000"/>
            <a:ext cx="3810000" cy="5638800"/>
          </a:xfrm>
        </p:spPr>
        <p:txBody>
          <a:bodyPr>
            <a:normAutofit/>
          </a:bodyPr>
          <a:lstStyle>
            <a:lvl1pPr marL="0" indent="0">
              <a:buNone/>
              <a:defRPr sz="1800" baseline="0">
                <a:solidFill>
                  <a:srgbClr val="787878"/>
                </a:solidFill>
                <a:latin typeface="Roboto"/>
              </a:defRPr>
            </a:lvl1pPr>
          </a:lstStyle>
          <a:p>
            <a:pPr lvl="0"/>
            <a:r>
              <a:rPr lang="en-US" dirty="0" smtClean="0"/>
              <a:t>[ADD CHART OR DRAWING HERE]</a:t>
            </a:r>
          </a:p>
        </p:txBody>
      </p:sp>
      <p:sp>
        <p:nvSpPr>
          <p:cNvPr id="10"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63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1967" y="579438"/>
            <a:ext cx="6985233" cy="1630362"/>
          </a:xfrm>
        </p:spPr>
        <p:txBody>
          <a:bodyPr>
            <a:normAutofit/>
          </a:bodyPr>
          <a:lstStyle>
            <a:lvl1pPr algn="l">
              <a:defRPr sz="2800">
                <a:solidFill>
                  <a:srgbClr val="00B3DC"/>
                </a:solidFill>
                <a:latin typeface="+mj-lt"/>
                <a:ea typeface="Roboto "/>
              </a:defRPr>
            </a:lvl1pPr>
          </a:lstStyle>
          <a:p>
            <a:r>
              <a:rPr lang="en-US" dirty="0" err="1" smtClean="0"/>
              <a:t>CRAS</a:t>
            </a:r>
            <a:r>
              <a:rPr lang="en-US" dirty="0" smtClean="0"/>
              <a:t> </a:t>
            </a:r>
            <a:r>
              <a:rPr lang="en-US" dirty="0" err="1" smtClean="0"/>
              <a:t>ELEMENTUM</a:t>
            </a:r>
            <a:r>
              <a:rPr lang="en-US" dirty="0" smtClean="0"/>
              <a:t> </a:t>
            </a:r>
            <a:r>
              <a:rPr lang="en-US" dirty="0" err="1" smtClean="0"/>
              <a:t>ASI</a:t>
            </a:r>
            <a:r>
              <a:rPr lang="en-US" dirty="0" smtClean="0"/>
              <a:t> </a:t>
            </a:r>
            <a:r>
              <a:rPr lang="en-US" dirty="0" err="1" smtClean="0"/>
              <a:t>VESTIBULUM</a:t>
            </a:r>
            <a:r>
              <a:rPr lang="en-US" dirty="0" smtClean="0"/>
              <a:t> </a:t>
            </a:r>
            <a:r>
              <a:rPr lang="en-US" dirty="0" err="1" smtClean="0"/>
              <a:t>MAGNASIT</a:t>
            </a:r>
            <a:r>
              <a:rPr lang="en-US" dirty="0" smtClean="0"/>
              <a:t> </a:t>
            </a:r>
            <a:r>
              <a:rPr lang="en-US" dirty="0" err="1" smtClean="0"/>
              <a:t>AMET</a:t>
            </a:r>
            <a:r>
              <a:rPr lang="en-US" dirty="0" smtClean="0"/>
              <a:t> </a:t>
            </a:r>
            <a:r>
              <a:rPr lang="en-US" dirty="0" err="1" smtClean="0"/>
              <a:t>EFFICITUR</a:t>
            </a:r>
            <a:r>
              <a:rPr lang="en-US" dirty="0" smtClean="0"/>
              <a:t> DOLOR </a:t>
            </a:r>
            <a:r>
              <a:rPr lang="en-US" dirty="0" err="1" smtClean="0"/>
              <a:t>HAMETER</a:t>
            </a:r>
            <a:r>
              <a:rPr lang="en-US" dirty="0" smtClean="0"/>
              <a:t> </a:t>
            </a:r>
            <a:r>
              <a:rPr lang="en-US" dirty="0" err="1" smtClean="0"/>
              <a:t>UNTRA</a:t>
            </a:r>
            <a:r>
              <a:rPr lang="en-US" dirty="0" smtClean="0"/>
              <a:t>.</a:t>
            </a:r>
            <a:endParaRPr lang="en-US" dirty="0"/>
          </a:p>
        </p:txBody>
      </p:sp>
      <p:sp>
        <p:nvSpPr>
          <p:cNvPr id="3" name="Content Placeholder 2"/>
          <p:cNvSpPr>
            <a:spLocks noGrp="1"/>
          </p:cNvSpPr>
          <p:nvPr>
            <p:ph idx="1"/>
          </p:nvPr>
        </p:nvSpPr>
        <p:spPr>
          <a:xfrm>
            <a:off x="1091967" y="2286000"/>
            <a:ext cx="6985233" cy="3352800"/>
          </a:xfrm>
        </p:spPr>
        <p:txBody>
          <a:bodyPr>
            <a:normAutofit/>
          </a:bodyPr>
          <a:lstStyle>
            <a:lvl1pPr marL="285750" indent="-285750">
              <a:buFont typeface="Arial" panose="020B0604020202020204" pitchFamily="34" charset="0"/>
              <a:buChar char="•"/>
              <a:defRPr sz="1800" baseline="0">
                <a:solidFill>
                  <a:srgbClr val="787878"/>
                </a:solidFill>
                <a:latin typeface="Roboto"/>
              </a:defRPr>
            </a:lvl1pPr>
            <a:lvl2pPr>
              <a:defRPr>
                <a:latin typeface="Roboto"/>
              </a:defRPr>
            </a:lvl2pPr>
            <a:lvl3pPr>
              <a:defRPr>
                <a:latin typeface="Roboto"/>
              </a:defRPr>
            </a:lvl3pPr>
            <a:lvl4pPr>
              <a:defRPr>
                <a:latin typeface="Roboto"/>
              </a:defRPr>
            </a:lvl4pPr>
            <a:lvl5pPr>
              <a:defRPr>
                <a:latin typeface="Robot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10"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04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649" y="4146856"/>
            <a:ext cx="4242032" cy="1796744"/>
          </a:xfrm>
        </p:spPr>
        <p:txBody>
          <a:bodyPr>
            <a:normAutofit/>
          </a:bodyPr>
          <a:lstStyle>
            <a:lvl1pPr algn="l">
              <a:defRPr sz="2800">
                <a:solidFill>
                  <a:srgbClr val="00B3DC"/>
                </a:solidFill>
                <a:latin typeface="Roboto" pitchFamily="2" charset="0"/>
                <a:ea typeface="Roboto" pitchFamily="2" charset="0"/>
              </a:defRPr>
            </a:lvl1pPr>
          </a:lstStyle>
          <a:p>
            <a:r>
              <a:rPr lang="en-US" dirty="0" smtClean="0"/>
              <a:t>CRAS ELEMENTUM ASI VESTIBULUM MAGNASIT AMET EFFICITUR.</a:t>
            </a:r>
            <a:endParaRPr lang="en-US" dirty="0"/>
          </a:p>
        </p:txBody>
      </p:sp>
      <p:sp>
        <p:nvSpPr>
          <p:cNvPr id="3" name="Content Placeholder 2"/>
          <p:cNvSpPr>
            <a:spLocks noGrp="1"/>
          </p:cNvSpPr>
          <p:nvPr>
            <p:ph idx="1" hasCustomPrompt="1"/>
          </p:nvPr>
        </p:nvSpPr>
        <p:spPr>
          <a:xfrm>
            <a:off x="4602760" y="4267200"/>
            <a:ext cx="4343400" cy="1524000"/>
          </a:xfrm>
        </p:spPr>
        <p:txBody>
          <a:bodyPr>
            <a:normAutofit/>
          </a:bodyPr>
          <a:lstStyle>
            <a:lvl1pPr marL="0" indent="0">
              <a:buNone/>
              <a:defRPr sz="1800" baseline="0">
                <a:solidFill>
                  <a:srgbClr val="787878"/>
                </a:solidFill>
                <a:latin typeface="Roboto "/>
              </a:defRPr>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urna</a:t>
            </a:r>
            <a:r>
              <a:rPr lang="en-US" dirty="0" smtClean="0"/>
              <a:t> magna, semper vitae </a:t>
            </a:r>
            <a:r>
              <a:rPr lang="en-US" dirty="0" err="1" smtClean="0"/>
              <a:t>turpis</a:t>
            </a:r>
            <a:r>
              <a:rPr lang="en-US" dirty="0" smtClean="0"/>
              <a:t> ac, </a:t>
            </a:r>
            <a:r>
              <a:rPr lang="en-US" dirty="0" err="1" smtClean="0"/>
              <a:t>molestie</a:t>
            </a:r>
            <a:r>
              <a:rPr lang="en-US" dirty="0" smtClean="0"/>
              <a:t> </a:t>
            </a:r>
            <a:r>
              <a:rPr lang="en-US" dirty="0" err="1" smtClean="0"/>
              <a:t>aliquet</a:t>
            </a:r>
            <a:r>
              <a:rPr lang="en-US" dirty="0" smtClean="0"/>
              <a:t> </a:t>
            </a:r>
            <a:r>
              <a:rPr lang="en-US" dirty="0" err="1" smtClean="0"/>
              <a:t>purus</a:t>
            </a:r>
            <a:r>
              <a:rPr lang="en-US" dirty="0" smtClean="0"/>
              <a:t>. Maecenas </a:t>
            </a:r>
            <a:r>
              <a:rPr lang="en-US" dirty="0" err="1" smtClean="0"/>
              <a:t>faucibus</a:t>
            </a:r>
            <a:r>
              <a:rPr lang="en-US" dirty="0" smtClean="0"/>
              <a:t> magna quam </a:t>
            </a:r>
            <a:r>
              <a:rPr lang="en-US" dirty="0" err="1" smtClean="0"/>
              <a:t>quamousito</a:t>
            </a:r>
            <a:r>
              <a:rPr lang="en-US" dirty="0" smtClean="0"/>
              <a:t> </a:t>
            </a:r>
            <a:r>
              <a:rPr lang="en-US" dirty="0" err="1" smtClean="0"/>
              <a:t>mauristic</a:t>
            </a:r>
            <a:r>
              <a:rPr lang="en-US" dirty="0" smtClean="0"/>
              <a:t>.</a:t>
            </a:r>
          </a:p>
        </p:txBody>
      </p:sp>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10"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2"/>
          <p:cNvSpPr>
            <a:spLocks noGrp="1"/>
          </p:cNvSpPr>
          <p:nvPr>
            <p:ph idx="10"/>
          </p:nvPr>
        </p:nvSpPr>
        <p:spPr>
          <a:xfrm>
            <a:off x="381000" y="381000"/>
            <a:ext cx="8458200" cy="3505200"/>
          </a:xfrm>
        </p:spPr>
        <p:txBody>
          <a:bodyPr>
            <a:normAutofit/>
          </a:bodyPr>
          <a:lstStyle>
            <a:lvl1pPr marL="0" indent="0">
              <a:buNone/>
              <a:defRPr sz="1800" baseline="0">
                <a:solidFill>
                  <a:srgbClr val="787878"/>
                </a:solidFill>
                <a:latin typeface="Roboto "/>
              </a:defRPr>
            </a:lvl1pPr>
          </a:lstStyle>
          <a:p>
            <a:pPr lvl="0"/>
            <a:endParaRPr lang="en-US" dirty="0" smtClean="0"/>
          </a:p>
        </p:txBody>
      </p:sp>
    </p:spTree>
    <p:extLst>
      <p:ext uri="{BB962C8B-B14F-4D97-AF65-F5344CB8AC3E}">
        <p14:creationId xmlns:p14="http://schemas.microsoft.com/office/powerpoint/2010/main" val="170132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808038"/>
            <a:ext cx="2895600" cy="411162"/>
          </a:xfrm>
        </p:spPr>
        <p:txBody>
          <a:bodyPr>
            <a:noAutofit/>
          </a:bodyPr>
          <a:lstStyle>
            <a:lvl1pPr algn="l">
              <a:defRPr sz="2400">
                <a:solidFill>
                  <a:srgbClr val="00B3DC"/>
                </a:solidFill>
                <a:latin typeface="Roboto" pitchFamily="2" charset="0"/>
                <a:ea typeface="Roboto" pitchFamily="2" charset="0"/>
              </a:defRPr>
            </a:lvl1pPr>
          </a:lstStyle>
          <a:p>
            <a:r>
              <a:rPr lang="en-US" dirty="0" smtClean="0"/>
              <a:t>LAWYER NAME</a:t>
            </a:r>
            <a:endParaRPr lang="en-US" dirty="0"/>
          </a:p>
        </p:txBody>
      </p:sp>
      <p:sp>
        <p:nvSpPr>
          <p:cNvPr id="3" name="Content Placeholder 2"/>
          <p:cNvSpPr>
            <a:spLocks noGrp="1"/>
          </p:cNvSpPr>
          <p:nvPr>
            <p:ph idx="1" hasCustomPrompt="1"/>
          </p:nvPr>
        </p:nvSpPr>
        <p:spPr>
          <a:xfrm>
            <a:off x="4571999" y="1219200"/>
            <a:ext cx="3581401" cy="304800"/>
          </a:xfrm>
        </p:spPr>
        <p:txBody>
          <a:bodyPr>
            <a:normAutofit/>
          </a:bodyPr>
          <a:lstStyle>
            <a:lvl1pPr marL="0" indent="0">
              <a:buNone/>
              <a:defRPr sz="1200" b="1" baseline="0">
                <a:solidFill>
                  <a:schemeClr val="tx1"/>
                </a:solidFill>
                <a:latin typeface="Roboto "/>
              </a:defRPr>
            </a:lvl1pPr>
          </a:lstStyle>
          <a:p>
            <a:pPr lvl="0"/>
            <a:r>
              <a:rPr lang="en-US" dirty="0" smtClean="0"/>
              <a:t>604 643 3108  |  asinger@cwilson.com</a:t>
            </a:r>
          </a:p>
        </p:txBody>
      </p:sp>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6" name="Content Placeholder 2"/>
          <p:cNvSpPr>
            <a:spLocks noGrp="1"/>
          </p:cNvSpPr>
          <p:nvPr>
            <p:ph idx="10" hasCustomPrompt="1"/>
          </p:nvPr>
        </p:nvSpPr>
        <p:spPr>
          <a:xfrm>
            <a:off x="4572001" y="1524000"/>
            <a:ext cx="3581400" cy="609600"/>
          </a:xfrm>
        </p:spPr>
        <p:txBody>
          <a:bodyPr>
            <a:normAutofit/>
          </a:bodyPr>
          <a:lstStyle>
            <a:lvl1pPr marL="0" indent="0">
              <a:buNone/>
              <a:defRPr sz="1200" baseline="0">
                <a:solidFill>
                  <a:srgbClr val="787878"/>
                </a:solidFill>
                <a:latin typeface="Roboto "/>
              </a:defRPr>
            </a:lvl1pPr>
          </a:lstStyle>
          <a:p>
            <a:pPr lvl="0"/>
            <a:r>
              <a:rPr lang="pt-BR" dirty="0" smtClean="0"/>
              <a:t>Etiam aliquam volutpat posuere nullam condimentum porttitor facilisis. </a:t>
            </a:r>
            <a:endParaRPr lang="en-US" dirty="0" smtClean="0"/>
          </a:p>
        </p:txBody>
      </p:sp>
      <p:sp>
        <p:nvSpPr>
          <p:cNvPr id="9" name="Content Placeholder 2"/>
          <p:cNvSpPr>
            <a:spLocks noGrp="1"/>
          </p:cNvSpPr>
          <p:nvPr>
            <p:ph idx="11" hasCustomPrompt="1"/>
          </p:nvPr>
        </p:nvSpPr>
        <p:spPr>
          <a:xfrm>
            <a:off x="6781800" y="914400"/>
            <a:ext cx="1371600" cy="304800"/>
          </a:xfrm>
        </p:spPr>
        <p:txBody>
          <a:bodyPr>
            <a:normAutofit/>
          </a:bodyPr>
          <a:lstStyle>
            <a:lvl1pPr marL="0" indent="0">
              <a:buNone/>
              <a:defRPr sz="1200" b="1" baseline="0">
                <a:solidFill>
                  <a:schemeClr val="tx1"/>
                </a:solidFill>
                <a:latin typeface="Roboto "/>
              </a:defRPr>
            </a:lvl1pPr>
          </a:lstStyle>
          <a:p>
            <a:pPr lvl="0"/>
            <a:r>
              <a:rPr lang="en-US" dirty="0" smtClean="0"/>
              <a:t>Partner</a:t>
            </a:r>
          </a:p>
        </p:txBody>
      </p:sp>
      <p:sp>
        <p:nvSpPr>
          <p:cNvPr id="10" name="Content Placeholder 2"/>
          <p:cNvSpPr>
            <a:spLocks noGrp="1"/>
          </p:cNvSpPr>
          <p:nvPr>
            <p:ph idx="12"/>
          </p:nvPr>
        </p:nvSpPr>
        <p:spPr>
          <a:xfrm>
            <a:off x="914400" y="609600"/>
            <a:ext cx="3429000" cy="1600200"/>
          </a:xfrm>
        </p:spPr>
        <p:txBody>
          <a:bodyPr>
            <a:normAutofit/>
          </a:bodyPr>
          <a:lstStyle>
            <a:lvl1pPr marL="0" indent="0">
              <a:buNone/>
              <a:defRPr sz="1200" baseline="0">
                <a:solidFill>
                  <a:srgbClr val="787878"/>
                </a:solidFill>
                <a:latin typeface="Roboto "/>
              </a:defRPr>
            </a:lvl1pPr>
          </a:lstStyle>
          <a:p>
            <a:pPr lvl="0"/>
            <a:endParaRPr lang="en-US" dirty="0" smtClean="0"/>
          </a:p>
        </p:txBody>
      </p:sp>
      <p:sp>
        <p:nvSpPr>
          <p:cNvPr id="21"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solidFill>
                  <a:prstClr val="black">
                    <a:tint val="75000"/>
                  </a:prstClr>
                </a:solidFill>
              </a:rPr>
              <a:pPr/>
              <a:t>‹#›</a:t>
            </a:fld>
            <a:endParaRPr lang="en-US">
              <a:solidFill>
                <a:prstClr val="black">
                  <a:tint val="75000"/>
                </a:prstClr>
              </a:solidFill>
            </a:endParaRPr>
          </a:p>
        </p:txBody>
      </p:sp>
      <p:sp>
        <p:nvSpPr>
          <p:cNvPr id="22" name="Content Placeholder 2"/>
          <p:cNvSpPr>
            <a:spLocks noGrp="1"/>
          </p:cNvSpPr>
          <p:nvPr>
            <p:ph idx="21" hasCustomPrompt="1"/>
          </p:nvPr>
        </p:nvSpPr>
        <p:spPr>
          <a:xfrm>
            <a:off x="914400" y="5867400"/>
            <a:ext cx="7239000" cy="228600"/>
          </a:xfrm>
        </p:spPr>
        <p:txBody>
          <a:bodyPr>
            <a:normAutofit/>
          </a:bodyPr>
          <a:lstStyle>
            <a:lvl1pPr marL="0" indent="0" algn="ctr">
              <a:buNone/>
              <a:defRPr sz="800" baseline="0">
                <a:solidFill>
                  <a:srgbClr val="787878"/>
                </a:solidFill>
                <a:latin typeface="Roboto "/>
              </a:defRPr>
            </a:lvl1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in </a:t>
            </a:r>
            <a:r>
              <a:rPr lang="en-US" dirty="0" err="1" smtClean="0"/>
              <a:t>commodo</a:t>
            </a:r>
            <a:r>
              <a:rPr lang="en-US" dirty="0" smtClean="0"/>
              <a:t> lacus, at tempus ante. </a:t>
            </a:r>
            <a:r>
              <a:rPr lang="en-US" dirty="0" err="1" smtClean="0"/>
              <a:t>Vivamus</a:t>
            </a:r>
            <a:r>
              <a:rPr lang="en-US" dirty="0" smtClean="0"/>
              <a:t> </a:t>
            </a:r>
            <a:r>
              <a:rPr lang="en-US" dirty="0" err="1" smtClean="0"/>
              <a:t>laoreet</a:t>
            </a:r>
            <a:r>
              <a:rPr lang="en-US" dirty="0" smtClean="0"/>
              <a:t> </a:t>
            </a:r>
            <a:r>
              <a:rPr lang="en-US" dirty="0" err="1" smtClean="0"/>
              <a:t>faucibus</a:t>
            </a:r>
            <a:r>
              <a:rPr lang="en-US" dirty="0" smtClean="0"/>
              <a:t> </a:t>
            </a:r>
            <a:r>
              <a:rPr lang="en-US" dirty="0" err="1" smtClean="0"/>
              <a:t>sapien</a:t>
            </a:r>
            <a:r>
              <a:rPr lang="en-US" dirty="0" smtClean="0"/>
              <a:t>, id </a:t>
            </a:r>
            <a:r>
              <a:rPr lang="en-US" dirty="0" err="1" smtClean="0"/>
              <a:t>faucibus</a:t>
            </a:r>
            <a:r>
              <a:rPr lang="en-US" dirty="0" smtClean="0"/>
              <a:t> </a:t>
            </a:r>
            <a:r>
              <a:rPr lang="en-US" dirty="0" err="1" smtClean="0"/>
              <a:t>nisleget</a:t>
            </a:r>
            <a:r>
              <a:rPr lang="en-US" dirty="0" smtClean="0"/>
              <a:t>. </a:t>
            </a:r>
            <a:endParaRPr lang="en-US" dirty="0"/>
          </a:p>
        </p:txBody>
      </p:sp>
    </p:spTree>
    <p:extLst>
      <p:ext uri="{BB962C8B-B14F-4D97-AF65-F5344CB8AC3E}">
        <p14:creationId xmlns:p14="http://schemas.microsoft.com/office/powerpoint/2010/main" val="312874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21"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00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350838"/>
            <a:ext cx="4267200" cy="2163762"/>
          </a:xfrm>
        </p:spPr>
        <p:txBody>
          <a:bodyPr>
            <a:normAutofit/>
          </a:bodyPr>
          <a:lstStyle>
            <a:lvl1pPr algn="l">
              <a:defRPr sz="2800">
                <a:solidFill>
                  <a:srgbClr val="00B3DC"/>
                </a:solidFill>
                <a:latin typeface="Roboto" pitchFamily="2" charset="0"/>
                <a:ea typeface="Roboto" pitchFamily="2" charset="0"/>
              </a:defRPr>
            </a:lvl1pPr>
          </a:lstStyle>
          <a:p>
            <a:r>
              <a:rPr lang="en-US" dirty="0" smtClean="0"/>
              <a:t>CRAS ELEMENTUM ASI VESTIBULUM MAGNASIT AMET EFFICITUR DOLOR HAMETER UNTRA.</a:t>
            </a:r>
            <a:endParaRPr lang="en-US" dirty="0"/>
          </a:p>
        </p:txBody>
      </p:sp>
      <p:sp>
        <p:nvSpPr>
          <p:cNvPr id="3" name="Content Placeholder 2"/>
          <p:cNvSpPr>
            <a:spLocks noGrp="1"/>
          </p:cNvSpPr>
          <p:nvPr>
            <p:ph idx="1" hasCustomPrompt="1"/>
          </p:nvPr>
        </p:nvSpPr>
        <p:spPr>
          <a:xfrm>
            <a:off x="4572000" y="2514600"/>
            <a:ext cx="4267200" cy="3505200"/>
          </a:xfrm>
        </p:spPr>
        <p:txBody>
          <a:bodyPr>
            <a:normAutofit/>
          </a:bodyPr>
          <a:lstStyle>
            <a:lvl1pPr marL="0" indent="0">
              <a:buFont typeface="Arial" panose="020B0604020202020204" pitchFamily="34" charset="0"/>
              <a:buNone/>
              <a:defRPr sz="1800" baseline="0">
                <a:solidFill>
                  <a:srgbClr val="787878"/>
                </a:solidFill>
                <a:latin typeface="Roboto "/>
              </a:defRPr>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urna</a:t>
            </a:r>
            <a:r>
              <a:rPr lang="en-US" dirty="0" smtClean="0"/>
              <a:t> magna, semper vitae </a:t>
            </a:r>
            <a:r>
              <a:rPr lang="en-US" dirty="0" err="1" smtClean="0"/>
              <a:t>turpis</a:t>
            </a:r>
            <a:r>
              <a:rPr lang="en-US" dirty="0" smtClean="0"/>
              <a:t> ac, </a:t>
            </a:r>
            <a:r>
              <a:rPr lang="en-US" dirty="0" err="1" smtClean="0"/>
              <a:t>molestie</a:t>
            </a:r>
            <a:r>
              <a:rPr lang="en-US" dirty="0" smtClean="0"/>
              <a:t> </a:t>
            </a:r>
            <a:r>
              <a:rPr lang="en-US" dirty="0" err="1" smtClean="0"/>
              <a:t>aliquet</a:t>
            </a:r>
            <a:r>
              <a:rPr lang="en-US" dirty="0" smtClean="0"/>
              <a:t> </a:t>
            </a:r>
            <a:r>
              <a:rPr lang="en-US" dirty="0" err="1" smtClean="0"/>
              <a:t>purus</a:t>
            </a:r>
            <a:r>
              <a:rPr lang="en-US" dirty="0" smtClean="0"/>
              <a:t>. Maecenas </a:t>
            </a:r>
            <a:r>
              <a:rPr lang="en-US" dirty="0" err="1" smtClean="0"/>
              <a:t>faucibus</a:t>
            </a:r>
            <a:r>
              <a:rPr lang="en-US" dirty="0" smtClean="0"/>
              <a:t> magna quam </a:t>
            </a:r>
            <a:r>
              <a:rPr lang="en-US" dirty="0" err="1" smtClean="0"/>
              <a:t>quamousito</a:t>
            </a:r>
            <a:r>
              <a:rPr lang="en-US" dirty="0" smtClean="0"/>
              <a:t> </a:t>
            </a:r>
            <a:r>
              <a:rPr lang="en-US" dirty="0" err="1" smtClean="0"/>
              <a:t>mauristic</a:t>
            </a:r>
            <a:r>
              <a:rPr lang="en-US" dirty="0" smtClean="0"/>
              <a:t>.</a:t>
            </a:r>
          </a:p>
          <a:p>
            <a:pPr lvl="0"/>
            <a:endParaRPr lang="en-US" dirty="0" smtClean="0"/>
          </a:p>
          <a:p>
            <a:pPr lvl="0"/>
            <a:r>
              <a:rPr lang="en-US" dirty="0" smtClean="0"/>
              <a:t>Maecenas </a:t>
            </a:r>
            <a:r>
              <a:rPr lang="en-US" dirty="0" err="1" smtClean="0"/>
              <a:t>faucibus</a:t>
            </a:r>
            <a:r>
              <a:rPr lang="en-US" dirty="0" smtClean="0"/>
              <a:t> magna quam, vitae </a:t>
            </a:r>
            <a:r>
              <a:rPr lang="en-US" dirty="0" err="1" smtClean="0"/>
              <a:t>scelerisque</a:t>
            </a:r>
            <a:r>
              <a:rPr lang="en-US" dirty="0" smtClean="0"/>
              <a:t> </a:t>
            </a:r>
            <a:r>
              <a:rPr lang="en-US" dirty="0" err="1" smtClean="0"/>
              <a:t>odio</a:t>
            </a:r>
            <a:r>
              <a:rPr lang="en-US" dirty="0" smtClean="0"/>
              <a:t> </a:t>
            </a:r>
            <a:r>
              <a:rPr lang="en-US" dirty="0" err="1" smtClean="0"/>
              <a:t>accumsan</a:t>
            </a:r>
            <a:r>
              <a:rPr lang="en-US" dirty="0" smtClean="0"/>
              <a:t> </a:t>
            </a:r>
            <a:r>
              <a:rPr lang="en-US" dirty="0" err="1" smtClean="0"/>
              <a:t>velous</a:t>
            </a:r>
            <a:r>
              <a:rPr lang="en-US" dirty="0" smtClean="0"/>
              <a:t> </a:t>
            </a:r>
            <a:r>
              <a:rPr lang="en-US" dirty="0" err="1" smtClean="0"/>
              <a:t>conguous</a:t>
            </a:r>
            <a:r>
              <a:rPr lang="en-US" dirty="0" smtClean="0"/>
              <a: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urna</a:t>
            </a:r>
            <a:r>
              <a:rPr lang="en-US" dirty="0" smtClean="0"/>
              <a:t> magna, semper vitae </a:t>
            </a:r>
            <a:r>
              <a:rPr lang="en-US" dirty="0" err="1" smtClean="0"/>
              <a:t>turpis</a:t>
            </a:r>
            <a:r>
              <a:rPr lang="en-US" dirty="0" smtClean="0"/>
              <a:t> </a:t>
            </a:r>
            <a:r>
              <a:rPr lang="en-US" dirty="0" err="1" smtClean="0"/>
              <a:t>molestie</a:t>
            </a:r>
            <a:r>
              <a:rPr lang="en-US" dirty="0" smtClean="0"/>
              <a:t>.</a:t>
            </a:r>
          </a:p>
        </p:txBody>
      </p:sp>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9" name="Content Placeholder 2"/>
          <p:cNvSpPr>
            <a:spLocks noGrp="1"/>
          </p:cNvSpPr>
          <p:nvPr>
            <p:ph idx="10"/>
          </p:nvPr>
        </p:nvSpPr>
        <p:spPr>
          <a:xfrm>
            <a:off x="381000" y="381000"/>
            <a:ext cx="3810000" cy="5638800"/>
          </a:xfrm>
        </p:spPr>
        <p:txBody>
          <a:bodyPr>
            <a:normAutofit/>
          </a:bodyPr>
          <a:lstStyle>
            <a:lvl1pPr marL="0" indent="0">
              <a:buNone/>
              <a:defRPr sz="1800" baseline="0">
                <a:solidFill>
                  <a:srgbClr val="787878"/>
                </a:solidFill>
                <a:latin typeface="Roboto "/>
              </a:defRPr>
            </a:lvl1pPr>
          </a:lstStyle>
          <a:p>
            <a:pPr lvl="0"/>
            <a:endParaRPr lang="en-US" dirty="0" smtClean="0"/>
          </a:p>
        </p:txBody>
      </p:sp>
      <p:sp>
        <p:nvSpPr>
          <p:cNvPr id="10"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t>‹#›</a:t>
            </a:fld>
            <a:endParaRPr lang="en-US"/>
          </a:p>
        </p:txBody>
      </p:sp>
    </p:spTree>
    <p:extLst>
      <p:ext uri="{BB962C8B-B14F-4D97-AF65-F5344CB8AC3E}">
        <p14:creationId xmlns:p14="http://schemas.microsoft.com/office/powerpoint/2010/main" val="361290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967" y="350838"/>
            <a:ext cx="4267200" cy="2163762"/>
          </a:xfrm>
        </p:spPr>
        <p:txBody>
          <a:bodyPr>
            <a:normAutofit/>
          </a:bodyPr>
          <a:lstStyle>
            <a:lvl1pPr algn="l">
              <a:defRPr sz="2800">
                <a:solidFill>
                  <a:srgbClr val="00B3DC"/>
                </a:solidFill>
                <a:latin typeface="Roboto" pitchFamily="2" charset="0"/>
                <a:ea typeface="Roboto" pitchFamily="2" charset="0"/>
              </a:defRPr>
            </a:lvl1pPr>
          </a:lstStyle>
          <a:p>
            <a:r>
              <a:rPr lang="en-US" dirty="0" smtClean="0"/>
              <a:t>CRAS ELEMENTUM ASI VESTIBULUM MAGNASIT AMET EFFICITUR DOLOR HAMETER UNTRA.</a:t>
            </a:r>
            <a:endParaRPr lang="en-US" dirty="0"/>
          </a:p>
        </p:txBody>
      </p:sp>
      <p:sp>
        <p:nvSpPr>
          <p:cNvPr id="3" name="Content Placeholder 2"/>
          <p:cNvSpPr>
            <a:spLocks noGrp="1"/>
          </p:cNvSpPr>
          <p:nvPr>
            <p:ph idx="1" hasCustomPrompt="1"/>
          </p:nvPr>
        </p:nvSpPr>
        <p:spPr>
          <a:xfrm>
            <a:off x="329967" y="2514600"/>
            <a:ext cx="4267200" cy="3505200"/>
          </a:xfrm>
        </p:spPr>
        <p:txBody>
          <a:bodyPr>
            <a:normAutofit/>
          </a:bodyPr>
          <a:lstStyle>
            <a:lvl1pPr marL="0" indent="0">
              <a:buNone/>
              <a:defRPr sz="1800" baseline="0">
                <a:solidFill>
                  <a:srgbClr val="787878"/>
                </a:solidFill>
                <a:latin typeface="Roboto "/>
              </a:defRPr>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urna</a:t>
            </a:r>
            <a:r>
              <a:rPr lang="en-US" dirty="0" smtClean="0"/>
              <a:t> magna, semper vitae </a:t>
            </a:r>
            <a:r>
              <a:rPr lang="en-US" dirty="0" err="1" smtClean="0"/>
              <a:t>turpis</a:t>
            </a:r>
            <a:r>
              <a:rPr lang="en-US" dirty="0" smtClean="0"/>
              <a:t> ac, </a:t>
            </a:r>
            <a:r>
              <a:rPr lang="en-US" dirty="0" err="1" smtClean="0"/>
              <a:t>molestie</a:t>
            </a:r>
            <a:r>
              <a:rPr lang="en-US" dirty="0" smtClean="0"/>
              <a:t> </a:t>
            </a:r>
            <a:r>
              <a:rPr lang="en-US" dirty="0" err="1" smtClean="0"/>
              <a:t>aliquet</a:t>
            </a:r>
            <a:r>
              <a:rPr lang="en-US" dirty="0" smtClean="0"/>
              <a:t> </a:t>
            </a:r>
            <a:r>
              <a:rPr lang="en-US" dirty="0" err="1" smtClean="0"/>
              <a:t>purus</a:t>
            </a:r>
            <a:r>
              <a:rPr lang="en-US" dirty="0" smtClean="0"/>
              <a:t>. Maecenas </a:t>
            </a:r>
            <a:r>
              <a:rPr lang="en-US" dirty="0" err="1" smtClean="0"/>
              <a:t>faucibus</a:t>
            </a:r>
            <a:r>
              <a:rPr lang="en-US" dirty="0" smtClean="0"/>
              <a:t> magna quam </a:t>
            </a:r>
            <a:r>
              <a:rPr lang="en-US" dirty="0" err="1" smtClean="0"/>
              <a:t>quamousito</a:t>
            </a:r>
            <a:r>
              <a:rPr lang="en-US" dirty="0" smtClean="0"/>
              <a:t> </a:t>
            </a:r>
            <a:r>
              <a:rPr lang="en-US" dirty="0" err="1" smtClean="0"/>
              <a:t>mauristic</a:t>
            </a:r>
            <a:r>
              <a:rPr lang="en-US" dirty="0" smtClean="0"/>
              <a:t>.</a:t>
            </a:r>
          </a:p>
          <a:p>
            <a:pPr lvl="0"/>
            <a:endParaRPr lang="en-US" dirty="0" smtClean="0"/>
          </a:p>
          <a:p>
            <a:pPr lvl="0"/>
            <a:r>
              <a:rPr lang="en-US" dirty="0" smtClean="0"/>
              <a:t>Maecenas </a:t>
            </a:r>
            <a:r>
              <a:rPr lang="en-US" dirty="0" err="1" smtClean="0"/>
              <a:t>faucibus</a:t>
            </a:r>
            <a:r>
              <a:rPr lang="en-US" dirty="0" smtClean="0"/>
              <a:t> magna quam, vitae </a:t>
            </a:r>
            <a:r>
              <a:rPr lang="en-US" dirty="0" err="1" smtClean="0"/>
              <a:t>scelerisque</a:t>
            </a:r>
            <a:r>
              <a:rPr lang="en-US" dirty="0" smtClean="0"/>
              <a:t> </a:t>
            </a:r>
            <a:r>
              <a:rPr lang="en-US" dirty="0" err="1" smtClean="0"/>
              <a:t>odio</a:t>
            </a:r>
            <a:r>
              <a:rPr lang="en-US" dirty="0" smtClean="0"/>
              <a:t> </a:t>
            </a:r>
            <a:r>
              <a:rPr lang="en-US" dirty="0" err="1" smtClean="0"/>
              <a:t>accumsan</a:t>
            </a:r>
            <a:r>
              <a:rPr lang="en-US" dirty="0" smtClean="0"/>
              <a:t> </a:t>
            </a:r>
            <a:r>
              <a:rPr lang="en-US" dirty="0" err="1" smtClean="0"/>
              <a:t>velous</a:t>
            </a:r>
            <a:r>
              <a:rPr lang="en-US" dirty="0" smtClean="0"/>
              <a:t> </a:t>
            </a:r>
            <a:r>
              <a:rPr lang="en-US" dirty="0" err="1" smtClean="0"/>
              <a:t>conguous</a:t>
            </a:r>
            <a:r>
              <a:rPr lang="en-US" dirty="0" smtClean="0"/>
              <a: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urna</a:t>
            </a:r>
            <a:r>
              <a:rPr lang="en-US" dirty="0" smtClean="0"/>
              <a:t> magna, semper vitae </a:t>
            </a:r>
            <a:r>
              <a:rPr lang="en-US" dirty="0" err="1" smtClean="0"/>
              <a:t>turpis</a:t>
            </a:r>
            <a:r>
              <a:rPr lang="en-US" dirty="0" smtClean="0"/>
              <a:t> </a:t>
            </a:r>
            <a:r>
              <a:rPr lang="en-US" dirty="0" err="1" smtClean="0"/>
              <a:t>molestie</a:t>
            </a:r>
            <a:r>
              <a:rPr lang="en-US" dirty="0" smtClean="0"/>
              <a:t>.</a:t>
            </a:r>
          </a:p>
        </p:txBody>
      </p:sp>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9" name="Content Placeholder 2"/>
          <p:cNvSpPr>
            <a:spLocks noGrp="1"/>
          </p:cNvSpPr>
          <p:nvPr>
            <p:ph idx="10"/>
          </p:nvPr>
        </p:nvSpPr>
        <p:spPr>
          <a:xfrm>
            <a:off x="5029200" y="381000"/>
            <a:ext cx="3810000" cy="5638800"/>
          </a:xfrm>
        </p:spPr>
        <p:txBody>
          <a:bodyPr>
            <a:normAutofit/>
          </a:bodyPr>
          <a:lstStyle>
            <a:lvl1pPr marL="0" indent="0">
              <a:buNone/>
              <a:defRPr sz="1800" baseline="0">
                <a:solidFill>
                  <a:srgbClr val="787878"/>
                </a:solidFill>
                <a:latin typeface="Roboto "/>
              </a:defRPr>
            </a:lvl1pPr>
          </a:lstStyle>
          <a:p>
            <a:pPr lvl="0"/>
            <a:endParaRPr lang="en-US" dirty="0" smtClean="0"/>
          </a:p>
        </p:txBody>
      </p:sp>
      <p:sp>
        <p:nvSpPr>
          <p:cNvPr id="10"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t>‹#›</a:t>
            </a:fld>
            <a:endParaRPr lang="en-US"/>
          </a:p>
        </p:txBody>
      </p:sp>
    </p:spTree>
    <p:extLst>
      <p:ext uri="{BB962C8B-B14F-4D97-AF65-F5344CB8AC3E}">
        <p14:creationId xmlns:p14="http://schemas.microsoft.com/office/powerpoint/2010/main" val="116065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1967" y="579438"/>
            <a:ext cx="6985233" cy="1630362"/>
          </a:xfrm>
        </p:spPr>
        <p:txBody>
          <a:bodyPr>
            <a:normAutofit/>
          </a:bodyPr>
          <a:lstStyle>
            <a:lvl1pPr algn="l">
              <a:defRPr sz="2800">
                <a:solidFill>
                  <a:srgbClr val="00B3DC"/>
                </a:solidFill>
                <a:latin typeface="+mj-lt"/>
                <a:ea typeface="Roboto "/>
              </a:defRPr>
            </a:lvl1pPr>
          </a:lstStyle>
          <a:p>
            <a:r>
              <a:rPr lang="en-US" dirty="0" err="1" smtClean="0"/>
              <a:t>CRAS</a:t>
            </a:r>
            <a:r>
              <a:rPr lang="en-US" dirty="0" smtClean="0"/>
              <a:t> </a:t>
            </a:r>
            <a:r>
              <a:rPr lang="en-US" dirty="0" err="1" smtClean="0"/>
              <a:t>ELEMENTUM</a:t>
            </a:r>
            <a:r>
              <a:rPr lang="en-US" dirty="0" smtClean="0"/>
              <a:t> </a:t>
            </a:r>
            <a:r>
              <a:rPr lang="en-US" dirty="0" err="1" smtClean="0"/>
              <a:t>ASI</a:t>
            </a:r>
            <a:r>
              <a:rPr lang="en-US" dirty="0" smtClean="0"/>
              <a:t> </a:t>
            </a:r>
            <a:r>
              <a:rPr lang="en-US" dirty="0" err="1" smtClean="0"/>
              <a:t>VESTIBULUM</a:t>
            </a:r>
            <a:r>
              <a:rPr lang="en-US" dirty="0" smtClean="0"/>
              <a:t> </a:t>
            </a:r>
            <a:r>
              <a:rPr lang="en-US" dirty="0" err="1" smtClean="0"/>
              <a:t>MAGNASIT</a:t>
            </a:r>
            <a:r>
              <a:rPr lang="en-US" dirty="0" smtClean="0"/>
              <a:t> </a:t>
            </a:r>
            <a:r>
              <a:rPr lang="en-US" dirty="0" err="1" smtClean="0"/>
              <a:t>AMET</a:t>
            </a:r>
            <a:r>
              <a:rPr lang="en-US" dirty="0" smtClean="0"/>
              <a:t> </a:t>
            </a:r>
            <a:r>
              <a:rPr lang="en-US" dirty="0" err="1" smtClean="0"/>
              <a:t>EFFICITUR</a:t>
            </a:r>
            <a:r>
              <a:rPr lang="en-US" dirty="0" smtClean="0"/>
              <a:t> DOLOR </a:t>
            </a:r>
            <a:r>
              <a:rPr lang="en-US" dirty="0" err="1" smtClean="0"/>
              <a:t>HAMETER</a:t>
            </a:r>
            <a:r>
              <a:rPr lang="en-US" dirty="0" smtClean="0"/>
              <a:t> </a:t>
            </a:r>
            <a:r>
              <a:rPr lang="en-US" dirty="0" err="1" smtClean="0"/>
              <a:t>UNTRA</a:t>
            </a:r>
            <a:r>
              <a:rPr lang="en-US" dirty="0" smtClean="0"/>
              <a:t>.</a:t>
            </a:r>
            <a:endParaRPr lang="en-US" dirty="0"/>
          </a:p>
        </p:txBody>
      </p:sp>
      <p:sp>
        <p:nvSpPr>
          <p:cNvPr id="3" name="Content Placeholder 2"/>
          <p:cNvSpPr>
            <a:spLocks noGrp="1"/>
          </p:cNvSpPr>
          <p:nvPr>
            <p:ph idx="1"/>
          </p:nvPr>
        </p:nvSpPr>
        <p:spPr>
          <a:xfrm>
            <a:off x="1091967" y="2286000"/>
            <a:ext cx="6985233" cy="3352800"/>
          </a:xfrm>
        </p:spPr>
        <p:txBody>
          <a:bodyPr>
            <a:normAutofit/>
          </a:bodyPr>
          <a:lstStyle>
            <a:lvl1pPr marL="285750" indent="-285750">
              <a:spcBef>
                <a:spcPts val="1200"/>
              </a:spcBef>
              <a:buFont typeface="Arial" panose="020B0604020202020204" pitchFamily="34" charset="0"/>
              <a:buChar char="•"/>
              <a:defRPr sz="1800" baseline="0">
                <a:solidFill>
                  <a:srgbClr val="787878"/>
                </a:solidFill>
                <a:latin typeface="Roboto"/>
              </a:defRPr>
            </a:lvl1pPr>
            <a:lvl2pPr>
              <a:spcBef>
                <a:spcPts val="1200"/>
              </a:spcBef>
              <a:defRPr>
                <a:latin typeface="Roboto"/>
              </a:defRPr>
            </a:lvl2pPr>
            <a:lvl3pPr>
              <a:spcBef>
                <a:spcPts val="1200"/>
              </a:spcBef>
              <a:defRPr>
                <a:latin typeface="Roboto"/>
              </a:defRPr>
            </a:lvl3pPr>
            <a:lvl4pPr>
              <a:spcBef>
                <a:spcPts val="1200"/>
              </a:spcBef>
              <a:defRPr>
                <a:latin typeface="Roboto"/>
              </a:defRPr>
            </a:lvl4pPr>
            <a:lvl5pPr>
              <a:spcBef>
                <a:spcPts val="1200"/>
              </a:spcBef>
              <a:defRPr>
                <a:latin typeface="Robot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10"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t>‹#›</a:t>
            </a:fld>
            <a:endParaRPr lang="en-US"/>
          </a:p>
        </p:txBody>
      </p:sp>
    </p:spTree>
    <p:extLst>
      <p:ext uri="{BB962C8B-B14F-4D97-AF65-F5344CB8AC3E}">
        <p14:creationId xmlns:p14="http://schemas.microsoft.com/office/powerpoint/2010/main" val="1532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649" y="4146856"/>
            <a:ext cx="4242032" cy="1796744"/>
          </a:xfrm>
        </p:spPr>
        <p:txBody>
          <a:bodyPr>
            <a:normAutofit/>
          </a:bodyPr>
          <a:lstStyle>
            <a:lvl1pPr algn="l">
              <a:defRPr sz="2800">
                <a:solidFill>
                  <a:srgbClr val="00B3DC"/>
                </a:solidFill>
                <a:latin typeface="Roboto" pitchFamily="2" charset="0"/>
                <a:ea typeface="Roboto" pitchFamily="2" charset="0"/>
              </a:defRPr>
            </a:lvl1pPr>
          </a:lstStyle>
          <a:p>
            <a:r>
              <a:rPr lang="en-US" dirty="0" smtClean="0"/>
              <a:t>CRAS ELEMENTUM ASI VESTIBULUM MAGNASIT AMET EFFICITUR.</a:t>
            </a:r>
            <a:endParaRPr lang="en-US" dirty="0"/>
          </a:p>
        </p:txBody>
      </p:sp>
      <p:sp>
        <p:nvSpPr>
          <p:cNvPr id="3" name="Content Placeholder 2"/>
          <p:cNvSpPr>
            <a:spLocks noGrp="1"/>
          </p:cNvSpPr>
          <p:nvPr>
            <p:ph idx="1" hasCustomPrompt="1"/>
          </p:nvPr>
        </p:nvSpPr>
        <p:spPr>
          <a:xfrm>
            <a:off x="4602760" y="4267200"/>
            <a:ext cx="4343400" cy="1524000"/>
          </a:xfrm>
        </p:spPr>
        <p:txBody>
          <a:bodyPr>
            <a:normAutofit/>
          </a:bodyPr>
          <a:lstStyle>
            <a:lvl1pPr marL="0" indent="0">
              <a:buNone/>
              <a:defRPr sz="1800" baseline="0">
                <a:solidFill>
                  <a:srgbClr val="787878"/>
                </a:solidFill>
                <a:latin typeface="Roboto "/>
              </a:defRPr>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urna</a:t>
            </a:r>
            <a:r>
              <a:rPr lang="en-US" dirty="0" smtClean="0"/>
              <a:t> magna, semper vitae </a:t>
            </a:r>
            <a:r>
              <a:rPr lang="en-US" dirty="0" err="1" smtClean="0"/>
              <a:t>turpis</a:t>
            </a:r>
            <a:r>
              <a:rPr lang="en-US" dirty="0" smtClean="0"/>
              <a:t> ac, </a:t>
            </a:r>
            <a:r>
              <a:rPr lang="en-US" dirty="0" err="1" smtClean="0"/>
              <a:t>molestie</a:t>
            </a:r>
            <a:r>
              <a:rPr lang="en-US" dirty="0" smtClean="0"/>
              <a:t> </a:t>
            </a:r>
            <a:r>
              <a:rPr lang="en-US" dirty="0" err="1" smtClean="0"/>
              <a:t>aliquet</a:t>
            </a:r>
            <a:r>
              <a:rPr lang="en-US" dirty="0" smtClean="0"/>
              <a:t> </a:t>
            </a:r>
            <a:r>
              <a:rPr lang="en-US" dirty="0" err="1" smtClean="0"/>
              <a:t>purus</a:t>
            </a:r>
            <a:r>
              <a:rPr lang="en-US" dirty="0" smtClean="0"/>
              <a:t>. Maecenas </a:t>
            </a:r>
            <a:r>
              <a:rPr lang="en-US" dirty="0" err="1" smtClean="0"/>
              <a:t>faucibus</a:t>
            </a:r>
            <a:r>
              <a:rPr lang="en-US" dirty="0" smtClean="0"/>
              <a:t> magna quam </a:t>
            </a:r>
            <a:r>
              <a:rPr lang="en-US" dirty="0" err="1" smtClean="0"/>
              <a:t>quamousito</a:t>
            </a:r>
            <a:r>
              <a:rPr lang="en-US" dirty="0" smtClean="0"/>
              <a:t> </a:t>
            </a:r>
            <a:r>
              <a:rPr lang="en-US" dirty="0" err="1" smtClean="0"/>
              <a:t>mauristic</a:t>
            </a:r>
            <a:r>
              <a:rPr lang="en-US" dirty="0" smtClean="0"/>
              <a:t>.</a:t>
            </a:r>
          </a:p>
        </p:txBody>
      </p:sp>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10"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t>‹#›</a:t>
            </a:fld>
            <a:endParaRPr lang="en-US"/>
          </a:p>
        </p:txBody>
      </p:sp>
      <p:sp>
        <p:nvSpPr>
          <p:cNvPr id="9" name="Content Placeholder 2"/>
          <p:cNvSpPr>
            <a:spLocks noGrp="1"/>
          </p:cNvSpPr>
          <p:nvPr>
            <p:ph idx="10"/>
          </p:nvPr>
        </p:nvSpPr>
        <p:spPr>
          <a:xfrm>
            <a:off x="381000" y="381000"/>
            <a:ext cx="8458200" cy="3505200"/>
          </a:xfrm>
        </p:spPr>
        <p:txBody>
          <a:bodyPr>
            <a:normAutofit/>
          </a:bodyPr>
          <a:lstStyle>
            <a:lvl1pPr marL="0" indent="0">
              <a:buNone/>
              <a:defRPr sz="1800" baseline="0">
                <a:solidFill>
                  <a:srgbClr val="787878"/>
                </a:solidFill>
                <a:latin typeface="Roboto "/>
              </a:defRPr>
            </a:lvl1pPr>
          </a:lstStyle>
          <a:p>
            <a:pPr lvl="0"/>
            <a:endParaRPr lang="en-US" dirty="0" smtClean="0"/>
          </a:p>
        </p:txBody>
      </p:sp>
    </p:spTree>
    <p:extLst>
      <p:ext uri="{BB962C8B-B14F-4D97-AF65-F5344CB8AC3E}">
        <p14:creationId xmlns:p14="http://schemas.microsoft.com/office/powerpoint/2010/main" val="293617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808038"/>
            <a:ext cx="2895600" cy="411162"/>
          </a:xfrm>
        </p:spPr>
        <p:txBody>
          <a:bodyPr>
            <a:noAutofit/>
          </a:bodyPr>
          <a:lstStyle>
            <a:lvl1pPr algn="l">
              <a:defRPr sz="2400">
                <a:solidFill>
                  <a:srgbClr val="00B3DC"/>
                </a:solidFill>
                <a:latin typeface="Roboto" pitchFamily="2" charset="0"/>
                <a:ea typeface="Roboto" pitchFamily="2" charset="0"/>
              </a:defRPr>
            </a:lvl1pPr>
          </a:lstStyle>
          <a:p>
            <a:r>
              <a:rPr lang="en-US" dirty="0" smtClean="0"/>
              <a:t>LAWYER NAME</a:t>
            </a:r>
            <a:endParaRPr lang="en-US" dirty="0"/>
          </a:p>
        </p:txBody>
      </p:sp>
      <p:sp>
        <p:nvSpPr>
          <p:cNvPr id="3" name="Content Placeholder 2"/>
          <p:cNvSpPr>
            <a:spLocks noGrp="1"/>
          </p:cNvSpPr>
          <p:nvPr>
            <p:ph idx="1" hasCustomPrompt="1"/>
          </p:nvPr>
        </p:nvSpPr>
        <p:spPr>
          <a:xfrm>
            <a:off x="4571999" y="1219200"/>
            <a:ext cx="3581401" cy="304800"/>
          </a:xfrm>
        </p:spPr>
        <p:txBody>
          <a:bodyPr>
            <a:normAutofit/>
          </a:bodyPr>
          <a:lstStyle>
            <a:lvl1pPr marL="0" indent="0">
              <a:buNone/>
              <a:defRPr sz="1200" b="1" baseline="0">
                <a:solidFill>
                  <a:schemeClr val="tx1"/>
                </a:solidFill>
                <a:latin typeface="Roboto "/>
              </a:defRPr>
            </a:lvl1pPr>
          </a:lstStyle>
          <a:p>
            <a:pPr lvl="0"/>
            <a:r>
              <a:rPr lang="en-US" dirty="0" smtClean="0"/>
              <a:t>604 643 3108  |  asinger@cwilson.com</a:t>
            </a:r>
          </a:p>
        </p:txBody>
      </p:sp>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6" name="Content Placeholder 2"/>
          <p:cNvSpPr>
            <a:spLocks noGrp="1"/>
          </p:cNvSpPr>
          <p:nvPr>
            <p:ph idx="10" hasCustomPrompt="1"/>
          </p:nvPr>
        </p:nvSpPr>
        <p:spPr>
          <a:xfrm>
            <a:off x="4572001" y="1524000"/>
            <a:ext cx="3581400" cy="609600"/>
          </a:xfrm>
        </p:spPr>
        <p:txBody>
          <a:bodyPr>
            <a:normAutofit/>
          </a:bodyPr>
          <a:lstStyle>
            <a:lvl1pPr marL="0" indent="0">
              <a:buNone/>
              <a:defRPr sz="1200" baseline="0">
                <a:solidFill>
                  <a:srgbClr val="787878"/>
                </a:solidFill>
                <a:latin typeface="Roboto "/>
              </a:defRPr>
            </a:lvl1pPr>
          </a:lstStyle>
          <a:p>
            <a:pPr lvl="0"/>
            <a:r>
              <a:rPr lang="pt-BR" dirty="0" smtClean="0"/>
              <a:t>Etiam aliquam volutpat posuere nullam condimentum porttitor facilisis. </a:t>
            </a:r>
            <a:endParaRPr lang="en-US" dirty="0" smtClean="0"/>
          </a:p>
        </p:txBody>
      </p:sp>
      <p:sp>
        <p:nvSpPr>
          <p:cNvPr id="9" name="Content Placeholder 2"/>
          <p:cNvSpPr>
            <a:spLocks noGrp="1"/>
          </p:cNvSpPr>
          <p:nvPr>
            <p:ph idx="11" hasCustomPrompt="1"/>
          </p:nvPr>
        </p:nvSpPr>
        <p:spPr>
          <a:xfrm>
            <a:off x="6781800" y="914400"/>
            <a:ext cx="1371600" cy="304800"/>
          </a:xfrm>
        </p:spPr>
        <p:txBody>
          <a:bodyPr>
            <a:normAutofit/>
          </a:bodyPr>
          <a:lstStyle>
            <a:lvl1pPr marL="0" indent="0">
              <a:buNone/>
              <a:defRPr sz="1200" b="1" baseline="0">
                <a:solidFill>
                  <a:schemeClr val="tx1"/>
                </a:solidFill>
                <a:latin typeface="Roboto "/>
              </a:defRPr>
            </a:lvl1pPr>
          </a:lstStyle>
          <a:p>
            <a:pPr lvl="0"/>
            <a:r>
              <a:rPr lang="en-US" dirty="0" smtClean="0"/>
              <a:t>Partner</a:t>
            </a:r>
          </a:p>
        </p:txBody>
      </p:sp>
      <p:sp>
        <p:nvSpPr>
          <p:cNvPr id="10" name="Content Placeholder 2"/>
          <p:cNvSpPr>
            <a:spLocks noGrp="1"/>
          </p:cNvSpPr>
          <p:nvPr>
            <p:ph idx="12"/>
          </p:nvPr>
        </p:nvSpPr>
        <p:spPr>
          <a:xfrm>
            <a:off x="914400" y="609600"/>
            <a:ext cx="3429000" cy="1600200"/>
          </a:xfrm>
        </p:spPr>
        <p:txBody>
          <a:bodyPr>
            <a:normAutofit/>
          </a:bodyPr>
          <a:lstStyle>
            <a:lvl1pPr marL="0" indent="0">
              <a:buNone/>
              <a:defRPr sz="1200" baseline="0">
                <a:solidFill>
                  <a:srgbClr val="787878"/>
                </a:solidFill>
                <a:latin typeface="Roboto "/>
              </a:defRPr>
            </a:lvl1pPr>
          </a:lstStyle>
          <a:p>
            <a:pPr lvl="0"/>
            <a:endParaRPr lang="en-US" dirty="0" smtClean="0"/>
          </a:p>
        </p:txBody>
      </p:sp>
      <p:sp>
        <p:nvSpPr>
          <p:cNvPr id="21"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t>‹#›</a:t>
            </a:fld>
            <a:endParaRPr lang="en-US"/>
          </a:p>
        </p:txBody>
      </p:sp>
      <p:sp>
        <p:nvSpPr>
          <p:cNvPr id="22" name="Content Placeholder 2"/>
          <p:cNvSpPr>
            <a:spLocks noGrp="1"/>
          </p:cNvSpPr>
          <p:nvPr>
            <p:ph idx="21" hasCustomPrompt="1"/>
          </p:nvPr>
        </p:nvSpPr>
        <p:spPr>
          <a:xfrm>
            <a:off x="914400" y="5867400"/>
            <a:ext cx="7239000" cy="228600"/>
          </a:xfrm>
        </p:spPr>
        <p:txBody>
          <a:bodyPr>
            <a:normAutofit/>
          </a:bodyPr>
          <a:lstStyle>
            <a:lvl1pPr marL="0" indent="0" algn="ctr">
              <a:buNone/>
              <a:defRPr sz="800" baseline="0">
                <a:solidFill>
                  <a:srgbClr val="787878"/>
                </a:solidFill>
                <a:latin typeface="Roboto "/>
              </a:defRPr>
            </a:lvl1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in </a:t>
            </a:r>
            <a:r>
              <a:rPr lang="en-US" dirty="0" err="1" smtClean="0"/>
              <a:t>commodo</a:t>
            </a:r>
            <a:r>
              <a:rPr lang="en-US" dirty="0" smtClean="0"/>
              <a:t> lacus, at tempus ante. </a:t>
            </a:r>
            <a:r>
              <a:rPr lang="en-US" dirty="0" err="1" smtClean="0"/>
              <a:t>Vivamus</a:t>
            </a:r>
            <a:r>
              <a:rPr lang="en-US" dirty="0" smtClean="0"/>
              <a:t> </a:t>
            </a:r>
            <a:r>
              <a:rPr lang="en-US" dirty="0" err="1" smtClean="0"/>
              <a:t>laoreet</a:t>
            </a:r>
            <a:r>
              <a:rPr lang="en-US" dirty="0" smtClean="0"/>
              <a:t> </a:t>
            </a:r>
            <a:r>
              <a:rPr lang="en-US" dirty="0" err="1" smtClean="0"/>
              <a:t>faucibus</a:t>
            </a:r>
            <a:r>
              <a:rPr lang="en-US" dirty="0" smtClean="0"/>
              <a:t> </a:t>
            </a:r>
            <a:r>
              <a:rPr lang="en-US" dirty="0" err="1" smtClean="0"/>
              <a:t>sapien</a:t>
            </a:r>
            <a:r>
              <a:rPr lang="en-US" dirty="0" smtClean="0"/>
              <a:t>, id </a:t>
            </a:r>
            <a:r>
              <a:rPr lang="en-US" dirty="0" err="1" smtClean="0"/>
              <a:t>faucibus</a:t>
            </a:r>
            <a:r>
              <a:rPr lang="en-US" dirty="0" smtClean="0"/>
              <a:t> </a:t>
            </a:r>
            <a:r>
              <a:rPr lang="en-US" dirty="0" err="1" smtClean="0"/>
              <a:t>nisleget</a:t>
            </a:r>
            <a:r>
              <a:rPr lang="en-US" dirty="0" smtClean="0"/>
              <a:t>. </a:t>
            </a:r>
            <a:endParaRPr lang="en-US" dirty="0"/>
          </a:p>
        </p:txBody>
      </p:sp>
    </p:spTree>
    <p:extLst>
      <p:ext uri="{BB962C8B-B14F-4D97-AF65-F5344CB8AC3E}">
        <p14:creationId xmlns:p14="http://schemas.microsoft.com/office/powerpoint/2010/main" val="200583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21"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t>‹#›</a:t>
            </a:fld>
            <a:endParaRPr lang="en-US"/>
          </a:p>
        </p:txBody>
      </p:sp>
    </p:spTree>
    <p:extLst>
      <p:ext uri="{BB962C8B-B14F-4D97-AF65-F5344CB8AC3E}">
        <p14:creationId xmlns:p14="http://schemas.microsoft.com/office/powerpoint/2010/main" val="113108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userDrawn="1"/>
        </p:nvCxnSpPr>
        <p:spPr>
          <a:xfrm>
            <a:off x="1295400" y="4224525"/>
            <a:ext cx="6629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5400" y="4529325"/>
            <a:ext cx="2667000" cy="271275"/>
          </a:xfrm>
          <a:prstGeom prst="rect">
            <a:avLst/>
          </a:prstGeom>
        </p:spPr>
      </p:pic>
      <p:sp>
        <p:nvSpPr>
          <p:cNvPr id="3" name="Text Placeholder 2"/>
          <p:cNvSpPr>
            <a:spLocks noGrp="1"/>
          </p:cNvSpPr>
          <p:nvPr>
            <p:ph type="body" sz="quarter" idx="10" hasCustomPrompt="1"/>
          </p:nvPr>
        </p:nvSpPr>
        <p:spPr>
          <a:xfrm>
            <a:off x="1219200" y="1981200"/>
            <a:ext cx="6705600" cy="1600200"/>
          </a:xfrm>
        </p:spPr>
        <p:txBody>
          <a:bodyPr>
            <a:normAutofit/>
          </a:bodyPr>
          <a:lstStyle>
            <a:lvl1pPr marL="0" indent="0">
              <a:buNone/>
              <a:defRPr sz="3000" baseline="0">
                <a:solidFill>
                  <a:schemeClr val="bg1"/>
                </a:solidFill>
                <a:latin typeface="+mj-lt"/>
              </a:defRPr>
            </a:lvl1pPr>
          </a:lstStyle>
          <a:p>
            <a:pPr lvl="0"/>
            <a:r>
              <a:rPr lang="en-US" dirty="0" smtClean="0"/>
              <a:t>CLICK TO ADD HEADING</a:t>
            </a:r>
          </a:p>
        </p:txBody>
      </p:sp>
      <p:sp>
        <p:nvSpPr>
          <p:cNvPr id="5" name="Text Placeholder 4"/>
          <p:cNvSpPr>
            <a:spLocks noGrp="1"/>
          </p:cNvSpPr>
          <p:nvPr>
            <p:ph type="body" sz="quarter" idx="11" hasCustomPrompt="1"/>
          </p:nvPr>
        </p:nvSpPr>
        <p:spPr>
          <a:xfrm>
            <a:off x="1219200" y="3733800"/>
            <a:ext cx="6705600" cy="381000"/>
          </a:xfrm>
        </p:spPr>
        <p:txBody>
          <a:bodyPr/>
          <a:lstStyle>
            <a:lvl1pPr marL="0" indent="0">
              <a:buNone/>
              <a:defRPr baseline="0">
                <a:solidFill>
                  <a:schemeClr val="bg1"/>
                </a:solidFill>
                <a:latin typeface="+mj-lt"/>
              </a:defRPr>
            </a:lvl1pPr>
          </a:lstStyle>
          <a:p>
            <a:pPr lvl="0"/>
            <a:r>
              <a:rPr lang="en-US" dirty="0" smtClean="0"/>
              <a:t>Click to add Lawyer Name, Title</a:t>
            </a:r>
          </a:p>
        </p:txBody>
      </p:sp>
    </p:spTree>
    <p:extLst>
      <p:ext uri="{BB962C8B-B14F-4D97-AF65-F5344CB8AC3E}">
        <p14:creationId xmlns:p14="http://schemas.microsoft.com/office/powerpoint/2010/main" val="167250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350838"/>
            <a:ext cx="4267200" cy="2163762"/>
          </a:xfrm>
        </p:spPr>
        <p:txBody>
          <a:bodyPr>
            <a:normAutofit/>
          </a:bodyPr>
          <a:lstStyle>
            <a:lvl1pPr algn="l">
              <a:defRPr sz="2800">
                <a:solidFill>
                  <a:srgbClr val="00B3DC"/>
                </a:solidFill>
                <a:latin typeface="Roboto" pitchFamily="2" charset="0"/>
                <a:ea typeface="Roboto" pitchFamily="2" charset="0"/>
              </a:defRPr>
            </a:lvl1pPr>
          </a:lstStyle>
          <a:p>
            <a:r>
              <a:rPr lang="en-US" dirty="0" smtClean="0"/>
              <a:t>CRAS ELEMENTUM ASI VESTIBULUM MAGNASIT AMET EFFICITUR DOLOR HAMETER UNTRA.</a:t>
            </a:r>
            <a:endParaRPr lang="en-US" dirty="0"/>
          </a:p>
        </p:txBody>
      </p:sp>
      <p:sp>
        <p:nvSpPr>
          <p:cNvPr id="3" name="Content Placeholder 2"/>
          <p:cNvSpPr>
            <a:spLocks noGrp="1"/>
          </p:cNvSpPr>
          <p:nvPr>
            <p:ph idx="1" hasCustomPrompt="1"/>
          </p:nvPr>
        </p:nvSpPr>
        <p:spPr>
          <a:xfrm>
            <a:off x="4572000" y="2514600"/>
            <a:ext cx="4267200" cy="3505200"/>
          </a:xfrm>
        </p:spPr>
        <p:txBody>
          <a:bodyPr>
            <a:normAutofit/>
          </a:bodyPr>
          <a:lstStyle>
            <a:lvl1pPr marL="0" indent="0">
              <a:buFont typeface="Arial" panose="020B0604020202020204" pitchFamily="34" charset="0"/>
              <a:buNone/>
              <a:defRPr sz="1800" baseline="0">
                <a:solidFill>
                  <a:srgbClr val="787878"/>
                </a:solidFill>
                <a:latin typeface="Roboto "/>
              </a:defRPr>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urna</a:t>
            </a:r>
            <a:r>
              <a:rPr lang="en-US" dirty="0" smtClean="0"/>
              <a:t> magna, semper vitae </a:t>
            </a:r>
            <a:r>
              <a:rPr lang="en-US" dirty="0" err="1" smtClean="0"/>
              <a:t>turpis</a:t>
            </a:r>
            <a:r>
              <a:rPr lang="en-US" dirty="0" smtClean="0"/>
              <a:t> ac, </a:t>
            </a:r>
            <a:r>
              <a:rPr lang="en-US" dirty="0" err="1" smtClean="0"/>
              <a:t>molestie</a:t>
            </a:r>
            <a:r>
              <a:rPr lang="en-US" dirty="0" smtClean="0"/>
              <a:t> </a:t>
            </a:r>
            <a:r>
              <a:rPr lang="en-US" dirty="0" err="1" smtClean="0"/>
              <a:t>aliquet</a:t>
            </a:r>
            <a:r>
              <a:rPr lang="en-US" dirty="0" smtClean="0"/>
              <a:t> </a:t>
            </a:r>
            <a:r>
              <a:rPr lang="en-US" dirty="0" err="1" smtClean="0"/>
              <a:t>purus</a:t>
            </a:r>
            <a:r>
              <a:rPr lang="en-US" dirty="0" smtClean="0"/>
              <a:t>. Maecenas </a:t>
            </a:r>
            <a:r>
              <a:rPr lang="en-US" dirty="0" err="1" smtClean="0"/>
              <a:t>faucibus</a:t>
            </a:r>
            <a:r>
              <a:rPr lang="en-US" dirty="0" smtClean="0"/>
              <a:t> magna quam </a:t>
            </a:r>
            <a:r>
              <a:rPr lang="en-US" dirty="0" err="1" smtClean="0"/>
              <a:t>quamousito</a:t>
            </a:r>
            <a:r>
              <a:rPr lang="en-US" dirty="0" smtClean="0"/>
              <a:t> </a:t>
            </a:r>
            <a:r>
              <a:rPr lang="en-US" dirty="0" err="1" smtClean="0"/>
              <a:t>mauristic</a:t>
            </a:r>
            <a:r>
              <a:rPr lang="en-US" dirty="0" smtClean="0"/>
              <a:t>.</a:t>
            </a:r>
          </a:p>
          <a:p>
            <a:pPr lvl="0"/>
            <a:endParaRPr lang="en-US" dirty="0" smtClean="0"/>
          </a:p>
          <a:p>
            <a:pPr lvl="0"/>
            <a:r>
              <a:rPr lang="en-US" dirty="0" smtClean="0"/>
              <a:t>Maecenas </a:t>
            </a:r>
            <a:r>
              <a:rPr lang="en-US" dirty="0" err="1" smtClean="0"/>
              <a:t>faucibus</a:t>
            </a:r>
            <a:r>
              <a:rPr lang="en-US" dirty="0" smtClean="0"/>
              <a:t> magna quam, vitae </a:t>
            </a:r>
            <a:r>
              <a:rPr lang="en-US" dirty="0" err="1" smtClean="0"/>
              <a:t>scelerisque</a:t>
            </a:r>
            <a:r>
              <a:rPr lang="en-US" dirty="0" smtClean="0"/>
              <a:t> </a:t>
            </a:r>
            <a:r>
              <a:rPr lang="en-US" dirty="0" err="1" smtClean="0"/>
              <a:t>odio</a:t>
            </a:r>
            <a:r>
              <a:rPr lang="en-US" dirty="0" smtClean="0"/>
              <a:t> </a:t>
            </a:r>
            <a:r>
              <a:rPr lang="en-US" dirty="0" err="1" smtClean="0"/>
              <a:t>accumsan</a:t>
            </a:r>
            <a:r>
              <a:rPr lang="en-US" dirty="0" smtClean="0"/>
              <a:t> </a:t>
            </a:r>
            <a:r>
              <a:rPr lang="en-US" dirty="0" err="1" smtClean="0"/>
              <a:t>velous</a:t>
            </a:r>
            <a:r>
              <a:rPr lang="en-US" dirty="0" smtClean="0"/>
              <a:t> </a:t>
            </a:r>
            <a:r>
              <a:rPr lang="en-US" dirty="0" err="1" smtClean="0"/>
              <a:t>conguous</a:t>
            </a:r>
            <a:r>
              <a:rPr lang="en-US" dirty="0" smtClean="0"/>
              <a:t>. 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urna</a:t>
            </a:r>
            <a:r>
              <a:rPr lang="en-US" dirty="0" smtClean="0"/>
              <a:t> magna, semper vitae </a:t>
            </a:r>
            <a:r>
              <a:rPr lang="en-US" dirty="0" err="1" smtClean="0"/>
              <a:t>turpis</a:t>
            </a:r>
            <a:r>
              <a:rPr lang="en-US" dirty="0" smtClean="0"/>
              <a:t> </a:t>
            </a:r>
            <a:r>
              <a:rPr lang="en-US" dirty="0" err="1" smtClean="0"/>
              <a:t>molestie</a:t>
            </a:r>
            <a:r>
              <a:rPr lang="en-US" dirty="0" smtClean="0"/>
              <a:t>.</a:t>
            </a:r>
          </a:p>
        </p:txBody>
      </p:sp>
      <p:sp>
        <p:nvSpPr>
          <p:cNvPr id="7" name="Rectangle 6"/>
          <p:cNvSpPr/>
          <p:nvPr userDrawn="1"/>
        </p:nvSpPr>
        <p:spPr>
          <a:xfrm>
            <a:off x="0" y="6324600"/>
            <a:ext cx="91440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6477000"/>
            <a:ext cx="2215027" cy="224585"/>
          </a:xfrm>
          <a:prstGeom prst="rect">
            <a:avLst/>
          </a:prstGeom>
        </p:spPr>
      </p:pic>
      <p:sp>
        <p:nvSpPr>
          <p:cNvPr id="9" name="Content Placeholder 2"/>
          <p:cNvSpPr>
            <a:spLocks noGrp="1"/>
          </p:cNvSpPr>
          <p:nvPr>
            <p:ph idx="10"/>
          </p:nvPr>
        </p:nvSpPr>
        <p:spPr>
          <a:xfrm>
            <a:off x="381000" y="381000"/>
            <a:ext cx="3810000" cy="5638800"/>
          </a:xfrm>
        </p:spPr>
        <p:txBody>
          <a:bodyPr>
            <a:normAutofit/>
          </a:bodyPr>
          <a:lstStyle>
            <a:lvl1pPr marL="0" indent="0">
              <a:buNone/>
              <a:defRPr sz="1800" baseline="0">
                <a:solidFill>
                  <a:srgbClr val="787878"/>
                </a:solidFill>
                <a:latin typeface="Roboto "/>
              </a:defRPr>
            </a:lvl1pPr>
          </a:lstStyle>
          <a:p>
            <a:pPr lvl="0"/>
            <a:endParaRPr lang="en-US" dirty="0" smtClean="0"/>
          </a:p>
        </p:txBody>
      </p:sp>
      <p:sp>
        <p:nvSpPr>
          <p:cNvPr id="10"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59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t>‹#›</a:t>
            </a:fld>
            <a:endParaRPr lang="en-US"/>
          </a:p>
        </p:txBody>
      </p:sp>
    </p:spTree>
    <p:extLst>
      <p:ext uri="{BB962C8B-B14F-4D97-AF65-F5344CB8AC3E}">
        <p14:creationId xmlns:p14="http://schemas.microsoft.com/office/powerpoint/2010/main" val="799618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2" r:id="rId6"/>
    <p:sldLayoutId id="2147483663" r:id="rId7"/>
  </p:sldLayoutIdLst>
  <p:hf hdr="0" ftr="0" dt="0"/>
  <p:txStyles>
    <p:titleStyle>
      <a:lvl1pPr algn="l" defTabSz="914400" rtl="0" eaLnBrk="1" latinLnBrk="0" hangingPunct="1">
        <a:spcBef>
          <a:spcPct val="0"/>
        </a:spcBef>
        <a:buNone/>
        <a:defRPr sz="2800" kern="1200">
          <a:solidFill>
            <a:srgbClr val="00B3DC"/>
          </a:solidFill>
          <a:latin typeface="Calibri Light" panose="020F0302020204030204" pitchFamily="34" charset="0"/>
          <a:ea typeface="+mj-ea"/>
          <a:cs typeface="+mj-cs"/>
        </a:defRPr>
      </a:lvl1pPr>
    </p:titleStyle>
    <p:bodyStyle>
      <a:lvl1pPr marL="342900" indent="-342900" algn="l" defTabSz="914400" rtl="0" eaLnBrk="1" latinLnBrk="0" hangingPunct="1">
        <a:spcBef>
          <a:spcPts val="600"/>
        </a:spcBef>
        <a:buFont typeface="Arial" panose="020B0604020202020204" pitchFamily="34" charset="0"/>
        <a:buChar char="•"/>
        <a:defRPr sz="1800" kern="1200">
          <a:solidFill>
            <a:srgbClr val="787878"/>
          </a:solidFill>
          <a:latin typeface="Calibri" panose="020F0502020204030204" pitchFamily="34" charset="0"/>
          <a:ea typeface="+mn-ea"/>
          <a:cs typeface="+mn-cs"/>
        </a:defRPr>
      </a:lvl1pPr>
      <a:lvl2pPr marL="742950" indent="-285750" algn="l" defTabSz="914400" rtl="0" eaLnBrk="1" latinLnBrk="0" hangingPunct="1">
        <a:spcBef>
          <a:spcPts val="600"/>
        </a:spcBef>
        <a:buFont typeface="Arial" panose="020B0604020202020204" pitchFamily="34" charset="0"/>
        <a:buChar char="–"/>
        <a:defRPr sz="1800" kern="1200">
          <a:solidFill>
            <a:srgbClr val="787878"/>
          </a:solidFill>
          <a:latin typeface="Calibri" panose="020F0502020204030204" pitchFamily="34" charset="0"/>
          <a:ea typeface="+mn-ea"/>
          <a:cs typeface="+mn-cs"/>
        </a:defRPr>
      </a:lvl2pPr>
      <a:lvl3pPr marL="1143000" indent="-228600" algn="l" defTabSz="914400" rtl="0" eaLnBrk="1" latinLnBrk="0" hangingPunct="1">
        <a:spcBef>
          <a:spcPts val="600"/>
        </a:spcBef>
        <a:buFont typeface="Arial" panose="020B0604020202020204" pitchFamily="34" charset="0"/>
        <a:buChar char="•"/>
        <a:defRPr sz="1800" kern="1200">
          <a:solidFill>
            <a:srgbClr val="787878"/>
          </a:solidFill>
          <a:latin typeface="Calibri" panose="020F0502020204030204" pitchFamily="34" charset="0"/>
          <a:ea typeface="+mn-ea"/>
          <a:cs typeface="+mn-cs"/>
        </a:defRPr>
      </a:lvl3pPr>
      <a:lvl4pPr marL="1600200" indent="-228600" algn="l" defTabSz="914400" rtl="0" eaLnBrk="1" latinLnBrk="0" hangingPunct="1">
        <a:spcBef>
          <a:spcPts val="600"/>
        </a:spcBef>
        <a:buFont typeface="Arial" panose="020B0604020202020204" pitchFamily="34" charset="0"/>
        <a:buChar char="–"/>
        <a:defRPr sz="1800" kern="1200">
          <a:solidFill>
            <a:srgbClr val="787878"/>
          </a:solidFill>
          <a:latin typeface="Calibri" panose="020F0502020204030204" pitchFamily="34" charset="0"/>
          <a:ea typeface="+mn-ea"/>
          <a:cs typeface="+mn-cs"/>
        </a:defRPr>
      </a:lvl4pPr>
      <a:lvl5pPr marL="2057400" indent="-228600" algn="l" defTabSz="914400" rtl="0" eaLnBrk="1" latinLnBrk="0" hangingPunct="1">
        <a:spcBef>
          <a:spcPts val="600"/>
        </a:spcBef>
        <a:buFont typeface="Arial" panose="020B0604020202020204" pitchFamily="34" charset="0"/>
        <a:buChar char="»"/>
        <a:defRPr sz="1800" kern="1200">
          <a:solidFill>
            <a:srgbClr val="787878"/>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52E-B8F0-447B-A4D5-C694D8A9C4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602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lvl1pPr algn="l" defTabSz="914400" rtl="0" eaLnBrk="1" latinLnBrk="0" hangingPunct="1">
        <a:spcBef>
          <a:spcPct val="0"/>
        </a:spcBef>
        <a:buNone/>
        <a:defRPr sz="2800" kern="1200">
          <a:solidFill>
            <a:srgbClr val="00B3DC"/>
          </a:solidFill>
          <a:latin typeface="Calibri Light" panose="020F0302020204030204" pitchFamily="34" charset="0"/>
          <a:ea typeface="+mj-ea"/>
          <a:cs typeface="+mj-cs"/>
        </a:defRPr>
      </a:lvl1pPr>
    </p:titleStyle>
    <p:bodyStyle>
      <a:lvl1pPr marL="342900" indent="-342900" algn="l" defTabSz="914400" rtl="0" eaLnBrk="1" latinLnBrk="0" hangingPunct="1">
        <a:spcBef>
          <a:spcPts val="600"/>
        </a:spcBef>
        <a:buFont typeface="Arial" panose="020B0604020202020204" pitchFamily="34" charset="0"/>
        <a:buChar char="•"/>
        <a:defRPr sz="1800" kern="1200">
          <a:solidFill>
            <a:srgbClr val="787878"/>
          </a:solidFill>
          <a:latin typeface="Calibri" panose="020F0502020204030204" pitchFamily="34" charset="0"/>
          <a:ea typeface="+mn-ea"/>
          <a:cs typeface="+mn-cs"/>
        </a:defRPr>
      </a:lvl1pPr>
      <a:lvl2pPr marL="742950" indent="-285750" algn="l" defTabSz="914400" rtl="0" eaLnBrk="1" latinLnBrk="0" hangingPunct="1">
        <a:spcBef>
          <a:spcPts val="600"/>
        </a:spcBef>
        <a:buFont typeface="Arial" panose="020B0604020202020204" pitchFamily="34" charset="0"/>
        <a:buChar char="–"/>
        <a:defRPr sz="1800" kern="1200">
          <a:solidFill>
            <a:srgbClr val="787878"/>
          </a:solidFill>
          <a:latin typeface="Calibri" panose="020F0502020204030204" pitchFamily="34" charset="0"/>
          <a:ea typeface="+mn-ea"/>
          <a:cs typeface="+mn-cs"/>
        </a:defRPr>
      </a:lvl2pPr>
      <a:lvl3pPr marL="1143000" indent="-228600" algn="l" defTabSz="914400" rtl="0" eaLnBrk="1" latinLnBrk="0" hangingPunct="1">
        <a:spcBef>
          <a:spcPts val="600"/>
        </a:spcBef>
        <a:buFont typeface="Arial" panose="020B0604020202020204" pitchFamily="34" charset="0"/>
        <a:buChar char="•"/>
        <a:defRPr sz="1800" kern="1200">
          <a:solidFill>
            <a:srgbClr val="787878"/>
          </a:solidFill>
          <a:latin typeface="Calibri" panose="020F0502020204030204" pitchFamily="34" charset="0"/>
          <a:ea typeface="+mn-ea"/>
          <a:cs typeface="+mn-cs"/>
        </a:defRPr>
      </a:lvl3pPr>
      <a:lvl4pPr marL="1600200" indent="-228600" algn="l" defTabSz="914400" rtl="0" eaLnBrk="1" latinLnBrk="0" hangingPunct="1">
        <a:spcBef>
          <a:spcPts val="600"/>
        </a:spcBef>
        <a:buFont typeface="Arial" panose="020B0604020202020204" pitchFamily="34" charset="0"/>
        <a:buChar char="–"/>
        <a:defRPr sz="1800" kern="1200">
          <a:solidFill>
            <a:srgbClr val="787878"/>
          </a:solidFill>
          <a:latin typeface="Calibri" panose="020F0502020204030204" pitchFamily="34" charset="0"/>
          <a:ea typeface="+mn-ea"/>
          <a:cs typeface="+mn-cs"/>
        </a:defRPr>
      </a:lvl4pPr>
      <a:lvl5pPr marL="2057400" indent="-228600" algn="l" defTabSz="914400" rtl="0" eaLnBrk="1" latinLnBrk="0" hangingPunct="1">
        <a:spcBef>
          <a:spcPts val="600"/>
        </a:spcBef>
        <a:buFont typeface="Arial" panose="020B0604020202020204" pitchFamily="34" charset="0"/>
        <a:buChar char="»"/>
        <a:defRPr sz="1800" kern="1200">
          <a:solidFill>
            <a:srgbClr val="787878"/>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9200" y="990600"/>
            <a:ext cx="6705600" cy="2514600"/>
          </a:xfrm>
        </p:spPr>
        <p:txBody>
          <a:bodyPr>
            <a:normAutofit fontScale="92500"/>
          </a:bodyPr>
          <a:lstStyle/>
          <a:p>
            <a:r>
              <a:rPr lang="en-US" dirty="0" smtClean="0">
                <a:ea typeface="Roboto" pitchFamily="2" charset="0"/>
              </a:rPr>
              <a:t>CANADIAN LAW ON THE ROLE OF THE CONSULTANT – CLAIMS AGAINST </a:t>
            </a:r>
            <a:r>
              <a:rPr lang="en-US" cap="all" dirty="0" smtClean="0">
                <a:ea typeface="Roboto" pitchFamily="2" charset="0"/>
              </a:rPr>
              <a:t>architects and engineers</a:t>
            </a:r>
          </a:p>
          <a:p>
            <a:endParaRPr lang="en-US" sz="1900" dirty="0" smtClean="0"/>
          </a:p>
          <a:p>
            <a:r>
              <a:rPr lang="en-US" sz="1700" dirty="0" smtClean="0"/>
              <a:t>Presentation to Lloyd’s Market</a:t>
            </a:r>
          </a:p>
          <a:p>
            <a:r>
              <a:rPr lang="en-US" sz="1700" dirty="0" smtClean="0"/>
              <a:t>June 2018</a:t>
            </a:r>
            <a:endParaRPr lang="en-US" sz="1700" dirty="0"/>
          </a:p>
        </p:txBody>
      </p:sp>
      <p:sp>
        <p:nvSpPr>
          <p:cNvPr id="3" name="Text Placeholder 2"/>
          <p:cNvSpPr>
            <a:spLocks noGrp="1"/>
          </p:cNvSpPr>
          <p:nvPr>
            <p:ph type="body" sz="quarter" idx="11"/>
          </p:nvPr>
        </p:nvSpPr>
        <p:spPr>
          <a:xfrm>
            <a:off x="1219200" y="3581400"/>
            <a:ext cx="6705600" cy="533400"/>
          </a:xfrm>
        </p:spPr>
        <p:txBody>
          <a:bodyPr>
            <a:normAutofit fontScale="85000" lnSpcReduction="20000"/>
          </a:bodyPr>
          <a:lstStyle/>
          <a:p>
            <a:r>
              <a:rPr lang="en-US" dirty="0" smtClean="0"/>
              <a:t>Samantha Ip, Partner – Insurance (Group Chair) and Construction</a:t>
            </a:r>
          </a:p>
          <a:p>
            <a:r>
              <a:rPr lang="en-US" dirty="0" smtClean="0"/>
              <a:t>David Buxton-Forman, Associate – Insurance and Construction</a:t>
            </a:r>
            <a:endParaRPr lang="en-US" dirty="0"/>
          </a:p>
        </p:txBody>
      </p:sp>
    </p:spTree>
    <p:extLst>
      <p:ext uri="{BB962C8B-B14F-4D97-AF65-F5344CB8AC3E}">
        <p14:creationId xmlns:p14="http://schemas.microsoft.com/office/powerpoint/2010/main" val="103630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INDUSTRY STANDARDS </a:t>
            </a:r>
            <a:r>
              <a:rPr lang="en-US" sz="1600" i="1" dirty="0" smtClean="0"/>
              <a:t>(cont’d)</a:t>
            </a:r>
            <a:endParaRPr lang="en-US" sz="1600" i="1" dirty="0"/>
          </a:p>
        </p:txBody>
      </p:sp>
      <p:sp>
        <p:nvSpPr>
          <p:cNvPr id="3" name="Content Placeholder 2"/>
          <p:cNvSpPr>
            <a:spLocks noGrp="1"/>
          </p:cNvSpPr>
          <p:nvPr>
            <p:ph idx="1"/>
          </p:nvPr>
        </p:nvSpPr>
        <p:spPr/>
        <p:txBody>
          <a:bodyPr/>
          <a:lstStyle/>
          <a:p>
            <a:pPr marL="0" indent="0">
              <a:buNone/>
            </a:pPr>
            <a:r>
              <a:rPr lang="en-US" b="1" dirty="0" smtClean="0"/>
              <a:t>ARCHITECT  –  BYLAW 33.4</a:t>
            </a:r>
          </a:p>
          <a:p>
            <a:r>
              <a:rPr lang="en-US" dirty="0"/>
              <a:t>Bylaw 33.4 of The Code Of Ethics and Professional Conduct:   </a:t>
            </a:r>
          </a:p>
          <a:p>
            <a:pPr lvl="1"/>
            <a:r>
              <a:rPr lang="en-US" dirty="0"/>
              <a:t>In practicing architecture, an architect shall take into account all applicable federal, provincial and municipal building laws and regulations and an architect may rely on the advice of other professionals and other qualified persons as to the intent and meaning of such regulations</a:t>
            </a:r>
            <a:r>
              <a:rPr lang="en-US" dirty="0" smtClean="0"/>
              <a:t>.</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10</a:t>
            </a:fld>
            <a:endParaRPr lang="en-US"/>
          </a:p>
        </p:txBody>
      </p:sp>
    </p:spTree>
    <p:extLst>
      <p:ext uri="{BB962C8B-B14F-4D97-AF65-F5344CB8AC3E}">
        <p14:creationId xmlns:p14="http://schemas.microsoft.com/office/powerpoint/2010/main" val="3415248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INDUSTRY STANDARDS </a:t>
            </a:r>
            <a:r>
              <a:rPr lang="en-US" sz="1600" i="1" dirty="0" smtClean="0"/>
              <a:t>(cont’d)</a:t>
            </a:r>
            <a:endParaRPr lang="en-US" sz="1600" i="1" dirty="0"/>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dirty="0" smtClean="0"/>
              <a:t>ARCHITECT  –  BYLAW 33.4 </a:t>
            </a:r>
            <a:r>
              <a:rPr lang="en-US" sz="1200" b="1" i="1" dirty="0" smtClean="0"/>
              <a:t>(cont’d)</a:t>
            </a:r>
          </a:p>
          <a:p>
            <a:r>
              <a:rPr lang="en-US" dirty="0"/>
              <a:t>This Bylaw recognizes the increasing complexity of laws and regulations applicable to the practice of architecture. This Bylaw is complementary to 33.1 in that compliance is mandatory but permits the architect to rely on the advice of others qualified by education, experience or training to provide interpretation.</a:t>
            </a:r>
          </a:p>
          <a:p>
            <a:r>
              <a:rPr lang="en-US" dirty="0"/>
              <a:t>In relying on the advice of others, it is incumbent on the architect to determine that such persons have the requisite credentials and responsibilities for providing that advice; to brief such persons properly relating to issues on which advice is sought; and to confirm such advice in writing</a:t>
            </a:r>
            <a:r>
              <a:rPr lang="en-US" dirty="0" smtClean="0"/>
              <a:t>.</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11</a:t>
            </a:fld>
            <a:endParaRPr lang="en-US"/>
          </a:p>
        </p:txBody>
      </p:sp>
    </p:spTree>
    <p:extLst>
      <p:ext uri="{BB962C8B-B14F-4D97-AF65-F5344CB8AC3E}">
        <p14:creationId xmlns:p14="http://schemas.microsoft.com/office/powerpoint/2010/main" val="2575364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INDUSTRY STANDARDS </a:t>
            </a:r>
            <a:r>
              <a:rPr lang="en-US" sz="1600" i="1" dirty="0" smtClean="0"/>
              <a:t>(cont’d)</a:t>
            </a:r>
            <a:endParaRPr lang="en-US" sz="1600" i="1" dirty="0"/>
          </a:p>
        </p:txBody>
      </p:sp>
      <p:sp>
        <p:nvSpPr>
          <p:cNvPr id="3" name="Content Placeholder 2"/>
          <p:cNvSpPr>
            <a:spLocks noGrp="1"/>
          </p:cNvSpPr>
          <p:nvPr>
            <p:ph idx="1"/>
          </p:nvPr>
        </p:nvSpPr>
        <p:spPr/>
        <p:txBody>
          <a:bodyPr/>
          <a:lstStyle/>
          <a:p>
            <a:pPr marL="0" indent="0">
              <a:buNone/>
            </a:pPr>
            <a:r>
              <a:rPr lang="en-US" b="1" dirty="0" smtClean="0"/>
              <a:t>ENGINEER</a:t>
            </a:r>
          </a:p>
          <a:p>
            <a:r>
              <a:rPr lang="en-US" dirty="0"/>
              <a:t>Section 22 of </a:t>
            </a:r>
            <a:r>
              <a:rPr lang="en-US" i="1" dirty="0"/>
              <a:t>Engineers and Geoscientists Act </a:t>
            </a:r>
            <a:r>
              <a:rPr lang="en-US" dirty="0"/>
              <a:t>(“</a:t>
            </a:r>
            <a:r>
              <a:rPr lang="en-US" i="1" dirty="0" err="1"/>
              <a:t>EGA</a:t>
            </a:r>
            <a:r>
              <a:rPr lang="en-US" dirty="0"/>
              <a:t>”):  </a:t>
            </a:r>
          </a:p>
          <a:p>
            <a:pPr lvl="1"/>
            <a:r>
              <a:rPr lang="en-US" dirty="0"/>
              <a:t>An engineer is not permitted to engage in the practice of a professional engineer or professional geoscientist unless a member of </a:t>
            </a:r>
            <a:r>
              <a:rPr lang="en-US" dirty="0" err="1"/>
              <a:t>APEGBC</a:t>
            </a:r>
            <a:r>
              <a:rPr lang="en-US" dirty="0"/>
              <a:t> and licensed  </a:t>
            </a:r>
          </a:p>
        </p:txBody>
      </p:sp>
      <p:sp>
        <p:nvSpPr>
          <p:cNvPr id="4" name="Slide Number Placeholder 3"/>
          <p:cNvSpPr>
            <a:spLocks noGrp="1"/>
          </p:cNvSpPr>
          <p:nvPr>
            <p:ph type="sldNum" sz="quarter" idx="4"/>
          </p:nvPr>
        </p:nvSpPr>
        <p:spPr/>
        <p:txBody>
          <a:bodyPr/>
          <a:lstStyle/>
          <a:p>
            <a:fld id="{5715752E-B8F0-447B-A4D5-C694D8A9C43C}" type="slidenum">
              <a:rPr lang="en-US" smtClean="0"/>
              <a:t>12</a:t>
            </a:fld>
            <a:endParaRPr lang="en-US"/>
          </a:p>
        </p:txBody>
      </p:sp>
    </p:spTree>
    <p:extLst>
      <p:ext uri="{BB962C8B-B14F-4D97-AF65-F5344CB8AC3E}">
        <p14:creationId xmlns:p14="http://schemas.microsoft.com/office/powerpoint/2010/main" val="32600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INDUSTRY STANDARDS </a:t>
            </a:r>
            <a:r>
              <a:rPr lang="en-US" sz="1600" i="1" dirty="0" smtClean="0"/>
              <a:t>(cont’d)</a:t>
            </a:r>
            <a:endParaRPr lang="en-US" sz="1600" i="1" dirty="0"/>
          </a:p>
        </p:txBody>
      </p:sp>
      <p:sp>
        <p:nvSpPr>
          <p:cNvPr id="3" name="Content Placeholder 2"/>
          <p:cNvSpPr>
            <a:spLocks noGrp="1"/>
          </p:cNvSpPr>
          <p:nvPr>
            <p:ph idx="1"/>
          </p:nvPr>
        </p:nvSpPr>
        <p:spPr/>
        <p:txBody>
          <a:bodyPr/>
          <a:lstStyle/>
          <a:p>
            <a:pPr marL="0" indent="0">
              <a:buNone/>
            </a:pPr>
            <a:r>
              <a:rPr lang="en-US" b="1" dirty="0" smtClean="0"/>
              <a:t>ENGINEER </a:t>
            </a:r>
            <a:r>
              <a:rPr lang="en-US" sz="1200" b="1" i="1" dirty="0" smtClean="0"/>
              <a:t>(cont’d)</a:t>
            </a:r>
          </a:p>
          <a:p>
            <a:r>
              <a:rPr lang="en-US" dirty="0"/>
              <a:t>Section 2 of the </a:t>
            </a:r>
            <a:r>
              <a:rPr lang="en-US" i="1" dirty="0"/>
              <a:t>Code of </a:t>
            </a:r>
            <a:r>
              <a:rPr lang="en-US" dirty="0"/>
              <a:t>Ethics requires that engineers undertake and accept responsibility for professional assignments only when qualified by training or experience</a:t>
            </a:r>
          </a:p>
          <a:p>
            <a:r>
              <a:rPr lang="en-US" dirty="0"/>
              <a:t>Section 6 of the </a:t>
            </a:r>
            <a:r>
              <a:rPr lang="en-US" i="1" dirty="0"/>
              <a:t>Code of Ethics </a:t>
            </a:r>
            <a:r>
              <a:rPr lang="en-US" dirty="0"/>
              <a:t>requires that engineers keep themselves informed in order to maintain their competence </a:t>
            </a:r>
          </a:p>
        </p:txBody>
      </p:sp>
      <p:sp>
        <p:nvSpPr>
          <p:cNvPr id="4" name="Slide Number Placeholder 3"/>
          <p:cNvSpPr>
            <a:spLocks noGrp="1"/>
          </p:cNvSpPr>
          <p:nvPr>
            <p:ph type="sldNum" sz="quarter" idx="4"/>
          </p:nvPr>
        </p:nvSpPr>
        <p:spPr/>
        <p:txBody>
          <a:bodyPr/>
          <a:lstStyle/>
          <a:p>
            <a:fld id="{5715752E-B8F0-447B-A4D5-C694D8A9C43C}" type="slidenum">
              <a:rPr lang="en-US" smtClean="0"/>
              <a:t>13</a:t>
            </a:fld>
            <a:endParaRPr lang="en-US"/>
          </a:p>
        </p:txBody>
      </p:sp>
    </p:spTree>
    <p:extLst>
      <p:ext uri="{BB962C8B-B14F-4D97-AF65-F5344CB8AC3E}">
        <p14:creationId xmlns:p14="http://schemas.microsoft.com/office/powerpoint/2010/main" val="3473759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CONSULTANT’S LEGAL OBLIGATIONS</a:t>
            </a:r>
            <a:endParaRPr lang="en-US" dirty="0"/>
          </a:p>
        </p:txBody>
      </p:sp>
      <p:sp>
        <p:nvSpPr>
          <p:cNvPr id="3" name="Content Placeholder 2"/>
          <p:cNvSpPr>
            <a:spLocks noGrp="1"/>
          </p:cNvSpPr>
          <p:nvPr>
            <p:ph idx="1"/>
          </p:nvPr>
        </p:nvSpPr>
        <p:spPr/>
        <p:txBody>
          <a:bodyPr/>
          <a:lstStyle/>
          <a:p>
            <a:pPr marL="0" indent="0">
              <a:buNone/>
            </a:pPr>
            <a:r>
              <a:rPr lang="en-US" dirty="0"/>
              <a:t>If a consultant violates a bylaw(s) of his/her professional association, will the consultant be found liable at law</a:t>
            </a:r>
            <a:r>
              <a:rPr lang="en-US" dirty="0" smtClean="0"/>
              <a:t>?</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14</a:t>
            </a:fld>
            <a:endParaRPr lang="en-US"/>
          </a:p>
        </p:txBody>
      </p:sp>
    </p:spTree>
    <p:extLst>
      <p:ext uri="{BB962C8B-B14F-4D97-AF65-F5344CB8AC3E}">
        <p14:creationId xmlns:p14="http://schemas.microsoft.com/office/powerpoint/2010/main" val="3321669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518633" cy="1630362"/>
          </a:xfrm>
        </p:spPr>
        <p:txBody>
          <a:bodyPr/>
          <a:lstStyle/>
          <a:p>
            <a:r>
              <a:rPr lang="en-US" dirty="0" smtClean="0"/>
              <a:t>CONSULTANT’S LEGAL OBLIGATIONS </a:t>
            </a:r>
            <a:r>
              <a:rPr lang="en-US" sz="1600" i="1" dirty="0" smtClean="0"/>
              <a:t>(cont’d)</a:t>
            </a:r>
            <a:endParaRPr lang="en-US" sz="1600" i="1" dirty="0"/>
          </a:p>
        </p:txBody>
      </p:sp>
      <p:sp>
        <p:nvSpPr>
          <p:cNvPr id="3" name="Content Placeholder 2"/>
          <p:cNvSpPr>
            <a:spLocks noGrp="1"/>
          </p:cNvSpPr>
          <p:nvPr>
            <p:ph idx="1"/>
          </p:nvPr>
        </p:nvSpPr>
        <p:spPr/>
        <p:txBody>
          <a:bodyPr/>
          <a:lstStyle/>
          <a:p>
            <a:pPr marL="0" indent="0">
              <a:buNone/>
            </a:pPr>
            <a:r>
              <a:rPr lang="en-US" dirty="0"/>
              <a:t>If a consultant violates bylaw(s) of the professional association or applicable Act, then will consultant be found liable at law?</a:t>
            </a:r>
          </a:p>
          <a:p>
            <a:pPr lvl="1"/>
            <a:r>
              <a:rPr lang="en-US" dirty="0"/>
              <a:t>Definite maybe</a:t>
            </a:r>
          </a:p>
          <a:p>
            <a:pPr lvl="1"/>
            <a:r>
              <a:rPr lang="en-US" dirty="0"/>
              <a:t>Bylaws / Act goes to standard of care</a:t>
            </a:r>
          </a:p>
          <a:p>
            <a:pPr lvl="1"/>
            <a:r>
              <a:rPr lang="en-US" dirty="0"/>
              <a:t>Violation is often evidence of a breach of standard of </a:t>
            </a:r>
            <a:r>
              <a:rPr lang="en-US" dirty="0" smtClean="0"/>
              <a:t>care</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15</a:t>
            </a:fld>
            <a:endParaRPr lang="en-US"/>
          </a:p>
        </p:txBody>
      </p:sp>
    </p:spTree>
    <p:extLst>
      <p:ext uri="{BB962C8B-B14F-4D97-AF65-F5344CB8AC3E}">
        <p14:creationId xmlns:p14="http://schemas.microsoft.com/office/powerpoint/2010/main" val="2708097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518633" cy="1630362"/>
          </a:xfrm>
        </p:spPr>
        <p:txBody>
          <a:bodyPr/>
          <a:lstStyle/>
          <a:p>
            <a:r>
              <a:rPr lang="en-US" dirty="0" smtClean="0"/>
              <a:t>CONSULTANT’S LEGAL OBLIGATIONS </a:t>
            </a:r>
            <a:r>
              <a:rPr lang="en-US" sz="1600" i="1" dirty="0" smtClean="0"/>
              <a:t>(cont’d)</a:t>
            </a:r>
            <a:endParaRPr lang="en-US" sz="1600" i="1" dirty="0"/>
          </a:p>
        </p:txBody>
      </p:sp>
      <p:sp>
        <p:nvSpPr>
          <p:cNvPr id="3" name="Content Placeholder 2"/>
          <p:cNvSpPr>
            <a:spLocks noGrp="1"/>
          </p:cNvSpPr>
          <p:nvPr>
            <p:ph idx="1"/>
          </p:nvPr>
        </p:nvSpPr>
        <p:spPr/>
        <p:txBody>
          <a:bodyPr/>
          <a:lstStyle/>
          <a:p>
            <a:pPr marL="0" indent="0">
              <a:buNone/>
            </a:pPr>
            <a:r>
              <a:rPr lang="en-US" dirty="0"/>
              <a:t>Typical causes of action against consultants:</a:t>
            </a:r>
          </a:p>
          <a:p>
            <a:pPr marL="800100" lvl="1" indent="-342900">
              <a:buFont typeface="+mj-lt"/>
              <a:buAutoNum type="arabicPeriod"/>
            </a:pPr>
            <a:r>
              <a:rPr lang="en-US" dirty="0"/>
              <a:t>Negligence (including duty to warn)</a:t>
            </a:r>
          </a:p>
          <a:p>
            <a:pPr marL="800100" lvl="1" indent="-342900">
              <a:buFont typeface="+mj-lt"/>
              <a:buAutoNum type="arabicPeriod"/>
            </a:pPr>
            <a:r>
              <a:rPr lang="en-US" dirty="0"/>
              <a:t>Breach of contract (consultant agreement)</a:t>
            </a:r>
          </a:p>
          <a:p>
            <a:pPr marL="800100" lvl="1" indent="-342900">
              <a:buFont typeface="+mj-lt"/>
              <a:buAutoNum type="arabicPeriod"/>
            </a:pPr>
            <a:r>
              <a:rPr lang="en-US" dirty="0"/>
              <a:t>Misrepresentation (qualifications, no defects</a:t>
            </a:r>
            <a:r>
              <a:rPr lang="en-US" dirty="0" smtClean="0"/>
              <a:t>)</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16</a:t>
            </a:fld>
            <a:endParaRPr lang="en-US"/>
          </a:p>
        </p:txBody>
      </p:sp>
    </p:spTree>
    <p:extLst>
      <p:ext uri="{BB962C8B-B14F-4D97-AF65-F5344CB8AC3E}">
        <p14:creationId xmlns:p14="http://schemas.microsoft.com/office/powerpoint/2010/main" val="2243910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CONSULTANT’S ROLE?</a:t>
            </a:r>
            <a:endParaRPr lang="en-US" dirty="0"/>
          </a:p>
        </p:txBody>
      </p:sp>
      <p:sp>
        <p:nvSpPr>
          <p:cNvPr id="3" name="Content Placeholder 2"/>
          <p:cNvSpPr>
            <a:spLocks noGrp="1"/>
          </p:cNvSpPr>
          <p:nvPr>
            <p:ph idx="1"/>
          </p:nvPr>
        </p:nvSpPr>
        <p:spPr/>
        <p:txBody>
          <a:bodyPr/>
          <a:lstStyle/>
          <a:p>
            <a:pPr marL="342900" indent="-342900">
              <a:buFont typeface="+mj-lt"/>
              <a:buAutoNum type="arabicPeriod"/>
            </a:pPr>
            <a:r>
              <a:rPr lang="en-US" b="1" dirty="0" smtClean="0"/>
              <a:t>PRE-DESIGN</a:t>
            </a:r>
          </a:p>
          <a:p>
            <a:pPr marL="346075" lvl="1" indent="0">
              <a:buNone/>
            </a:pPr>
            <a:r>
              <a:rPr lang="en-US" dirty="0" smtClean="0"/>
              <a:t>Project </a:t>
            </a:r>
            <a:r>
              <a:rPr lang="en-US" dirty="0"/>
              <a:t>budgeting and management, site selection, space relationships and environmental studies</a:t>
            </a:r>
          </a:p>
          <a:p>
            <a:pPr lvl="1"/>
            <a:r>
              <a:rPr lang="en-US" dirty="0"/>
              <a:t>Budgeting is key  </a:t>
            </a:r>
          </a:p>
        </p:txBody>
      </p:sp>
      <p:sp>
        <p:nvSpPr>
          <p:cNvPr id="4" name="Slide Number Placeholder 3"/>
          <p:cNvSpPr>
            <a:spLocks noGrp="1"/>
          </p:cNvSpPr>
          <p:nvPr>
            <p:ph type="sldNum" sz="quarter" idx="4"/>
          </p:nvPr>
        </p:nvSpPr>
        <p:spPr/>
        <p:txBody>
          <a:bodyPr/>
          <a:lstStyle/>
          <a:p>
            <a:fld id="{5715752E-B8F0-447B-A4D5-C694D8A9C43C}" type="slidenum">
              <a:rPr lang="en-US" smtClean="0"/>
              <a:t>17</a:t>
            </a:fld>
            <a:endParaRPr lang="en-US"/>
          </a:p>
        </p:txBody>
      </p:sp>
    </p:spTree>
    <p:extLst>
      <p:ext uri="{BB962C8B-B14F-4D97-AF65-F5344CB8AC3E}">
        <p14:creationId xmlns:p14="http://schemas.microsoft.com/office/powerpoint/2010/main" val="1241809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Spring Island</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18</a:t>
            </a:fld>
            <a:endParaRPr lang="en-US"/>
          </a:p>
        </p:txBody>
      </p:sp>
      <p:pic>
        <p:nvPicPr>
          <p:cNvPr id="3" name="Picture 2" descr="https://i1.wp.com/thebigtodolist.com/wp-content/uploads/2015/02/image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8800"/>
            <a:ext cx="9144000" cy="343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75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smtClean="0"/>
              <a:t>PRE-DESIGN </a:t>
            </a:r>
            <a:r>
              <a:rPr lang="en-US" sz="1600" i="1" dirty="0" smtClean="0"/>
              <a:t>(cont’d)</a:t>
            </a:r>
            <a:endParaRPr lang="en-US" sz="1600" i="1" dirty="0"/>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i="1" dirty="0" err="1"/>
              <a:t>Simkin</a:t>
            </a:r>
            <a:r>
              <a:rPr lang="en-US" b="1" i="1" dirty="0"/>
              <a:t> v. </a:t>
            </a:r>
            <a:r>
              <a:rPr lang="en-US" b="1" i="1" dirty="0" err="1"/>
              <a:t>Osburn</a:t>
            </a:r>
            <a:r>
              <a:rPr lang="en-US" b="1" dirty="0"/>
              <a:t>,</a:t>
            </a:r>
            <a:r>
              <a:rPr lang="en-US" dirty="0"/>
              <a:t> [1998] </a:t>
            </a:r>
            <a:r>
              <a:rPr lang="en-US" dirty="0" err="1"/>
              <a:t>B.C.J</a:t>
            </a:r>
            <a:r>
              <a:rPr lang="en-US" dirty="0"/>
              <a:t>. No. 1484 (SC) </a:t>
            </a:r>
          </a:p>
          <a:p>
            <a:pPr marL="0" indent="0">
              <a:buNone/>
            </a:pPr>
            <a:r>
              <a:rPr lang="en-US" u="sng" dirty="0"/>
              <a:t>FACTS</a:t>
            </a:r>
            <a:endParaRPr lang="en-US" dirty="0"/>
          </a:p>
          <a:p>
            <a:r>
              <a:rPr lang="en-US" sz="1400" dirty="0"/>
              <a:t>The plaintiff’s budget for her house was $600,000</a:t>
            </a:r>
          </a:p>
          <a:p>
            <a:r>
              <a:rPr lang="en-US" sz="1400" dirty="0"/>
              <a:t>She hired an architect to design the home</a:t>
            </a:r>
          </a:p>
          <a:p>
            <a:r>
              <a:rPr lang="en-US" sz="1400" dirty="0"/>
              <a:t>The judge found that the budget was part of the contract between the parties. In other words, a price condition had been established</a:t>
            </a:r>
          </a:p>
          <a:p>
            <a:r>
              <a:rPr lang="en-US" sz="1400" dirty="0"/>
              <a:t>The plaintiff was very involved with the design process</a:t>
            </a:r>
          </a:p>
          <a:p>
            <a:r>
              <a:rPr lang="en-US" sz="1400" dirty="0"/>
              <a:t>Even when cost estimates were higher than budget, the architect assured </a:t>
            </a:r>
            <a:r>
              <a:rPr lang="en-US" sz="1400" dirty="0" smtClean="0"/>
              <a:t>the </a:t>
            </a:r>
            <a:r>
              <a:rPr lang="en-US" sz="1400" dirty="0"/>
              <a:t>plaintiff that costs would be reduced during construction. Yet, not a single estimate was under the budget</a:t>
            </a:r>
          </a:p>
          <a:p>
            <a:r>
              <a:rPr lang="en-US" sz="1400" dirty="0"/>
              <a:t>The final cost of construction plus consultant’s fees was $</a:t>
            </a:r>
            <a:r>
              <a:rPr lang="en-US" sz="1400" dirty="0" smtClean="0"/>
              <a:t>1,177,369</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19</a:t>
            </a:fld>
            <a:endParaRPr lang="en-US"/>
          </a:p>
        </p:txBody>
      </p:sp>
    </p:spTree>
    <p:extLst>
      <p:ext uri="{BB962C8B-B14F-4D97-AF65-F5344CB8AC3E}">
        <p14:creationId xmlns:p14="http://schemas.microsoft.com/office/powerpoint/2010/main" val="278282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CONSULTANT</a:t>
            </a:r>
            <a:endParaRPr lang="en-US" dirty="0"/>
          </a:p>
        </p:txBody>
      </p:sp>
      <p:sp>
        <p:nvSpPr>
          <p:cNvPr id="3" name="Content Placeholder 2"/>
          <p:cNvSpPr>
            <a:spLocks noGrp="1"/>
          </p:cNvSpPr>
          <p:nvPr>
            <p:ph idx="1"/>
          </p:nvPr>
        </p:nvSpPr>
        <p:spPr/>
        <p:txBody>
          <a:bodyPr/>
          <a:lstStyle/>
          <a:p>
            <a:pPr marL="342900" indent="-342900">
              <a:buFont typeface="+mj-lt"/>
              <a:buAutoNum type="arabicPeriod"/>
            </a:pPr>
            <a:r>
              <a:rPr lang="en-US" dirty="0" smtClean="0"/>
              <a:t>How is role of the consultant defined?</a:t>
            </a:r>
          </a:p>
          <a:p>
            <a:pPr marL="342900" indent="-342900">
              <a:buFont typeface="+mj-lt"/>
              <a:buAutoNum type="arabicPeriod"/>
            </a:pPr>
            <a:r>
              <a:rPr lang="en-US" dirty="0" smtClean="0"/>
              <a:t>What is the consultant’s role during each phase of the construction project?</a:t>
            </a:r>
          </a:p>
          <a:p>
            <a:pPr marL="342900" indent="-342900">
              <a:buFont typeface="+mj-lt"/>
              <a:buAutoNum type="arabicPeriod"/>
            </a:pPr>
            <a:r>
              <a:rPr lang="en-US" dirty="0" smtClean="0"/>
              <a:t>What are the consultant’s legal obligations?</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2</a:t>
            </a:fld>
            <a:endParaRPr lang="en-US"/>
          </a:p>
        </p:txBody>
      </p:sp>
    </p:spTree>
    <p:extLst>
      <p:ext uri="{BB962C8B-B14F-4D97-AF65-F5344CB8AC3E}">
        <p14:creationId xmlns:p14="http://schemas.microsoft.com/office/powerpoint/2010/main" val="1092610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PRE-DESIGN </a:t>
            </a:r>
            <a:r>
              <a:rPr lang="en-US" sz="1600" i="1" dirty="0"/>
              <a:t>(cont’d)</a:t>
            </a:r>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i="1" dirty="0" err="1"/>
              <a:t>Simkin</a:t>
            </a:r>
            <a:r>
              <a:rPr lang="en-US" b="1" i="1" dirty="0"/>
              <a:t> v. </a:t>
            </a:r>
            <a:r>
              <a:rPr lang="en-US" b="1" i="1" dirty="0" err="1" smtClean="0"/>
              <a:t>Osburn</a:t>
            </a:r>
            <a:r>
              <a:rPr lang="en-US" b="1" i="1" dirty="0" smtClean="0"/>
              <a:t>, supra</a:t>
            </a:r>
            <a:endParaRPr lang="en-US" dirty="0"/>
          </a:p>
          <a:p>
            <a:pPr marL="0" indent="0">
              <a:buNone/>
            </a:pPr>
            <a:r>
              <a:rPr lang="en-US" u="sng" dirty="0" smtClean="0"/>
              <a:t>DECISION</a:t>
            </a:r>
            <a:endParaRPr lang="en-US" dirty="0"/>
          </a:p>
          <a:p>
            <a:r>
              <a:rPr lang="en-CA" sz="1400" dirty="0"/>
              <a:t>“...An Architect owes a duty to his client to ensure that his design will be such that it can reasonably be constructed within what, to his knowledge, is the client's budget. His contract is to design within the budget…The architect cannot predict exactly what the bids will be, but his estimate should be sufficiently close that the project from an expense point of view does not become substantially different from what the client expected”: </a:t>
            </a:r>
            <a:r>
              <a:rPr lang="en-CA" sz="1400" i="1" dirty="0"/>
              <a:t>Saxby v. Fowler</a:t>
            </a:r>
            <a:r>
              <a:rPr lang="en-CA" sz="1400" dirty="0"/>
              <a:t> (1977), 2 </a:t>
            </a:r>
            <a:r>
              <a:rPr lang="en-CA" sz="1400" dirty="0" err="1"/>
              <a:t>C.C.L.T</a:t>
            </a:r>
            <a:r>
              <a:rPr lang="en-CA" sz="1400" dirty="0"/>
              <a:t>. 195 (Alta. C.A.)</a:t>
            </a:r>
            <a:endParaRPr lang="en-US" sz="1400" dirty="0"/>
          </a:p>
          <a:p>
            <a:r>
              <a:rPr lang="en-CA" sz="1400" dirty="0"/>
              <a:t>Some Canadian cases have held +/- 10% is the appropriate margin of error: </a:t>
            </a:r>
            <a:r>
              <a:rPr lang="en-CA" sz="1400" i="1" dirty="0"/>
              <a:t>Cana Construction Company Ltd. v. Her Majesty the Queen</a:t>
            </a:r>
            <a:r>
              <a:rPr lang="en-CA" sz="1400" dirty="0"/>
              <a:t>, [1974] </a:t>
            </a:r>
            <a:r>
              <a:rPr lang="en-CA" sz="1400" dirty="0" err="1"/>
              <a:t>S.C.R</a:t>
            </a:r>
            <a:r>
              <a:rPr lang="en-CA" sz="1400" dirty="0"/>
              <a:t>. 1159 </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20</a:t>
            </a:fld>
            <a:endParaRPr lang="en-US"/>
          </a:p>
        </p:txBody>
      </p:sp>
    </p:spTree>
    <p:extLst>
      <p:ext uri="{BB962C8B-B14F-4D97-AF65-F5344CB8AC3E}">
        <p14:creationId xmlns:p14="http://schemas.microsoft.com/office/powerpoint/2010/main" val="3257906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PRE-DESIGN </a:t>
            </a:r>
            <a:r>
              <a:rPr lang="en-US" sz="1600" i="1" dirty="0"/>
              <a:t>(cont’d)</a:t>
            </a:r>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i="1" dirty="0" err="1"/>
              <a:t>Simkin</a:t>
            </a:r>
            <a:r>
              <a:rPr lang="en-US" b="1" i="1" dirty="0"/>
              <a:t> v. </a:t>
            </a:r>
            <a:r>
              <a:rPr lang="en-US" b="1" i="1" dirty="0" err="1" smtClean="0"/>
              <a:t>Osburn</a:t>
            </a:r>
            <a:r>
              <a:rPr lang="en-US" b="1" i="1" dirty="0" smtClean="0"/>
              <a:t>, supra</a:t>
            </a:r>
            <a:endParaRPr lang="en-US" dirty="0"/>
          </a:p>
          <a:p>
            <a:pPr marL="0" indent="0">
              <a:buNone/>
            </a:pPr>
            <a:r>
              <a:rPr lang="en-US" u="sng" dirty="0" smtClean="0"/>
              <a:t>DECISION</a:t>
            </a:r>
            <a:endParaRPr lang="en-US" dirty="0"/>
          </a:p>
          <a:p>
            <a:r>
              <a:rPr lang="en-US" sz="1400" dirty="0"/>
              <a:t>Although the client (Plaintiff) was very involved, the architect could not use this as an excuse.  Justice Parrett said, “…the </a:t>
            </a:r>
            <a:r>
              <a:rPr lang="en-US" sz="1400" dirty="0" err="1"/>
              <a:t>defence</a:t>
            </a:r>
            <a:r>
              <a:rPr lang="en-US" sz="1400" dirty="0"/>
              <a:t> to such a client and such a situation is to fully inform the client of the necessity for changes and the consequences of not making them and if necessary to document that advice in writing.  These things the defendants failed to do.”</a:t>
            </a:r>
          </a:p>
          <a:p>
            <a:r>
              <a:rPr lang="en-CA" sz="1400" dirty="0"/>
              <a:t>The architect breached his duty of care to the Plaintiff by failing to design within budget, not accurately estimating the costs of building to design, and not reassessing the costs as the project went along.  In addition, the architect did not properly supervise construction expenditures. </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21</a:t>
            </a:fld>
            <a:endParaRPr lang="en-US"/>
          </a:p>
        </p:txBody>
      </p:sp>
    </p:spTree>
    <p:extLst>
      <p:ext uri="{BB962C8B-B14F-4D97-AF65-F5344CB8AC3E}">
        <p14:creationId xmlns:p14="http://schemas.microsoft.com/office/powerpoint/2010/main" val="1468631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smtClean="0"/>
              <a:t>WHAT IS THE CONSULTANT’S ROLE?</a:t>
            </a:r>
            <a:endParaRPr lang="en-US" sz="1600" i="1" dirty="0"/>
          </a:p>
        </p:txBody>
      </p:sp>
      <p:sp>
        <p:nvSpPr>
          <p:cNvPr id="3" name="Content Placeholder 2"/>
          <p:cNvSpPr>
            <a:spLocks noGrp="1"/>
          </p:cNvSpPr>
          <p:nvPr>
            <p:ph idx="1"/>
          </p:nvPr>
        </p:nvSpPr>
        <p:spPr>
          <a:xfrm>
            <a:off x="1091967" y="2286000"/>
            <a:ext cx="6985233" cy="3962400"/>
          </a:xfrm>
        </p:spPr>
        <p:txBody>
          <a:bodyPr/>
          <a:lstStyle/>
          <a:p>
            <a:pPr marL="342900" indent="-342900">
              <a:buFont typeface="+mj-lt"/>
              <a:buAutoNum type="arabicPeriod" startAt="2"/>
            </a:pPr>
            <a:r>
              <a:rPr lang="en-US" b="1" dirty="0" smtClean="0"/>
              <a:t>DESIGN STAGE</a:t>
            </a:r>
            <a:endParaRPr lang="en-US" b="1" dirty="0"/>
          </a:p>
          <a:p>
            <a:pPr marL="346075" lvl="1" indent="0">
              <a:buNone/>
            </a:pPr>
            <a:r>
              <a:rPr lang="en-US" dirty="0"/>
              <a:t>Project budgeting</a:t>
            </a:r>
            <a:r>
              <a:rPr lang="en-US" b="1" dirty="0"/>
              <a:t> </a:t>
            </a:r>
            <a:r>
              <a:rPr lang="en-US" dirty="0"/>
              <a:t>and management, site selection, space relationships and environmental studies</a:t>
            </a:r>
          </a:p>
          <a:p>
            <a:pPr lvl="1"/>
            <a:r>
              <a:rPr lang="en-US" b="1" dirty="0"/>
              <a:t>Schematic design</a:t>
            </a:r>
            <a:r>
              <a:rPr lang="en-US" dirty="0"/>
              <a:t> – design concept/proposal for feasibility of the project</a:t>
            </a:r>
          </a:p>
          <a:p>
            <a:pPr lvl="1"/>
            <a:r>
              <a:rPr lang="en-US" b="1" dirty="0"/>
              <a:t>Design development</a:t>
            </a:r>
            <a:r>
              <a:rPr lang="en-US" dirty="0"/>
              <a:t> – furthering design with consideration of building code/obtaining development permit</a:t>
            </a:r>
          </a:p>
          <a:p>
            <a:pPr lvl="1"/>
            <a:r>
              <a:rPr lang="en-US" b="1" dirty="0"/>
              <a:t>Construction documents</a:t>
            </a:r>
            <a:r>
              <a:rPr lang="en-US" dirty="0"/>
              <a:t> – reducing design to specifications, plans and </a:t>
            </a:r>
            <a:r>
              <a:rPr lang="en-US" dirty="0" smtClean="0"/>
              <a:t>drawings</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22</a:t>
            </a:fld>
            <a:endParaRPr lang="en-US"/>
          </a:p>
        </p:txBody>
      </p:sp>
    </p:spTree>
    <p:extLst>
      <p:ext uri="{BB962C8B-B14F-4D97-AF65-F5344CB8AC3E}">
        <p14:creationId xmlns:p14="http://schemas.microsoft.com/office/powerpoint/2010/main" val="3368098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Kamloops</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23</a:t>
            </a:fld>
            <a:endParaRPr lang="en-US"/>
          </a:p>
        </p:txBody>
      </p:sp>
      <p:pic>
        <p:nvPicPr>
          <p:cNvPr id="2050" name="Picture 2" descr="C:\Users\mrl\AppData\Local\Microsoft\Windows\Temporary Internet Files\Content.Outlook\LGFIL2QQ\panoramic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66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smtClean="0"/>
              <a:t>DESIGN STAGE </a:t>
            </a:r>
            <a:r>
              <a:rPr lang="en-US" sz="1600" i="1" dirty="0" smtClean="0"/>
              <a:t>(cont’d)</a:t>
            </a:r>
            <a:endParaRPr lang="en-US" sz="1600" i="1" dirty="0"/>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i="1" dirty="0" smtClean="0"/>
              <a:t>Lovely v. Kamloops (City)</a:t>
            </a:r>
            <a:r>
              <a:rPr lang="en-US" dirty="0" smtClean="0"/>
              <a:t>, 2009 BCSC 1359 (affirmed 2010 BCCA 261)</a:t>
            </a:r>
          </a:p>
          <a:p>
            <a:pPr marL="0" indent="0">
              <a:buNone/>
            </a:pPr>
            <a:r>
              <a:rPr lang="en-US" u="sng" dirty="0" smtClean="0"/>
              <a:t>FACTS</a:t>
            </a:r>
            <a:endParaRPr lang="en-US" dirty="0"/>
          </a:p>
          <a:p>
            <a:r>
              <a:rPr lang="en-US" sz="1400" dirty="0"/>
              <a:t>City hired </a:t>
            </a:r>
            <a:r>
              <a:rPr lang="en-US" sz="1400" dirty="0" err="1"/>
              <a:t>Stantec</a:t>
            </a:r>
            <a:r>
              <a:rPr lang="en-US" sz="1400" dirty="0"/>
              <a:t> (an environmental engineering firm) </a:t>
            </a:r>
            <a:r>
              <a:rPr lang="en-US" sz="1400" dirty="0" smtClean="0"/>
              <a:t>to </a:t>
            </a:r>
            <a:r>
              <a:rPr lang="en-US" sz="1400" dirty="0"/>
              <a:t>design </a:t>
            </a:r>
            <a:r>
              <a:rPr lang="en-US" sz="1400" dirty="0" smtClean="0"/>
              <a:t>all aspects of a transfer </a:t>
            </a:r>
            <a:r>
              <a:rPr lang="en-US" sz="1400" dirty="0"/>
              <a:t>station</a:t>
            </a:r>
          </a:p>
          <a:p>
            <a:r>
              <a:rPr lang="en-US" sz="1400" dirty="0" smtClean="0"/>
              <a:t>While </a:t>
            </a:r>
            <a:r>
              <a:rPr lang="en-US" sz="1400" dirty="0"/>
              <a:t>disposing of a metal frame at a city’s transfer station, the plaintiff fell 2.5 meters and injured his leg, resulting in </a:t>
            </a:r>
            <a:r>
              <a:rPr lang="en-US" sz="1400" dirty="0" smtClean="0"/>
              <a:t>amputation</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24</a:t>
            </a:fld>
            <a:endParaRPr lang="en-US"/>
          </a:p>
        </p:txBody>
      </p:sp>
    </p:spTree>
    <p:extLst>
      <p:ext uri="{BB962C8B-B14F-4D97-AF65-F5344CB8AC3E}">
        <p14:creationId xmlns:p14="http://schemas.microsoft.com/office/powerpoint/2010/main" val="1072673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DESIGN STAGE </a:t>
            </a:r>
            <a:r>
              <a:rPr lang="en-US" sz="1600" i="1" dirty="0"/>
              <a:t>(cont’d)</a:t>
            </a:r>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i="1" dirty="0" smtClean="0"/>
              <a:t>Lovely v. Kamloops (City), supra</a:t>
            </a:r>
            <a:endParaRPr lang="en-US" i="1" dirty="0" smtClean="0"/>
          </a:p>
          <a:p>
            <a:pPr marL="0" indent="0">
              <a:buNone/>
            </a:pPr>
            <a:r>
              <a:rPr lang="en-US" u="sng" dirty="0" smtClean="0"/>
              <a:t>DECISION</a:t>
            </a:r>
            <a:endParaRPr lang="en-US" dirty="0"/>
          </a:p>
          <a:p>
            <a:r>
              <a:rPr lang="en-US" sz="1400" dirty="0"/>
              <a:t>The standard of care for professionals is one of reasonableness and ordinary competence, commensurate with the position of the person or entity in question and prevailing internal professional standards. Industry practice and regulatory standards may be considered in making this determination</a:t>
            </a:r>
          </a:p>
          <a:p>
            <a:r>
              <a:rPr lang="en-US" sz="1400" dirty="0"/>
              <a:t>In BC no standard of design for transfer stations that has been developed and put into any code. </a:t>
            </a:r>
            <a:r>
              <a:rPr lang="en-US" sz="1400" b="1" u="sng" dirty="0"/>
              <a:t>However, there is a paramount professional duty to ensure public safety in all designs signed and sealed by a professional engineer</a:t>
            </a:r>
            <a:r>
              <a:rPr lang="en-US" sz="1400" b="1" u="sng" dirty="0" smtClean="0"/>
              <a:t>.</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25</a:t>
            </a:fld>
            <a:endParaRPr lang="en-US"/>
          </a:p>
        </p:txBody>
      </p:sp>
    </p:spTree>
    <p:extLst>
      <p:ext uri="{BB962C8B-B14F-4D97-AF65-F5344CB8AC3E}">
        <p14:creationId xmlns:p14="http://schemas.microsoft.com/office/powerpoint/2010/main" val="2990806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DESIGN STAGE </a:t>
            </a:r>
            <a:r>
              <a:rPr lang="en-US" sz="1600" i="1" dirty="0"/>
              <a:t>(cont’d)</a:t>
            </a:r>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i="1" dirty="0" smtClean="0"/>
              <a:t>Lovely v. Kamloops (City), supra</a:t>
            </a:r>
            <a:endParaRPr lang="en-US" i="1" dirty="0" smtClean="0"/>
          </a:p>
          <a:p>
            <a:pPr marL="0" indent="0">
              <a:buNone/>
            </a:pPr>
            <a:r>
              <a:rPr lang="en-US" u="sng" dirty="0" smtClean="0"/>
              <a:t>DECISION</a:t>
            </a:r>
            <a:endParaRPr lang="en-US" dirty="0"/>
          </a:p>
          <a:p>
            <a:r>
              <a:rPr lang="en-US" sz="1400" dirty="0"/>
              <a:t>No fall protection was installed on the unloading platform design</a:t>
            </a:r>
          </a:p>
          <a:p>
            <a:r>
              <a:rPr lang="en-US" sz="1400" dirty="0"/>
              <a:t>It is apparent that little investigation into safety features for the Transfer Station was conducted by </a:t>
            </a:r>
            <a:r>
              <a:rPr lang="en-US" sz="1400" dirty="0" err="1" smtClean="0"/>
              <a:t>Stantec</a:t>
            </a:r>
            <a:r>
              <a:rPr lang="en-US" sz="1400" dirty="0"/>
              <a:t>. The extent of the research, beyond obtaining a power point presentation and plans for the Red Deer transfer station, was a Yahoo search on the </a:t>
            </a:r>
            <a:r>
              <a:rPr lang="en-US" sz="1400" dirty="0" smtClean="0"/>
              <a:t>topic.</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26</a:t>
            </a:fld>
            <a:endParaRPr lang="en-US"/>
          </a:p>
        </p:txBody>
      </p:sp>
    </p:spTree>
    <p:extLst>
      <p:ext uri="{BB962C8B-B14F-4D97-AF65-F5344CB8AC3E}">
        <p14:creationId xmlns:p14="http://schemas.microsoft.com/office/powerpoint/2010/main" val="408039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381000"/>
            <a:ext cx="6985233" cy="1630362"/>
          </a:xfrm>
        </p:spPr>
        <p:txBody>
          <a:bodyPr/>
          <a:lstStyle/>
          <a:p>
            <a:r>
              <a:rPr lang="en-US" dirty="0" smtClean="0"/>
              <a:t>Vancouver’s Chinatown</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27</a:t>
            </a:fld>
            <a:endParaRPr lang="en-US"/>
          </a:p>
        </p:txBody>
      </p:sp>
      <p:pic>
        <p:nvPicPr>
          <p:cNvPr id="3" name="Picture 2" descr="Image result for vancouver chinat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740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DESIGN STAGE </a:t>
            </a:r>
            <a:r>
              <a:rPr lang="en-US" sz="1600" i="1" dirty="0"/>
              <a:t>(cont’d)</a:t>
            </a:r>
          </a:p>
        </p:txBody>
      </p:sp>
      <p:sp>
        <p:nvSpPr>
          <p:cNvPr id="3" name="Content Placeholder 2"/>
          <p:cNvSpPr>
            <a:spLocks noGrp="1"/>
          </p:cNvSpPr>
          <p:nvPr>
            <p:ph idx="1"/>
          </p:nvPr>
        </p:nvSpPr>
        <p:spPr>
          <a:xfrm>
            <a:off x="1091967" y="2286000"/>
            <a:ext cx="7442433" cy="4038600"/>
          </a:xfrm>
        </p:spPr>
        <p:txBody>
          <a:bodyPr/>
          <a:lstStyle/>
          <a:p>
            <a:pPr marL="0" indent="0">
              <a:buNone/>
            </a:pPr>
            <a:r>
              <a:rPr lang="en-US" b="1" i="1" dirty="0" smtClean="0"/>
              <a:t>Cohen v. </a:t>
            </a:r>
            <a:r>
              <a:rPr lang="en-US" b="1" i="1" dirty="0" err="1" smtClean="0"/>
              <a:t>Ostry</a:t>
            </a:r>
            <a:r>
              <a:rPr lang="en-US" dirty="0" smtClean="0"/>
              <a:t>, [1994] B.C.J. No. 148 (CA) </a:t>
            </a:r>
          </a:p>
          <a:p>
            <a:pPr marL="0" indent="0">
              <a:buNone/>
            </a:pPr>
            <a:r>
              <a:rPr lang="en-US" u="sng" dirty="0" smtClean="0"/>
              <a:t>FACTS</a:t>
            </a:r>
          </a:p>
          <a:p>
            <a:r>
              <a:rPr lang="en-US" sz="1400" dirty="0"/>
              <a:t>The Plaintiff entered into an agreement to purchase an older building, with the intent of converting it into an artist’s live/work studio</a:t>
            </a:r>
          </a:p>
          <a:p>
            <a:r>
              <a:rPr lang="en-US" sz="1400" dirty="0"/>
              <a:t>The purchase was subject to the Plaintiff’s “satisfaction as to the renovation requirements of the City”</a:t>
            </a:r>
          </a:p>
          <a:p>
            <a:r>
              <a:rPr lang="en-US" sz="1400" dirty="0"/>
              <a:t>The Plaintiff retained the defendant architect to do a feasibility study and opine as to whether the project would be approved</a:t>
            </a:r>
          </a:p>
          <a:p>
            <a:r>
              <a:rPr lang="en-US" sz="1400" dirty="0"/>
              <a:t>The architect was told by a City official that he should speak to the planning manager, as he made all the </a:t>
            </a:r>
            <a:r>
              <a:rPr lang="en-US" sz="1400" dirty="0" smtClean="0"/>
              <a:t>decisions</a:t>
            </a:r>
          </a:p>
        </p:txBody>
      </p:sp>
      <p:sp>
        <p:nvSpPr>
          <p:cNvPr id="4" name="Slide Number Placeholder 3"/>
          <p:cNvSpPr>
            <a:spLocks noGrp="1"/>
          </p:cNvSpPr>
          <p:nvPr>
            <p:ph type="sldNum" sz="quarter" idx="4"/>
          </p:nvPr>
        </p:nvSpPr>
        <p:spPr/>
        <p:txBody>
          <a:bodyPr/>
          <a:lstStyle/>
          <a:p>
            <a:fld id="{5715752E-B8F0-447B-A4D5-C694D8A9C43C}" type="slidenum">
              <a:rPr lang="en-US" smtClean="0"/>
              <a:t>28</a:t>
            </a:fld>
            <a:endParaRPr lang="en-US"/>
          </a:p>
        </p:txBody>
      </p:sp>
    </p:spTree>
    <p:extLst>
      <p:ext uri="{BB962C8B-B14F-4D97-AF65-F5344CB8AC3E}">
        <p14:creationId xmlns:p14="http://schemas.microsoft.com/office/powerpoint/2010/main" val="2966096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DESIGN STAGE </a:t>
            </a:r>
            <a:r>
              <a:rPr lang="en-US" sz="1600" i="1" dirty="0"/>
              <a:t>(cont’d)</a:t>
            </a:r>
          </a:p>
        </p:txBody>
      </p:sp>
      <p:sp>
        <p:nvSpPr>
          <p:cNvPr id="3" name="Content Placeholder 2"/>
          <p:cNvSpPr>
            <a:spLocks noGrp="1"/>
          </p:cNvSpPr>
          <p:nvPr>
            <p:ph idx="1"/>
          </p:nvPr>
        </p:nvSpPr>
        <p:spPr>
          <a:xfrm>
            <a:off x="1091967" y="2286000"/>
            <a:ext cx="7442433" cy="4038600"/>
          </a:xfrm>
        </p:spPr>
        <p:txBody>
          <a:bodyPr/>
          <a:lstStyle/>
          <a:p>
            <a:pPr marL="0" indent="0">
              <a:buNone/>
            </a:pPr>
            <a:r>
              <a:rPr lang="en-US" b="1" i="1" dirty="0" smtClean="0"/>
              <a:t>Cohen </a:t>
            </a:r>
            <a:r>
              <a:rPr lang="en-US" b="1" i="1" dirty="0"/>
              <a:t>v. </a:t>
            </a:r>
            <a:r>
              <a:rPr lang="en-US" b="1" i="1" dirty="0" err="1"/>
              <a:t>Ostry</a:t>
            </a:r>
            <a:r>
              <a:rPr lang="en-US" b="1" i="1" dirty="0"/>
              <a:t>, </a:t>
            </a:r>
            <a:r>
              <a:rPr lang="en-US" b="1" i="1" dirty="0" smtClean="0"/>
              <a:t>supra</a:t>
            </a:r>
            <a:endParaRPr lang="en-US" b="1" i="1" dirty="0"/>
          </a:p>
          <a:p>
            <a:r>
              <a:rPr lang="en-US" sz="1400" dirty="0" smtClean="0"/>
              <a:t>The architect did not  talk to the City planner and instead advised the plaintiff anyway that the project had a good chance of being approved</a:t>
            </a:r>
          </a:p>
          <a:p>
            <a:r>
              <a:rPr lang="en-US" sz="1400" dirty="0" smtClean="0"/>
              <a:t>The Plaintiff, therefore, proceeded with the purchase and afterwards was advised by the City that the plan was rejected</a:t>
            </a:r>
          </a:p>
          <a:p>
            <a:r>
              <a:rPr lang="en-CA" sz="1400" dirty="0" smtClean="0"/>
              <a:t>The Plaintiff decided not to go through with the project and sold the property at a loss</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29</a:t>
            </a:fld>
            <a:endParaRPr lang="en-US"/>
          </a:p>
        </p:txBody>
      </p:sp>
    </p:spTree>
    <p:extLst>
      <p:ext uri="{BB962C8B-B14F-4D97-AF65-F5344CB8AC3E}">
        <p14:creationId xmlns:p14="http://schemas.microsoft.com/office/powerpoint/2010/main" val="3190020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COMMENTS</a:t>
            </a:r>
            <a:endParaRPr lang="en-US" dirty="0"/>
          </a:p>
        </p:txBody>
      </p:sp>
      <p:sp>
        <p:nvSpPr>
          <p:cNvPr id="3" name="Content Placeholder 2"/>
          <p:cNvSpPr>
            <a:spLocks noGrp="1"/>
          </p:cNvSpPr>
          <p:nvPr>
            <p:ph idx="1"/>
          </p:nvPr>
        </p:nvSpPr>
        <p:spPr/>
        <p:txBody>
          <a:bodyPr/>
          <a:lstStyle/>
          <a:p>
            <a:pPr marL="342900" indent="-342900">
              <a:buFont typeface="+mj-lt"/>
              <a:buAutoNum type="alphaLcPeriod"/>
            </a:pPr>
            <a:r>
              <a:rPr lang="en-US" dirty="0"/>
              <a:t>The role of the consultant is often underestimated</a:t>
            </a:r>
          </a:p>
          <a:p>
            <a:pPr marL="342900" indent="-342900">
              <a:buFont typeface="+mj-lt"/>
              <a:buAutoNum type="alphaLcPeriod"/>
            </a:pPr>
            <a:r>
              <a:rPr lang="en-US" dirty="0"/>
              <a:t>A better understanding of the role of the consultant on construction projects benefits all parties, including the consultant </a:t>
            </a:r>
          </a:p>
        </p:txBody>
      </p:sp>
      <p:sp>
        <p:nvSpPr>
          <p:cNvPr id="4" name="Slide Number Placeholder 3"/>
          <p:cNvSpPr>
            <a:spLocks noGrp="1"/>
          </p:cNvSpPr>
          <p:nvPr>
            <p:ph type="sldNum" sz="quarter" idx="4"/>
          </p:nvPr>
        </p:nvSpPr>
        <p:spPr/>
        <p:txBody>
          <a:bodyPr/>
          <a:lstStyle/>
          <a:p>
            <a:fld id="{5715752E-B8F0-447B-A4D5-C694D8A9C43C}" type="slidenum">
              <a:rPr lang="en-US" smtClean="0"/>
              <a:t>3</a:t>
            </a:fld>
            <a:endParaRPr lang="en-US"/>
          </a:p>
        </p:txBody>
      </p:sp>
    </p:spTree>
    <p:extLst>
      <p:ext uri="{BB962C8B-B14F-4D97-AF65-F5344CB8AC3E}">
        <p14:creationId xmlns:p14="http://schemas.microsoft.com/office/powerpoint/2010/main" val="1519079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DESIGN STAGE </a:t>
            </a:r>
            <a:r>
              <a:rPr lang="en-US" sz="1600" i="1" dirty="0"/>
              <a:t>(cont’d)</a:t>
            </a:r>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i="1" dirty="0" smtClean="0"/>
              <a:t>Cohen v. </a:t>
            </a:r>
            <a:r>
              <a:rPr lang="en-US" b="1" i="1" dirty="0" err="1" smtClean="0"/>
              <a:t>Ostry</a:t>
            </a:r>
            <a:r>
              <a:rPr lang="en-US" b="1" i="1" dirty="0" smtClean="0"/>
              <a:t>, supra</a:t>
            </a:r>
            <a:endParaRPr lang="en-US" i="1" dirty="0" smtClean="0"/>
          </a:p>
          <a:p>
            <a:pPr marL="0" indent="0">
              <a:buNone/>
            </a:pPr>
            <a:r>
              <a:rPr lang="en-US" u="sng" dirty="0" smtClean="0"/>
              <a:t>DECISION</a:t>
            </a:r>
            <a:endParaRPr lang="en-US" dirty="0"/>
          </a:p>
          <a:p>
            <a:r>
              <a:rPr lang="en-CA" sz="1400" dirty="0"/>
              <a:t>The architect was negligent in not approaching the City planner for his opinion on feasibility</a:t>
            </a:r>
            <a:endParaRPr lang="en-US" sz="1400" dirty="0"/>
          </a:p>
          <a:p>
            <a:r>
              <a:rPr lang="en-CA" sz="1400" dirty="0"/>
              <a:t>The plaintiff would have acted differently had he known the City planner’s views because the renovations would have been too costly. The plaintiff would not have continued to spend money on a “forlorn hope”</a:t>
            </a:r>
            <a:endParaRPr lang="en-US" sz="1400" dirty="0"/>
          </a:p>
          <a:p>
            <a:r>
              <a:rPr lang="en-CA" sz="1400" dirty="0"/>
              <a:t>The plaintiff was awarded damages for the steps he took after purchasing the home, such as incorporating a company and seeking tax advice. In addition, the plaintiff received a refund of fees paid to the </a:t>
            </a:r>
            <a:r>
              <a:rPr lang="en-CA" sz="1400" dirty="0" smtClean="0"/>
              <a:t>architect</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30</a:t>
            </a:fld>
            <a:endParaRPr lang="en-US"/>
          </a:p>
        </p:txBody>
      </p:sp>
    </p:spTree>
    <p:extLst>
      <p:ext uri="{BB962C8B-B14F-4D97-AF65-F5344CB8AC3E}">
        <p14:creationId xmlns:p14="http://schemas.microsoft.com/office/powerpoint/2010/main" val="1573406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smtClean="0"/>
              <a:t>WHAT IS THE CONSULTANTS ROLE?</a:t>
            </a:r>
            <a:endParaRPr lang="en-US" sz="1600" i="1" dirty="0"/>
          </a:p>
        </p:txBody>
      </p:sp>
      <p:sp>
        <p:nvSpPr>
          <p:cNvPr id="3" name="Content Placeholder 2"/>
          <p:cNvSpPr>
            <a:spLocks noGrp="1"/>
          </p:cNvSpPr>
          <p:nvPr>
            <p:ph idx="1"/>
          </p:nvPr>
        </p:nvSpPr>
        <p:spPr>
          <a:xfrm>
            <a:off x="1091967" y="2286000"/>
            <a:ext cx="6985233" cy="3962400"/>
          </a:xfrm>
        </p:spPr>
        <p:txBody>
          <a:bodyPr/>
          <a:lstStyle/>
          <a:p>
            <a:pPr marL="342900" indent="-342900">
              <a:buFont typeface="+mj-lt"/>
              <a:buAutoNum type="arabicPeriod" startAt="3"/>
            </a:pPr>
            <a:r>
              <a:rPr lang="en-US" b="1" dirty="0" smtClean="0"/>
              <a:t>BIDDING &amp; TENDERING</a:t>
            </a:r>
            <a:endParaRPr lang="en-US" b="1" dirty="0"/>
          </a:p>
          <a:p>
            <a:pPr marL="346075" lvl="1" indent="0">
              <a:buNone/>
            </a:pPr>
            <a:r>
              <a:rPr lang="en-US" dirty="0"/>
              <a:t>The consultant represents the owner and acts as the owner’s agent in preparing and issuing tendering documents and supervising the tendering process </a:t>
            </a:r>
          </a:p>
          <a:p>
            <a:pPr lvl="1"/>
            <a:r>
              <a:rPr lang="en-US" dirty="0"/>
              <a:t>Beware of the very low bid</a:t>
            </a:r>
          </a:p>
          <a:p>
            <a:pPr lvl="1"/>
            <a:r>
              <a:rPr lang="en-US" dirty="0"/>
              <a:t>Use supplementary conditions to reduce risk </a:t>
            </a:r>
          </a:p>
        </p:txBody>
      </p:sp>
      <p:sp>
        <p:nvSpPr>
          <p:cNvPr id="4" name="Slide Number Placeholder 3"/>
          <p:cNvSpPr>
            <a:spLocks noGrp="1"/>
          </p:cNvSpPr>
          <p:nvPr>
            <p:ph type="sldNum" sz="quarter" idx="4"/>
          </p:nvPr>
        </p:nvSpPr>
        <p:spPr/>
        <p:txBody>
          <a:bodyPr/>
          <a:lstStyle/>
          <a:p>
            <a:fld id="{5715752E-B8F0-447B-A4D5-C694D8A9C43C}" type="slidenum">
              <a:rPr lang="en-US" smtClean="0"/>
              <a:t>31</a:t>
            </a:fld>
            <a:endParaRPr lang="en-US"/>
          </a:p>
        </p:txBody>
      </p:sp>
    </p:spTree>
    <p:extLst>
      <p:ext uri="{BB962C8B-B14F-4D97-AF65-F5344CB8AC3E}">
        <p14:creationId xmlns:p14="http://schemas.microsoft.com/office/powerpoint/2010/main" val="1934352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Vancouver to Whistler</a:t>
            </a:r>
            <a:endParaRPr lang="en-US" sz="2400" dirty="0"/>
          </a:p>
        </p:txBody>
      </p:sp>
      <p:sp>
        <p:nvSpPr>
          <p:cNvPr id="4" name="Slide Number Placeholder 3"/>
          <p:cNvSpPr>
            <a:spLocks noGrp="1"/>
          </p:cNvSpPr>
          <p:nvPr>
            <p:ph type="sldNum" sz="quarter" idx="4"/>
          </p:nvPr>
        </p:nvSpPr>
        <p:spPr/>
        <p:txBody>
          <a:bodyPr/>
          <a:lstStyle/>
          <a:p>
            <a:fld id="{5715752E-B8F0-447B-A4D5-C694D8A9C43C}" type="slidenum">
              <a:rPr lang="en-US" smtClean="0"/>
              <a:t>32</a:t>
            </a:fld>
            <a:endParaRPr lang="en-US"/>
          </a:p>
        </p:txBody>
      </p:sp>
      <p:pic>
        <p:nvPicPr>
          <p:cNvPr id="2050" name="Picture 2" descr="Image result for sea to sky high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419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34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smtClean="0"/>
              <a:t>BIDDING &amp; TENDERING </a:t>
            </a:r>
            <a:r>
              <a:rPr lang="en-US" sz="1600" i="1" dirty="0" smtClean="0"/>
              <a:t>(cont’d)</a:t>
            </a:r>
            <a:endParaRPr lang="en-US" sz="1600" i="1" dirty="0"/>
          </a:p>
        </p:txBody>
      </p:sp>
      <p:sp>
        <p:nvSpPr>
          <p:cNvPr id="3" name="Content Placeholder 2"/>
          <p:cNvSpPr>
            <a:spLocks noGrp="1"/>
          </p:cNvSpPr>
          <p:nvPr>
            <p:ph idx="1"/>
          </p:nvPr>
        </p:nvSpPr>
        <p:spPr>
          <a:xfrm>
            <a:off x="1091967" y="2286000"/>
            <a:ext cx="6985233" cy="3962400"/>
          </a:xfrm>
        </p:spPr>
        <p:txBody>
          <a:bodyPr/>
          <a:lstStyle/>
          <a:p>
            <a:pPr marL="0" indent="0">
              <a:buNone/>
            </a:pPr>
            <a:r>
              <a:rPr lang="en-CA" b="1" i="1" dirty="0" smtClean="0"/>
              <a:t>Edgeworth </a:t>
            </a:r>
            <a:r>
              <a:rPr lang="en-CA" b="1" i="1" dirty="0"/>
              <a:t>Construction Ltd. v. N.D. Lea &amp; Associates Ltd</a:t>
            </a:r>
            <a:r>
              <a:rPr lang="en-CA" b="1" dirty="0"/>
              <a:t>.</a:t>
            </a:r>
            <a:r>
              <a:rPr lang="en-CA" dirty="0"/>
              <a:t>, [1993] 3 </a:t>
            </a:r>
            <a:r>
              <a:rPr lang="en-CA" dirty="0" err="1"/>
              <a:t>S.C.R</a:t>
            </a:r>
            <a:r>
              <a:rPr lang="en-CA" dirty="0"/>
              <a:t>. 206</a:t>
            </a:r>
            <a:endParaRPr lang="en-US" dirty="0"/>
          </a:p>
          <a:p>
            <a:pPr marL="0" indent="0">
              <a:buNone/>
            </a:pPr>
            <a:r>
              <a:rPr lang="en-US" u="sng" dirty="0" smtClean="0"/>
              <a:t>FACTS</a:t>
            </a:r>
            <a:endParaRPr lang="en-US" dirty="0"/>
          </a:p>
          <a:p>
            <a:r>
              <a:rPr lang="en-CA" sz="1400" dirty="0"/>
              <a:t>The plaintiff (Edgeworth) successfully bid a contract to build a section of highway near Revelstoke for the province of British Columbia</a:t>
            </a:r>
            <a:endParaRPr lang="en-US" sz="1400" dirty="0"/>
          </a:p>
          <a:p>
            <a:r>
              <a:rPr lang="en-CA" sz="1400" dirty="0"/>
              <a:t>Edgeworth alleged that it lost money on the project due to errors in the specifications and construction drawings, which were prepared by N.D. Lea &amp; Associates Ltd., and were included in the tender package</a:t>
            </a:r>
            <a:endParaRPr lang="en-US" sz="1400" dirty="0"/>
          </a:p>
          <a:p>
            <a:r>
              <a:rPr lang="en-CA" sz="1400" dirty="0"/>
              <a:t>Edgeworth sued N.D. Lea &amp; Associates Ltd. for negligent </a:t>
            </a:r>
            <a:r>
              <a:rPr lang="en-CA" sz="1400" dirty="0" smtClean="0"/>
              <a:t>misrepresentation</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33</a:t>
            </a:fld>
            <a:endParaRPr lang="en-US"/>
          </a:p>
        </p:txBody>
      </p:sp>
    </p:spTree>
    <p:extLst>
      <p:ext uri="{BB962C8B-B14F-4D97-AF65-F5344CB8AC3E}">
        <p14:creationId xmlns:p14="http://schemas.microsoft.com/office/powerpoint/2010/main" val="1414660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BIDDING &amp; TENDERING </a:t>
            </a:r>
            <a:r>
              <a:rPr lang="en-US" sz="1600" i="1" dirty="0"/>
              <a:t>(cont’d)</a:t>
            </a:r>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i="1" dirty="0" smtClean="0"/>
              <a:t>Edgeworth Construction, supra</a:t>
            </a:r>
            <a:endParaRPr lang="en-US" i="1" dirty="0" smtClean="0"/>
          </a:p>
          <a:p>
            <a:pPr marL="0" indent="0">
              <a:buNone/>
            </a:pPr>
            <a:r>
              <a:rPr lang="en-US" u="sng" dirty="0" smtClean="0"/>
              <a:t>DECISION</a:t>
            </a:r>
            <a:endParaRPr lang="en-US" dirty="0"/>
          </a:p>
          <a:p>
            <a:r>
              <a:rPr lang="en-CA" sz="1400" dirty="0"/>
              <a:t>N.D. Lea &amp; Associates Ltd. </a:t>
            </a:r>
            <a:r>
              <a:rPr lang="en-US" sz="1400" dirty="0"/>
              <a:t>knew that the purpose of supplying the information was to allow bidders to submit a price</a:t>
            </a:r>
          </a:p>
          <a:p>
            <a:r>
              <a:rPr lang="en-US" sz="1400" dirty="0"/>
              <a:t>Edgeworth relied on the accuracy of the design in submitting their bid</a:t>
            </a:r>
          </a:p>
          <a:p>
            <a:r>
              <a:rPr lang="en-CA" sz="1400" dirty="0"/>
              <a:t>If Edgeworth could not rely on the engineering firms design and specifications, the result would be that it would need to hire its own engineers to double check the design and specifications. Each bidder would be required to do this. This would lead to adverse economic consequences</a:t>
            </a:r>
            <a:r>
              <a:rPr lang="en-CA" sz="1400" dirty="0" smtClean="0"/>
              <a:t>.</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34</a:t>
            </a:fld>
            <a:endParaRPr lang="en-US"/>
          </a:p>
        </p:txBody>
      </p:sp>
    </p:spTree>
    <p:extLst>
      <p:ext uri="{BB962C8B-B14F-4D97-AF65-F5344CB8AC3E}">
        <p14:creationId xmlns:p14="http://schemas.microsoft.com/office/powerpoint/2010/main" val="1985065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smtClean="0"/>
              <a:t>WHAT IS THE CONSULTANTS ROLE?</a:t>
            </a:r>
            <a:endParaRPr lang="en-US" sz="1600" i="1" dirty="0"/>
          </a:p>
        </p:txBody>
      </p:sp>
      <p:sp>
        <p:nvSpPr>
          <p:cNvPr id="3" name="Content Placeholder 2"/>
          <p:cNvSpPr>
            <a:spLocks noGrp="1"/>
          </p:cNvSpPr>
          <p:nvPr>
            <p:ph idx="1"/>
          </p:nvPr>
        </p:nvSpPr>
        <p:spPr>
          <a:xfrm>
            <a:off x="1091967" y="2286000"/>
            <a:ext cx="6985233" cy="3962400"/>
          </a:xfrm>
        </p:spPr>
        <p:txBody>
          <a:bodyPr/>
          <a:lstStyle/>
          <a:p>
            <a:pPr marL="342900" indent="-342900">
              <a:buFont typeface="+mj-lt"/>
              <a:buAutoNum type="arabicPeriod" startAt="4"/>
            </a:pPr>
            <a:r>
              <a:rPr lang="en-US" b="1" dirty="0" smtClean="0"/>
              <a:t>CONSTRUCTION CONTRACT ADMINISTRATION</a:t>
            </a:r>
            <a:endParaRPr lang="en-US" b="1" dirty="0"/>
          </a:p>
          <a:p>
            <a:pPr marL="800100" lvl="1" indent="-342900">
              <a:buFont typeface="+mj-lt"/>
              <a:buAutoNum type="alphaLcPeriod"/>
            </a:pPr>
            <a:r>
              <a:rPr lang="en-US" dirty="0"/>
              <a:t>Field reviews</a:t>
            </a:r>
          </a:p>
          <a:p>
            <a:pPr lvl="2"/>
            <a:r>
              <a:rPr lang="en-US" dirty="0"/>
              <a:t>Substantial or general conformance</a:t>
            </a:r>
          </a:p>
          <a:p>
            <a:pPr marL="800100" lvl="1" indent="-342900">
              <a:buFont typeface="+mj-lt"/>
              <a:buAutoNum type="alphaLcPeriod"/>
            </a:pPr>
            <a:r>
              <a:rPr lang="en-US" dirty="0"/>
              <a:t>Change </a:t>
            </a:r>
            <a:r>
              <a:rPr lang="en-US" dirty="0" smtClean="0"/>
              <a:t>orders</a:t>
            </a:r>
          </a:p>
          <a:p>
            <a:pPr marL="800100" lvl="1" indent="-342900">
              <a:buFont typeface="+mj-lt"/>
              <a:buAutoNum type="alphaLcPeriod"/>
            </a:pPr>
            <a:r>
              <a:rPr lang="en-US" dirty="0"/>
              <a:t>Impartial adjudicator of disputes under </a:t>
            </a:r>
            <a:r>
              <a:rPr lang="en-US" dirty="0" err="1"/>
              <a:t>CCDC</a:t>
            </a:r>
            <a:r>
              <a:rPr lang="en-US" dirty="0"/>
              <a:t> </a:t>
            </a:r>
            <a:r>
              <a:rPr lang="en-US" dirty="0" smtClean="0"/>
              <a:t>2</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35</a:t>
            </a:fld>
            <a:endParaRPr lang="en-US"/>
          </a:p>
        </p:txBody>
      </p:sp>
    </p:spTree>
    <p:extLst>
      <p:ext uri="{BB962C8B-B14F-4D97-AF65-F5344CB8AC3E}">
        <p14:creationId xmlns:p14="http://schemas.microsoft.com/office/powerpoint/2010/main" val="2103136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Rock</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36</a:t>
            </a:fld>
            <a:endParaRPr lang="en-US"/>
          </a:p>
        </p:txBody>
      </p:sp>
      <p:pic>
        <p:nvPicPr>
          <p:cNvPr id="5122" name="Picture 2" descr="Image result for white r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333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64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smtClean="0"/>
              <a:t>CONSTRUCTION CONTRACT ADMINISTRATION </a:t>
            </a:r>
            <a:r>
              <a:rPr lang="en-US" sz="1600" i="1" dirty="0" smtClean="0"/>
              <a:t>(cont’d)</a:t>
            </a:r>
            <a:endParaRPr lang="en-US" sz="1600" i="1" dirty="0"/>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dirty="0" smtClean="0"/>
              <a:t>A. FIELD REVIEWS</a:t>
            </a:r>
          </a:p>
          <a:p>
            <a:pPr marL="0" indent="0">
              <a:buNone/>
            </a:pPr>
            <a:r>
              <a:rPr lang="en-CA" b="1" i="1" dirty="0" err="1"/>
              <a:t>Roco</a:t>
            </a:r>
            <a:r>
              <a:rPr lang="en-CA" b="1" i="1" dirty="0"/>
              <a:t> Developments Ltd. v. </a:t>
            </a:r>
            <a:r>
              <a:rPr lang="en-CA" b="1" i="1" dirty="0" err="1"/>
              <a:t>Permasteel</a:t>
            </a:r>
            <a:r>
              <a:rPr lang="en-CA" b="1" i="1" dirty="0"/>
              <a:t> Engineering Ltd.</a:t>
            </a:r>
            <a:r>
              <a:rPr lang="en-CA" dirty="0"/>
              <a:t> </a:t>
            </a:r>
            <a:r>
              <a:rPr lang="en-US" dirty="0"/>
              <a:t>(1983), 46 </a:t>
            </a:r>
            <a:r>
              <a:rPr lang="en-US" dirty="0" err="1"/>
              <a:t>B.C.L.R</a:t>
            </a:r>
            <a:r>
              <a:rPr lang="en-US" dirty="0"/>
              <a:t>. 103 (S.C</a:t>
            </a:r>
            <a:r>
              <a:rPr lang="en-US" dirty="0" smtClean="0"/>
              <a:t>.)</a:t>
            </a:r>
          </a:p>
          <a:p>
            <a:pPr marL="0" indent="0">
              <a:buNone/>
            </a:pPr>
            <a:r>
              <a:rPr lang="en-US" u="sng" dirty="0"/>
              <a:t>FACTS</a:t>
            </a:r>
            <a:endParaRPr lang="en-US" dirty="0"/>
          </a:p>
          <a:p>
            <a:r>
              <a:rPr lang="en-US" sz="1400" dirty="0" smtClean="0"/>
              <a:t>The </a:t>
            </a:r>
            <a:r>
              <a:rPr lang="en-US" sz="1400" dirty="0"/>
              <a:t>floor in plaintiff’s new building failed due to inadequate design</a:t>
            </a:r>
          </a:p>
          <a:p>
            <a:pPr>
              <a:spcBef>
                <a:spcPts val="1000"/>
              </a:spcBef>
            </a:pPr>
            <a:r>
              <a:rPr lang="en-US" sz="1400" dirty="0"/>
              <a:t>Before construction, a neighboring building had settled because the floor was floated on an </a:t>
            </a:r>
            <a:r>
              <a:rPr lang="en-US" sz="1400" dirty="0" err="1"/>
              <a:t>unpiled</a:t>
            </a:r>
            <a:r>
              <a:rPr lang="en-US" sz="1400" dirty="0"/>
              <a:t> foundation</a:t>
            </a:r>
          </a:p>
          <a:p>
            <a:pPr>
              <a:spcBef>
                <a:spcPts val="1000"/>
              </a:spcBef>
            </a:pPr>
            <a:r>
              <a:rPr lang="en-US" sz="1400" dirty="0"/>
              <a:t>Plaintiff hired the defendant soil engineer to do a soil investigation ($400). Defendant engineer prepared a preliminary report that appeared to recommend partially-piled foundation with a floated slab floor on preloaded grade</a:t>
            </a:r>
          </a:p>
          <a:p>
            <a:pPr>
              <a:spcBef>
                <a:spcPts val="1000"/>
              </a:spcBef>
            </a:pPr>
            <a:r>
              <a:rPr lang="en-US" sz="1400" dirty="0"/>
              <a:t>Builder converted preliminary report into specs without defendant engineer’s knowledge or </a:t>
            </a:r>
            <a:r>
              <a:rPr lang="en-US" sz="1400" dirty="0" smtClean="0"/>
              <a:t>agreement</a:t>
            </a:r>
          </a:p>
        </p:txBody>
      </p:sp>
      <p:sp>
        <p:nvSpPr>
          <p:cNvPr id="4" name="Slide Number Placeholder 3"/>
          <p:cNvSpPr>
            <a:spLocks noGrp="1"/>
          </p:cNvSpPr>
          <p:nvPr>
            <p:ph type="sldNum" sz="quarter" idx="4"/>
          </p:nvPr>
        </p:nvSpPr>
        <p:spPr/>
        <p:txBody>
          <a:bodyPr/>
          <a:lstStyle/>
          <a:p>
            <a:fld id="{5715752E-B8F0-447B-A4D5-C694D8A9C43C}" type="slidenum">
              <a:rPr lang="en-US" smtClean="0"/>
              <a:t>37</a:t>
            </a:fld>
            <a:endParaRPr lang="en-US"/>
          </a:p>
        </p:txBody>
      </p:sp>
    </p:spTree>
    <p:extLst>
      <p:ext uri="{BB962C8B-B14F-4D97-AF65-F5344CB8AC3E}">
        <p14:creationId xmlns:p14="http://schemas.microsoft.com/office/powerpoint/2010/main" val="414220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CONSTRUCTION CONTRACT ADMINISTRATION </a:t>
            </a:r>
            <a:r>
              <a:rPr lang="en-US" sz="1600" i="1" dirty="0"/>
              <a:t>(cont’d)</a:t>
            </a:r>
          </a:p>
        </p:txBody>
      </p:sp>
      <p:sp>
        <p:nvSpPr>
          <p:cNvPr id="3" name="Content Placeholder 2"/>
          <p:cNvSpPr>
            <a:spLocks noGrp="1"/>
          </p:cNvSpPr>
          <p:nvPr>
            <p:ph idx="1"/>
          </p:nvPr>
        </p:nvSpPr>
        <p:spPr>
          <a:xfrm>
            <a:off x="1091967" y="2286000"/>
            <a:ext cx="7137633" cy="4038600"/>
          </a:xfrm>
        </p:spPr>
        <p:txBody>
          <a:bodyPr/>
          <a:lstStyle/>
          <a:p>
            <a:pPr marL="0" indent="0">
              <a:buNone/>
            </a:pPr>
            <a:r>
              <a:rPr lang="en-US" b="1" dirty="0" smtClean="0"/>
              <a:t>A. FIELD REVIEWS </a:t>
            </a:r>
            <a:r>
              <a:rPr lang="en-US" sz="1400" b="1" dirty="0" smtClean="0"/>
              <a:t>(cont’d)</a:t>
            </a:r>
          </a:p>
          <a:p>
            <a:pPr marL="0" indent="0">
              <a:buNone/>
            </a:pPr>
            <a:r>
              <a:rPr lang="en-CA" b="1" i="1" dirty="0" err="1"/>
              <a:t>Roco</a:t>
            </a:r>
            <a:r>
              <a:rPr lang="en-CA" b="1" i="1" dirty="0"/>
              <a:t> Developments Ltd</a:t>
            </a:r>
            <a:r>
              <a:rPr lang="en-CA" b="1" i="1" dirty="0" smtClean="0"/>
              <a:t>., supra</a:t>
            </a:r>
            <a:endParaRPr lang="en-US" dirty="0"/>
          </a:p>
          <a:p>
            <a:pPr>
              <a:spcBef>
                <a:spcPts val="800"/>
              </a:spcBef>
            </a:pPr>
            <a:r>
              <a:rPr lang="en-US" sz="1400" dirty="0"/>
              <a:t>Defendant assumed site was inspected by supervising engineer with knowledge of preloading. Not true.</a:t>
            </a:r>
          </a:p>
          <a:p>
            <a:pPr>
              <a:spcBef>
                <a:spcPts val="800"/>
              </a:spcBef>
            </a:pPr>
            <a:r>
              <a:rPr lang="en-US" sz="1400" dirty="0" smtClean="0"/>
              <a:t>Plaintiff </a:t>
            </a:r>
            <a:r>
              <a:rPr lang="en-US" sz="1400" dirty="0"/>
              <a:t>ends up doing a “self preload” by dumping X amount of Y material based on defendant preliminary report</a:t>
            </a:r>
          </a:p>
          <a:p>
            <a:pPr>
              <a:spcBef>
                <a:spcPts val="800"/>
              </a:spcBef>
            </a:pPr>
            <a:r>
              <a:rPr lang="en-US" sz="1400" dirty="0"/>
              <a:t>The municipal inspector became concerned because of the settling that had occurred with the </a:t>
            </a:r>
            <a:r>
              <a:rPr lang="en-US" sz="1400" dirty="0" err="1" smtClean="0"/>
              <a:t>neighbouring</a:t>
            </a:r>
            <a:r>
              <a:rPr lang="en-US" sz="1400" dirty="0" smtClean="0"/>
              <a:t> </a:t>
            </a:r>
            <a:r>
              <a:rPr lang="en-US" sz="1400" dirty="0"/>
              <a:t>building. The inspector told the builder to ensure that the floor would not settle when poured. Builder asked defendant to “visit the site to see if there was any reason for concern”</a:t>
            </a:r>
          </a:p>
          <a:p>
            <a:pPr>
              <a:spcBef>
                <a:spcPts val="800"/>
              </a:spcBef>
            </a:pPr>
            <a:r>
              <a:rPr lang="en-US" sz="1400" dirty="0"/>
              <a:t>The defendant engineer did a </a:t>
            </a:r>
            <a:r>
              <a:rPr lang="en-US" sz="1400" u="sng" dirty="0"/>
              <a:t>visual inspection</a:t>
            </a:r>
            <a:r>
              <a:rPr lang="en-US" sz="1400" dirty="0"/>
              <a:t> and concluded that there were no concerns as there were no visible signs of distress on the building. He made no report to the builder</a:t>
            </a:r>
          </a:p>
          <a:p>
            <a:pPr>
              <a:spcBef>
                <a:spcPts val="800"/>
              </a:spcBef>
            </a:pPr>
            <a:r>
              <a:rPr lang="en-US" sz="1400" dirty="0"/>
              <a:t>The floor </a:t>
            </a:r>
            <a:r>
              <a:rPr lang="en-US" sz="1400" dirty="0" smtClean="0"/>
              <a:t>settled</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38</a:t>
            </a:fld>
            <a:endParaRPr lang="en-US"/>
          </a:p>
        </p:txBody>
      </p:sp>
    </p:spTree>
    <p:extLst>
      <p:ext uri="{BB962C8B-B14F-4D97-AF65-F5344CB8AC3E}">
        <p14:creationId xmlns:p14="http://schemas.microsoft.com/office/powerpoint/2010/main" val="1937007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CONSTRUCTION CONTRACT ADMINISTRATION </a:t>
            </a:r>
            <a:r>
              <a:rPr lang="en-US" sz="1600" i="1" dirty="0"/>
              <a:t>(cont’d)</a:t>
            </a:r>
          </a:p>
        </p:txBody>
      </p:sp>
      <p:sp>
        <p:nvSpPr>
          <p:cNvPr id="3" name="Content Placeholder 2"/>
          <p:cNvSpPr>
            <a:spLocks noGrp="1"/>
          </p:cNvSpPr>
          <p:nvPr>
            <p:ph idx="1"/>
          </p:nvPr>
        </p:nvSpPr>
        <p:spPr>
          <a:xfrm>
            <a:off x="1091967" y="2286000"/>
            <a:ext cx="7137633" cy="4038600"/>
          </a:xfrm>
        </p:spPr>
        <p:txBody>
          <a:bodyPr/>
          <a:lstStyle/>
          <a:p>
            <a:pPr marL="0" indent="0">
              <a:buNone/>
            </a:pPr>
            <a:r>
              <a:rPr lang="en-US" b="1" dirty="0" smtClean="0"/>
              <a:t>A. FIELD REVIEWS </a:t>
            </a:r>
            <a:r>
              <a:rPr lang="en-US" sz="1400" b="1" i="1" dirty="0" smtClean="0"/>
              <a:t>(cont’d)</a:t>
            </a:r>
          </a:p>
          <a:p>
            <a:pPr marL="0" indent="0">
              <a:buNone/>
            </a:pPr>
            <a:r>
              <a:rPr lang="en-CA" b="1" i="1" dirty="0" err="1"/>
              <a:t>Roco</a:t>
            </a:r>
            <a:r>
              <a:rPr lang="en-CA" b="1" i="1" dirty="0"/>
              <a:t> Developments Ltd</a:t>
            </a:r>
            <a:r>
              <a:rPr lang="en-CA" b="1" i="1" dirty="0" smtClean="0"/>
              <a:t>., supra</a:t>
            </a:r>
            <a:endParaRPr lang="en-US" dirty="0"/>
          </a:p>
          <a:p>
            <a:pPr marL="0" indent="0">
              <a:buNone/>
            </a:pPr>
            <a:r>
              <a:rPr lang="en-US" u="sng" dirty="0" smtClean="0"/>
              <a:t>DECISION</a:t>
            </a:r>
            <a:endParaRPr lang="en-US" dirty="0"/>
          </a:p>
          <a:p>
            <a:r>
              <a:rPr lang="en-US" sz="1400" dirty="0"/>
              <a:t>Defendant was called to inspect the building before the floor was poured. The defendant should have made inquiries to ensure that the preloading had been properly carried out. It was not enough to conclude that there were no visible signs of distress. Silence implied no concern</a:t>
            </a:r>
          </a:p>
          <a:p>
            <a:r>
              <a:rPr lang="en-US" sz="1400" dirty="0"/>
              <a:t>If it did not want to conduct an inquiry, then defendant should have told builder he could not address municipality’s concerns with only an inspection </a:t>
            </a:r>
          </a:p>
          <a:p>
            <a:r>
              <a:rPr lang="en-US" sz="1400" dirty="0"/>
              <a:t>The floor settled because the preload was improperly performed</a:t>
            </a:r>
          </a:p>
          <a:p>
            <a:r>
              <a:rPr lang="en-CA" sz="1400" dirty="0"/>
              <a:t>Engineer found 25% liable for insufficient field review &amp; failing to advise those concerned of the nature and result of </a:t>
            </a:r>
            <a:r>
              <a:rPr lang="en-CA" sz="1400" dirty="0" smtClean="0"/>
              <a:t>inspection</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39</a:t>
            </a:fld>
            <a:endParaRPr lang="en-US"/>
          </a:p>
        </p:txBody>
      </p:sp>
    </p:spTree>
    <p:extLst>
      <p:ext uri="{BB962C8B-B14F-4D97-AF65-F5344CB8AC3E}">
        <p14:creationId xmlns:p14="http://schemas.microsoft.com/office/powerpoint/2010/main" val="3894992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ROLE OF THE CONSULTANT DEFINED?</a:t>
            </a:r>
            <a:endParaRPr lang="en-US" dirty="0"/>
          </a:p>
        </p:txBody>
      </p:sp>
      <p:sp>
        <p:nvSpPr>
          <p:cNvPr id="3" name="Content Placeholder 2"/>
          <p:cNvSpPr>
            <a:spLocks noGrp="1"/>
          </p:cNvSpPr>
          <p:nvPr>
            <p:ph idx="1"/>
          </p:nvPr>
        </p:nvSpPr>
        <p:spPr/>
        <p:txBody>
          <a:bodyPr/>
          <a:lstStyle/>
          <a:p>
            <a:pPr marL="342900" indent="-342900">
              <a:buFont typeface="+mj-lt"/>
              <a:buAutoNum type="alphaLcPeriod"/>
            </a:pPr>
            <a:r>
              <a:rPr lang="en-US" dirty="0"/>
              <a:t>The agreement between consultant and owner</a:t>
            </a:r>
          </a:p>
          <a:p>
            <a:pPr marL="342900" indent="-342900">
              <a:buFont typeface="+mj-lt"/>
              <a:buAutoNum type="alphaLcPeriod"/>
            </a:pPr>
            <a:r>
              <a:rPr lang="en-US" dirty="0"/>
              <a:t>The construction contract between owner and contractor</a:t>
            </a:r>
          </a:p>
          <a:p>
            <a:pPr marL="342900" indent="-342900">
              <a:buFont typeface="+mj-lt"/>
              <a:buAutoNum type="alphaLcPeriod"/>
            </a:pPr>
            <a:r>
              <a:rPr lang="en-US" dirty="0"/>
              <a:t>Applicable industry standards and professional requirements</a:t>
            </a:r>
          </a:p>
          <a:p>
            <a:pPr marL="342900" indent="-342900">
              <a:buFont typeface="+mj-lt"/>
              <a:buAutoNum type="alphaLcPeriod"/>
            </a:pPr>
            <a:r>
              <a:rPr lang="en-US" dirty="0"/>
              <a:t>The common law and statutory requirements</a:t>
            </a:r>
          </a:p>
          <a:p>
            <a:pPr marL="342900" indent="-342900">
              <a:buFont typeface="+mj-lt"/>
              <a:buAutoNum type="alphaLcPeriod"/>
            </a:pPr>
            <a:r>
              <a:rPr lang="en-US" dirty="0"/>
              <a:t>Consultant insurance requirements </a:t>
            </a:r>
          </a:p>
        </p:txBody>
      </p:sp>
      <p:sp>
        <p:nvSpPr>
          <p:cNvPr id="4" name="Slide Number Placeholder 3"/>
          <p:cNvSpPr>
            <a:spLocks noGrp="1"/>
          </p:cNvSpPr>
          <p:nvPr>
            <p:ph type="sldNum" sz="quarter" idx="4"/>
          </p:nvPr>
        </p:nvSpPr>
        <p:spPr/>
        <p:txBody>
          <a:bodyPr/>
          <a:lstStyle/>
          <a:p>
            <a:fld id="{5715752E-B8F0-447B-A4D5-C694D8A9C43C}" type="slidenum">
              <a:rPr lang="en-US" smtClean="0"/>
              <a:t>4</a:t>
            </a:fld>
            <a:endParaRPr lang="en-US"/>
          </a:p>
        </p:txBody>
      </p:sp>
    </p:spTree>
    <p:extLst>
      <p:ext uri="{BB962C8B-B14F-4D97-AF65-F5344CB8AC3E}">
        <p14:creationId xmlns:p14="http://schemas.microsoft.com/office/powerpoint/2010/main" val="3755347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CONSTRUCTION CONTRACT ADMINISTRATION </a:t>
            </a:r>
            <a:r>
              <a:rPr lang="en-US" sz="1600" i="1" dirty="0"/>
              <a:t>(cont’d)</a:t>
            </a:r>
          </a:p>
        </p:txBody>
      </p:sp>
      <p:sp>
        <p:nvSpPr>
          <p:cNvPr id="3" name="Content Placeholder 2"/>
          <p:cNvSpPr>
            <a:spLocks noGrp="1"/>
          </p:cNvSpPr>
          <p:nvPr>
            <p:ph idx="1"/>
          </p:nvPr>
        </p:nvSpPr>
        <p:spPr>
          <a:xfrm>
            <a:off x="1091967" y="2286000"/>
            <a:ext cx="7137633" cy="4038600"/>
          </a:xfrm>
        </p:spPr>
        <p:txBody>
          <a:bodyPr/>
          <a:lstStyle/>
          <a:p>
            <a:pPr marL="0" indent="0">
              <a:buNone/>
            </a:pPr>
            <a:r>
              <a:rPr lang="en-US" b="1" dirty="0" smtClean="0"/>
              <a:t>A. FIELD REVIEWS </a:t>
            </a:r>
            <a:r>
              <a:rPr lang="en-US" sz="1400" b="1" i="1" dirty="0" smtClean="0"/>
              <a:t>(cont’d)</a:t>
            </a:r>
          </a:p>
          <a:p>
            <a:pPr marL="0" indent="0">
              <a:buNone/>
            </a:pPr>
            <a:r>
              <a:rPr lang="en-CA" b="1" i="1" dirty="0" err="1"/>
              <a:t>Roco</a:t>
            </a:r>
            <a:r>
              <a:rPr lang="en-CA" b="1" i="1" dirty="0"/>
              <a:t> Developments Ltd</a:t>
            </a:r>
            <a:r>
              <a:rPr lang="en-CA" b="1" i="1" dirty="0" smtClean="0"/>
              <a:t>., supra</a:t>
            </a:r>
            <a:endParaRPr lang="en-US" dirty="0"/>
          </a:p>
          <a:p>
            <a:pPr marL="0" indent="0">
              <a:buNone/>
            </a:pPr>
            <a:r>
              <a:rPr lang="en-US" u="sng" dirty="0" smtClean="0"/>
              <a:t>RISK MANAGEMENT LESSONS</a:t>
            </a:r>
            <a:endParaRPr lang="en-US" dirty="0"/>
          </a:p>
          <a:p>
            <a:r>
              <a:rPr lang="en-CA" sz="1400" dirty="0"/>
              <a:t>Law is clear that a “look see” is insufficient for a field review</a:t>
            </a:r>
            <a:endParaRPr lang="en-US" sz="1400" dirty="0"/>
          </a:p>
          <a:p>
            <a:r>
              <a:rPr lang="en-CA" sz="1400" dirty="0"/>
              <a:t>If a consultant takes on a task, then ensure you do what it takes to provide the opinion sought</a:t>
            </a:r>
            <a:endParaRPr lang="en-US" sz="1400" dirty="0"/>
          </a:p>
          <a:p>
            <a:r>
              <a:rPr lang="en-CA" sz="1400" dirty="0"/>
              <a:t>If what is required to give an opinion is beyond scope of services, communicate with owner</a:t>
            </a:r>
            <a:endParaRPr lang="en-US" sz="1400" dirty="0"/>
          </a:p>
          <a:p>
            <a:r>
              <a:rPr lang="en-CA" sz="1400" dirty="0"/>
              <a:t>Be careful with the use of reports generally, but particularly preliminary reports. Have clear language restricting use of your </a:t>
            </a:r>
            <a:r>
              <a:rPr lang="en-CA" sz="1400" dirty="0" smtClean="0"/>
              <a:t>report</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40</a:t>
            </a:fld>
            <a:endParaRPr lang="en-US"/>
          </a:p>
        </p:txBody>
      </p:sp>
    </p:spTree>
    <p:extLst>
      <p:ext uri="{BB962C8B-B14F-4D97-AF65-F5344CB8AC3E}">
        <p14:creationId xmlns:p14="http://schemas.microsoft.com/office/powerpoint/2010/main" val="162561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CONSTRUCTION CONTRACT ADMINISTRATION </a:t>
            </a:r>
            <a:r>
              <a:rPr lang="en-US" sz="1600" i="1" dirty="0"/>
              <a:t>(cont’d)</a:t>
            </a:r>
          </a:p>
        </p:txBody>
      </p:sp>
      <p:sp>
        <p:nvSpPr>
          <p:cNvPr id="3" name="Content Placeholder 2"/>
          <p:cNvSpPr>
            <a:spLocks noGrp="1"/>
          </p:cNvSpPr>
          <p:nvPr>
            <p:ph idx="1"/>
          </p:nvPr>
        </p:nvSpPr>
        <p:spPr>
          <a:xfrm>
            <a:off x="1091967" y="2286000"/>
            <a:ext cx="7137633" cy="4038600"/>
          </a:xfrm>
        </p:spPr>
        <p:txBody>
          <a:bodyPr/>
          <a:lstStyle/>
          <a:p>
            <a:pPr marL="0" indent="0">
              <a:buNone/>
            </a:pPr>
            <a:r>
              <a:rPr lang="en-US" b="1" dirty="0" smtClean="0"/>
              <a:t>A. FIELD REVIEWS </a:t>
            </a:r>
            <a:r>
              <a:rPr lang="en-US" sz="1400" b="1" i="1" dirty="0" smtClean="0"/>
              <a:t>(cont’d)</a:t>
            </a:r>
          </a:p>
          <a:p>
            <a:pPr marL="0" indent="0">
              <a:buNone/>
            </a:pPr>
            <a:r>
              <a:rPr lang="en-US" u="sng" dirty="0" err="1" smtClean="0"/>
              <a:t>APEGBC</a:t>
            </a:r>
            <a:r>
              <a:rPr lang="en-US" u="sng" dirty="0" smtClean="0"/>
              <a:t> BYLAWS – SECTION 14(b)</a:t>
            </a:r>
            <a:endParaRPr lang="en-US" dirty="0" smtClean="0"/>
          </a:p>
          <a:p>
            <a:r>
              <a:rPr lang="en-CA" sz="1400" dirty="0"/>
              <a:t>Under this section entitled “Quality Management”, members are required to establish and maintain documented quality management processes for their practices, including:</a:t>
            </a:r>
            <a:endParaRPr lang="en-US" sz="1400" dirty="0"/>
          </a:p>
          <a:p>
            <a:pPr lvl="1"/>
            <a:r>
              <a:rPr lang="en-CA" sz="1400" dirty="0"/>
              <a:t>documented field reviews; and</a:t>
            </a:r>
            <a:endParaRPr lang="en-US" sz="1400" dirty="0"/>
          </a:p>
          <a:p>
            <a:pPr lvl="1"/>
            <a:r>
              <a:rPr lang="en-CA" sz="1400" dirty="0"/>
              <a:t>documented independent review of structural designs  prior to construction to evaluate the construction documents to determine if the structural systems appear complete.</a:t>
            </a:r>
            <a:endParaRPr lang="en-US" sz="1400" dirty="0"/>
          </a:p>
          <a:p>
            <a:r>
              <a:rPr lang="en-CA" sz="1400" dirty="0"/>
              <a:t>Requirement for retention of complete projection documentation for minimum of 10 years</a:t>
            </a:r>
            <a:r>
              <a:rPr lang="en-CA" sz="1400" dirty="0" smtClean="0"/>
              <a:t>.</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41</a:t>
            </a:fld>
            <a:endParaRPr lang="en-US"/>
          </a:p>
        </p:txBody>
      </p:sp>
    </p:spTree>
    <p:extLst>
      <p:ext uri="{BB962C8B-B14F-4D97-AF65-F5344CB8AC3E}">
        <p14:creationId xmlns:p14="http://schemas.microsoft.com/office/powerpoint/2010/main" val="762590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Vancouver</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42</a:t>
            </a:fld>
            <a:endParaRPr lang="en-US"/>
          </a:p>
        </p:txBody>
      </p:sp>
      <p:pic>
        <p:nvPicPr>
          <p:cNvPr id="6146" name="Picture 2" descr="Image result for vancou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98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smtClean="0"/>
              <a:t>CONSTRUCTION CONTRACT ADMINISTRATION </a:t>
            </a:r>
            <a:r>
              <a:rPr lang="en-US" sz="1600" i="1" dirty="0" smtClean="0"/>
              <a:t>(cont’d)</a:t>
            </a:r>
            <a:endParaRPr lang="en-US" sz="1600" i="1" dirty="0"/>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dirty="0" smtClean="0"/>
              <a:t>B. CHANGE ORDERS</a:t>
            </a:r>
          </a:p>
          <a:p>
            <a:pPr marL="0" indent="0">
              <a:buNone/>
            </a:pPr>
            <a:r>
              <a:rPr lang="en-CA" b="1" i="1" dirty="0" smtClean="0"/>
              <a:t>Pacific </a:t>
            </a:r>
            <a:r>
              <a:rPr lang="en-CA" b="1" i="1" dirty="0"/>
              <a:t>Coast Construction Co. v. Greater Vancouver Regional Hospital </a:t>
            </a:r>
            <a:r>
              <a:rPr lang="en-CA" b="1" i="1" dirty="0" smtClean="0"/>
              <a:t>District</a:t>
            </a:r>
            <a:r>
              <a:rPr lang="en-CA" dirty="0" smtClean="0"/>
              <a:t>, </a:t>
            </a:r>
            <a:r>
              <a:rPr lang="en-CA" dirty="0"/>
              <a:t>[1986] </a:t>
            </a:r>
            <a:r>
              <a:rPr lang="en-CA" dirty="0" err="1"/>
              <a:t>B.C.J</a:t>
            </a:r>
            <a:r>
              <a:rPr lang="en-CA" dirty="0"/>
              <a:t>. No. 1210 (SC)</a:t>
            </a:r>
            <a:endParaRPr lang="en-US" dirty="0"/>
          </a:p>
          <a:p>
            <a:pPr marL="0" indent="0">
              <a:buNone/>
            </a:pPr>
            <a:r>
              <a:rPr lang="en-US" u="sng" dirty="0" smtClean="0"/>
              <a:t>FACTS</a:t>
            </a:r>
            <a:endParaRPr lang="en-US" dirty="0"/>
          </a:p>
          <a:p>
            <a:r>
              <a:rPr lang="en-CA" sz="1400" dirty="0"/>
              <a:t>The Plaintiff, Pacific Coast Construction Co., was the general contractor on a project to build an emergency care unit at Shaughnessy Hospital</a:t>
            </a:r>
            <a:endParaRPr lang="en-US" sz="1400" dirty="0"/>
          </a:p>
          <a:p>
            <a:r>
              <a:rPr lang="en-CA" sz="1400" dirty="0"/>
              <a:t>There were long delays in completing the project, which Pacific Coast Construction attributed to the soil conditions encountered on site</a:t>
            </a:r>
            <a:endParaRPr lang="en-US" sz="1400" dirty="0"/>
          </a:p>
          <a:p>
            <a:r>
              <a:rPr lang="en-CA" sz="1400" dirty="0"/>
              <a:t>As such, Pacific Coast Construction sued the Hospital District for its extra work and delay costs</a:t>
            </a:r>
            <a:endParaRPr lang="en-US" sz="1400" dirty="0"/>
          </a:p>
          <a:p>
            <a:r>
              <a:rPr lang="en-CA" sz="1400" dirty="0"/>
              <a:t>The Hospital District claimed contribution from the consultant, Cook, Pickering &amp; Doyle, as well as </a:t>
            </a:r>
            <a:r>
              <a:rPr lang="en-CA" sz="1400" dirty="0" smtClean="0"/>
              <a:t>others</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43</a:t>
            </a:fld>
            <a:endParaRPr lang="en-US"/>
          </a:p>
        </p:txBody>
      </p:sp>
    </p:spTree>
    <p:extLst>
      <p:ext uri="{BB962C8B-B14F-4D97-AF65-F5344CB8AC3E}">
        <p14:creationId xmlns:p14="http://schemas.microsoft.com/office/powerpoint/2010/main" val="17747999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CONSTRUCTION CONTRACT ADMINISTRATION </a:t>
            </a:r>
            <a:r>
              <a:rPr lang="en-US" sz="1600" i="1" dirty="0"/>
              <a:t>(cont’d)</a:t>
            </a:r>
          </a:p>
        </p:txBody>
      </p:sp>
      <p:sp>
        <p:nvSpPr>
          <p:cNvPr id="3" name="Content Placeholder 2"/>
          <p:cNvSpPr>
            <a:spLocks noGrp="1"/>
          </p:cNvSpPr>
          <p:nvPr>
            <p:ph idx="1"/>
          </p:nvPr>
        </p:nvSpPr>
        <p:spPr>
          <a:xfrm>
            <a:off x="1091967" y="2286000"/>
            <a:ext cx="7137633" cy="4038600"/>
          </a:xfrm>
        </p:spPr>
        <p:txBody>
          <a:bodyPr/>
          <a:lstStyle/>
          <a:p>
            <a:pPr marL="0" indent="0">
              <a:buNone/>
            </a:pPr>
            <a:r>
              <a:rPr lang="en-US" b="1" dirty="0" smtClean="0"/>
              <a:t>B. CHANGE ORDERS </a:t>
            </a:r>
            <a:r>
              <a:rPr lang="en-US" sz="1400" b="1" i="1" dirty="0" smtClean="0"/>
              <a:t>(cont’d)</a:t>
            </a:r>
          </a:p>
          <a:p>
            <a:pPr marL="0" indent="0">
              <a:buNone/>
            </a:pPr>
            <a:r>
              <a:rPr lang="en-CA" b="1" i="1" dirty="0"/>
              <a:t>Pacific Coast Construction Co</a:t>
            </a:r>
            <a:r>
              <a:rPr lang="en-CA" b="1" i="1" dirty="0" smtClean="0"/>
              <a:t>., supra</a:t>
            </a:r>
            <a:endParaRPr lang="en-US" b="1" i="1" dirty="0"/>
          </a:p>
          <a:p>
            <a:pPr marL="0" indent="0">
              <a:buNone/>
            </a:pPr>
            <a:r>
              <a:rPr lang="en-US" u="sng" dirty="0" smtClean="0"/>
              <a:t>DECISION</a:t>
            </a:r>
            <a:endParaRPr lang="en-US" dirty="0" smtClean="0"/>
          </a:p>
          <a:p>
            <a:r>
              <a:rPr lang="en-US" sz="1400" b="1" dirty="0"/>
              <a:t>North Wing </a:t>
            </a:r>
            <a:r>
              <a:rPr lang="en-US" sz="1400" dirty="0"/>
              <a:t>– Pacific Coast Construction failed to notify the architect of changed soil conditions before it carried out its remedial work (as per the terms of its contract)</a:t>
            </a:r>
          </a:p>
          <a:p>
            <a:pPr lvl="1"/>
            <a:r>
              <a:rPr lang="en-US" sz="1400" dirty="0"/>
              <a:t>As a result, the architect could not determine the cause of the condition, or the nature, extent and possible costs of the extra work required</a:t>
            </a:r>
          </a:p>
          <a:p>
            <a:r>
              <a:rPr lang="en-CA" sz="1400" dirty="0"/>
              <a:t>This portion of the claim was </a:t>
            </a:r>
            <a:r>
              <a:rPr lang="en-CA" sz="1400" dirty="0" smtClean="0"/>
              <a:t>dismissed</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44</a:t>
            </a:fld>
            <a:endParaRPr lang="en-US"/>
          </a:p>
        </p:txBody>
      </p:sp>
    </p:spTree>
    <p:extLst>
      <p:ext uri="{BB962C8B-B14F-4D97-AF65-F5344CB8AC3E}">
        <p14:creationId xmlns:p14="http://schemas.microsoft.com/office/powerpoint/2010/main" val="2899883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CONSTRUCTION CONTRACT ADMINISTRATION </a:t>
            </a:r>
            <a:r>
              <a:rPr lang="en-US" sz="1600" i="1" dirty="0"/>
              <a:t>(cont’d)</a:t>
            </a:r>
          </a:p>
        </p:txBody>
      </p:sp>
      <p:sp>
        <p:nvSpPr>
          <p:cNvPr id="3" name="Content Placeholder 2"/>
          <p:cNvSpPr>
            <a:spLocks noGrp="1"/>
          </p:cNvSpPr>
          <p:nvPr>
            <p:ph idx="1"/>
          </p:nvPr>
        </p:nvSpPr>
        <p:spPr>
          <a:xfrm>
            <a:off x="1091967" y="2286000"/>
            <a:ext cx="7137633" cy="4038600"/>
          </a:xfrm>
        </p:spPr>
        <p:txBody>
          <a:bodyPr/>
          <a:lstStyle/>
          <a:p>
            <a:pPr marL="0" indent="0">
              <a:buNone/>
            </a:pPr>
            <a:r>
              <a:rPr lang="en-US" b="1" dirty="0" smtClean="0"/>
              <a:t>B. CHANGE ORDERS </a:t>
            </a:r>
            <a:r>
              <a:rPr lang="en-US" sz="1400" b="1" i="1" dirty="0" smtClean="0"/>
              <a:t>(cont’d)</a:t>
            </a:r>
          </a:p>
          <a:p>
            <a:pPr marL="0" indent="0">
              <a:buNone/>
            </a:pPr>
            <a:r>
              <a:rPr lang="en-CA" b="1" i="1" dirty="0"/>
              <a:t>Pacific Coast Construction Co</a:t>
            </a:r>
            <a:r>
              <a:rPr lang="en-CA" b="1" i="1" dirty="0" smtClean="0"/>
              <a:t>., supra</a:t>
            </a:r>
            <a:endParaRPr lang="en-US" b="1" i="1" dirty="0"/>
          </a:p>
          <a:p>
            <a:pPr marL="0" indent="0">
              <a:buNone/>
            </a:pPr>
            <a:r>
              <a:rPr lang="en-US" u="sng" dirty="0" smtClean="0"/>
              <a:t>DECISION</a:t>
            </a:r>
            <a:endParaRPr lang="en-US" dirty="0" smtClean="0"/>
          </a:p>
          <a:p>
            <a:r>
              <a:rPr lang="en-US" sz="1400" b="1" dirty="0"/>
              <a:t>East Wing </a:t>
            </a:r>
            <a:r>
              <a:rPr lang="en-US" sz="1400" dirty="0"/>
              <a:t>- Where the extra work was authorized by the architect, the contractor was entitled to the extra costs</a:t>
            </a:r>
          </a:p>
          <a:p>
            <a:pPr lvl="1"/>
            <a:r>
              <a:rPr lang="en-US" sz="1400" dirty="0"/>
              <a:t>It did not matter that the architect verbally approved and then later confirmed with a change order</a:t>
            </a:r>
          </a:p>
          <a:p>
            <a:r>
              <a:rPr lang="en-US" sz="1400" dirty="0"/>
              <a:t>In </a:t>
            </a:r>
            <a:r>
              <a:rPr lang="en-US" sz="1400" i="1" dirty="0"/>
              <a:t>obiter</a:t>
            </a:r>
            <a:r>
              <a:rPr lang="en-US" sz="1400" dirty="0"/>
              <a:t>, the Court noted that if the architect exceeds his or her authority in the change order procedure, he or she may be liable to the owner. However, if the contractor has reason to believe the architect has authority, the contractor will be able to collect payment from the </a:t>
            </a:r>
            <a:r>
              <a:rPr lang="en-US" sz="1400" dirty="0" smtClean="0"/>
              <a:t>owner</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45</a:t>
            </a:fld>
            <a:endParaRPr lang="en-US"/>
          </a:p>
        </p:txBody>
      </p:sp>
    </p:spTree>
    <p:extLst>
      <p:ext uri="{BB962C8B-B14F-4D97-AF65-F5344CB8AC3E}">
        <p14:creationId xmlns:p14="http://schemas.microsoft.com/office/powerpoint/2010/main" val="24148111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smtClean="0"/>
              <a:t>CONSTRUCTION CONTRACT ADMINISTRATION </a:t>
            </a:r>
            <a:r>
              <a:rPr lang="en-US" sz="1600" i="1" dirty="0" smtClean="0"/>
              <a:t>(cont’d)</a:t>
            </a:r>
            <a:endParaRPr lang="en-US" sz="1600" i="1" dirty="0"/>
          </a:p>
        </p:txBody>
      </p:sp>
      <p:sp>
        <p:nvSpPr>
          <p:cNvPr id="3" name="Content Placeholder 2"/>
          <p:cNvSpPr>
            <a:spLocks noGrp="1"/>
          </p:cNvSpPr>
          <p:nvPr>
            <p:ph idx="1"/>
          </p:nvPr>
        </p:nvSpPr>
        <p:spPr>
          <a:xfrm>
            <a:off x="1091967" y="2286000"/>
            <a:ext cx="6985233" cy="3962400"/>
          </a:xfrm>
        </p:spPr>
        <p:txBody>
          <a:bodyPr/>
          <a:lstStyle/>
          <a:p>
            <a:pPr marL="0" indent="0">
              <a:buNone/>
            </a:pPr>
            <a:r>
              <a:rPr lang="en-US" b="1" dirty="0" smtClean="0"/>
              <a:t>C. IMPARTIAL ADJUDICATOR OF DISPUTES UNDER </a:t>
            </a:r>
            <a:r>
              <a:rPr lang="en-US" b="1" dirty="0" err="1" smtClean="0"/>
              <a:t>CCDC</a:t>
            </a:r>
            <a:r>
              <a:rPr lang="en-US" b="1" dirty="0" smtClean="0"/>
              <a:t> 2</a:t>
            </a:r>
          </a:p>
          <a:p>
            <a:pPr lvl="1"/>
            <a:r>
              <a:rPr lang="en-US" dirty="0" smtClean="0"/>
              <a:t>Defined by consultant agreement</a:t>
            </a:r>
          </a:p>
          <a:p>
            <a:pPr lvl="2"/>
            <a:r>
              <a:rPr lang="en-US" dirty="0" err="1" smtClean="0"/>
              <a:t>ACEC</a:t>
            </a:r>
            <a:r>
              <a:rPr lang="en-US" dirty="0" smtClean="0"/>
              <a:t> </a:t>
            </a:r>
            <a:r>
              <a:rPr lang="en-US" dirty="0"/>
              <a:t>Article 3.3</a:t>
            </a:r>
          </a:p>
          <a:p>
            <a:pPr lvl="2"/>
            <a:r>
              <a:rPr lang="en-US" dirty="0"/>
              <a:t>Doc 6 GC 1.5.5</a:t>
            </a:r>
          </a:p>
          <a:p>
            <a:pPr lvl="1"/>
            <a:r>
              <a:rPr lang="en-US" dirty="0" err="1"/>
              <a:t>CCDC</a:t>
            </a:r>
            <a:r>
              <a:rPr lang="en-US" dirty="0"/>
              <a:t> GC </a:t>
            </a:r>
            <a:r>
              <a:rPr lang="en-US" dirty="0" smtClean="0"/>
              <a:t>2.2.7</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46</a:t>
            </a:fld>
            <a:endParaRPr lang="en-US"/>
          </a:p>
        </p:txBody>
      </p:sp>
    </p:spTree>
    <p:extLst>
      <p:ext uri="{BB962C8B-B14F-4D97-AF65-F5344CB8AC3E}">
        <p14:creationId xmlns:p14="http://schemas.microsoft.com/office/powerpoint/2010/main" val="301413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Oakville</a:t>
            </a:r>
            <a:endParaRPr lang="en-US" dirty="0"/>
          </a:p>
        </p:txBody>
      </p:sp>
      <p:sp>
        <p:nvSpPr>
          <p:cNvPr id="4" name="Slide Number Placeholder 3"/>
          <p:cNvSpPr>
            <a:spLocks noGrp="1"/>
          </p:cNvSpPr>
          <p:nvPr>
            <p:ph type="sldNum" sz="quarter" idx="4"/>
          </p:nvPr>
        </p:nvSpPr>
        <p:spPr/>
        <p:txBody>
          <a:bodyPr/>
          <a:lstStyle/>
          <a:p>
            <a:fld id="{5715752E-B8F0-447B-A4D5-C694D8A9C43C}" type="slidenum">
              <a:rPr lang="en-US" smtClean="0"/>
              <a:t>47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2600"/>
            <a:ext cx="9144000" cy="4266823"/>
          </a:xfrm>
          <a:prstGeom prst="rect">
            <a:avLst/>
          </a:prstGeom>
        </p:spPr>
      </p:pic>
    </p:spTree>
    <p:extLst>
      <p:ext uri="{BB962C8B-B14F-4D97-AF65-F5344CB8AC3E}">
        <p14:creationId xmlns:p14="http://schemas.microsoft.com/office/powerpoint/2010/main" val="1611743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CONSTRUCTION CONTRACT ADMINISTRATION </a:t>
            </a:r>
            <a:r>
              <a:rPr lang="en-US" sz="1600" i="1" dirty="0"/>
              <a:t>(cont’d)</a:t>
            </a:r>
          </a:p>
        </p:txBody>
      </p:sp>
      <p:sp>
        <p:nvSpPr>
          <p:cNvPr id="3" name="Content Placeholder 2"/>
          <p:cNvSpPr>
            <a:spLocks noGrp="1"/>
          </p:cNvSpPr>
          <p:nvPr>
            <p:ph idx="1"/>
          </p:nvPr>
        </p:nvSpPr>
        <p:spPr>
          <a:xfrm>
            <a:off x="1091967" y="2286000"/>
            <a:ext cx="7137633" cy="4038600"/>
          </a:xfrm>
        </p:spPr>
        <p:txBody>
          <a:bodyPr/>
          <a:lstStyle/>
          <a:p>
            <a:pPr marL="0" indent="0">
              <a:buNone/>
            </a:pPr>
            <a:r>
              <a:rPr lang="en-US" b="1" dirty="0" smtClean="0"/>
              <a:t>C. IMPARTIAL ADJUDICATOR OF DISPUTES </a:t>
            </a:r>
            <a:r>
              <a:rPr lang="en-US" sz="1400" b="1" i="1" dirty="0" smtClean="0"/>
              <a:t>(cont’d)</a:t>
            </a:r>
          </a:p>
          <a:p>
            <a:pPr marL="0" indent="0">
              <a:buNone/>
            </a:pPr>
            <a:r>
              <a:rPr lang="en-US" b="1" i="1" dirty="0" err="1" smtClean="0"/>
              <a:t>Kamlee</a:t>
            </a:r>
            <a:r>
              <a:rPr lang="en-US" b="1" i="1" dirty="0" smtClean="0"/>
              <a:t> </a:t>
            </a:r>
            <a:r>
              <a:rPr lang="en-US" b="1" i="1" dirty="0"/>
              <a:t>Construction Ltd. v. Oakville (Town)</a:t>
            </a:r>
            <a:r>
              <a:rPr lang="en-US" dirty="0"/>
              <a:t>, [1960] </a:t>
            </a:r>
            <a:r>
              <a:rPr lang="en-US" dirty="0" err="1"/>
              <a:t>S.C.J</a:t>
            </a:r>
            <a:r>
              <a:rPr lang="en-US" dirty="0"/>
              <a:t>. No. 1, 26 </a:t>
            </a:r>
            <a:r>
              <a:rPr lang="en-US" dirty="0" err="1"/>
              <a:t>D.L.R</a:t>
            </a:r>
            <a:r>
              <a:rPr lang="en-US" dirty="0"/>
              <a:t>. (2d) 166</a:t>
            </a:r>
          </a:p>
          <a:p>
            <a:pPr marL="0" indent="0">
              <a:buNone/>
            </a:pPr>
            <a:r>
              <a:rPr lang="en-US" u="sng" dirty="0" smtClean="0"/>
              <a:t>FACTS</a:t>
            </a:r>
            <a:endParaRPr lang="en-US" dirty="0" smtClean="0"/>
          </a:p>
          <a:p>
            <a:r>
              <a:rPr lang="en-US" sz="1400" dirty="0"/>
              <a:t>The engineer and the contractor began to disagree over methods of construction</a:t>
            </a:r>
          </a:p>
          <a:p>
            <a:r>
              <a:rPr lang="en-US" sz="1400" dirty="0"/>
              <a:t>Under the contract, the contractor was to abide by the decisions of the engineer</a:t>
            </a:r>
          </a:p>
          <a:p>
            <a:r>
              <a:rPr lang="en-US" sz="1400" dirty="0"/>
              <a:t>Against contractor’s wishes, the engineer ordered a backhoe operator to widen a trench. This process broke a sanitary sewer and water rushed from the trench</a:t>
            </a:r>
          </a:p>
          <a:p>
            <a:r>
              <a:rPr lang="en-US" sz="1400" dirty="0" smtClean="0"/>
              <a:t>In response, the </a:t>
            </a:r>
            <a:r>
              <a:rPr lang="en-US" sz="1400" dirty="0"/>
              <a:t>contractor </a:t>
            </a:r>
            <a:r>
              <a:rPr lang="en-US" sz="1400" dirty="0" smtClean="0"/>
              <a:t>withdrew </a:t>
            </a:r>
            <a:r>
              <a:rPr lang="en-US" sz="1400" dirty="0"/>
              <a:t>its equipment from the job </a:t>
            </a:r>
            <a:r>
              <a:rPr lang="en-US" sz="1400" dirty="0" smtClean="0"/>
              <a:t>site, and refused to return until </a:t>
            </a:r>
            <a:r>
              <a:rPr lang="en-US" sz="1400" dirty="0"/>
              <a:t>a new engineer was </a:t>
            </a:r>
            <a:r>
              <a:rPr lang="en-US" sz="1400" dirty="0" smtClean="0"/>
              <a:t>appointed</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48</a:t>
            </a:fld>
            <a:endParaRPr lang="en-US"/>
          </a:p>
        </p:txBody>
      </p:sp>
    </p:spTree>
    <p:extLst>
      <p:ext uri="{BB962C8B-B14F-4D97-AF65-F5344CB8AC3E}">
        <p14:creationId xmlns:p14="http://schemas.microsoft.com/office/powerpoint/2010/main" val="629331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CONSTRUCTION CONTRACT ADMINISTRATION </a:t>
            </a:r>
            <a:r>
              <a:rPr lang="en-US" sz="1600" i="1" dirty="0"/>
              <a:t>(cont’d)</a:t>
            </a:r>
          </a:p>
        </p:txBody>
      </p:sp>
      <p:sp>
        <p:nvSpPr>
          <p:cNvPr id="3" name="Content Placeholder 2"/>
          <p:cNvSpPr>
            <a:spLocks noGrp="1"/>
          </p:cNvSpPr>
          <p:nvPr>
            <p:ph idx="1"/>
          </p:nvPr>
        </p:nvSpPr>
        <p:spPr>
          <a:xfrm>
            <a:off x="1091967" y="2286000"/>
            <a:ext cx="7137633" cy="4038600"/>
          </a:xfrm>
        </p:spPr>
        <p:txBody>
          <a:bodyPr/>
          <a:lstStyle/>
          <a:p>
            <a:pPr marL="0" indent="0">
              <a:buNone/>
            </a:pPr>
            <a:r>
              <a:rPr lang="en-US" b="1" dirty="0" smtClean="0"/>
              <a:t>C. IMPARTIAL ADJUDICATOR OF DISPUTES </a:t>
            </a:r>
            <a:r>
              <a:rPr lang="en-US" sz="1400" b="1" i="1" dirty="0" smtClean="0"/>
              <a:t>(cont’d)</a:t>
            </a:r>
          </a:p>
          <a:p>
            <a:pPr marL="0" indent="0">
              <a:buNone/>
            </a:pPr>
            <a:r>
              <a:rPr lang="en-US" b="1" i="1" dirty="0" err="1" smtClean="0"/>
              <a:t>Kamlee</a:t>
            </a:r>
            <a:r>
              <a:rPr lang="en-US" b="1" i="1" dirty="0" smtClean="0"/>
              <a:t> </a:t>
            </a:r>
            <a:r>
              <a:rPr lang="en-US" b="1" i="1" dirty="0"/>
              <a:t>Construction Ltd. v. Oakville (Town), </a:t>
            </a:r>
            <a:r>
              <a:rPr lang="en-US" b="1" i="1" dirty="0" smtClean="0"/>
              <a:t>supra</a:t>
            </a:r>
          </a:p>
          <a:p>
            <a:r>
              <a:rPr lang="en-US" sz="1400" dirty="0" smtClean="0"/>
              <a:t>Owner </a:t>
            </a:r>
            <a:r>
              <a:rPr lang="en-US" sz="1400" dirty="0"/>
              <a:t>demands that the contractor return to site and continue work or else it would take steps necessary to complete the work.  Owner hired another company to complete the work.</a:t>
            </a:r>
          </a:p>
          <a:p>
            <a:r>
              <a:rPr lang="en-US" sz="1400" dirty="0"/>
              <a:t>The contractor then sued the </a:t>
            </a:r>
            <a:r>
              <a:rPr lang="en-US" sz="1400" dirty="0" smtClean="0"/>
              <a:t>owner </a:t>
            </a:r>
            <a:r>
              <a:rPr lang="en-US" sz="1400" dirty="0"/>
              <a:t>claiming that the cancellation of the contract and the employment of another contractor to complete it was without cause or justification and seeking payment for work and labour done and certain extra costs and damages for loss of profits and breach of contract</a:t>
            </a:r>
            <a:r>
              <a:rPr lang="en-US" sz="1400" dirty="0" smtClean="0"/>
              <a:t>.</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49</a:t>
            </a:fld>
            <a:endParaRPr lang="en-US"/>
          </a:p>
        </p:txBody>
      </p:sp>
    </p:spTree>
    <p:extLst>
      <p:ext uri="{BB962C8B-B14F-4D97-AF65-F5344CB8AC3E}">
        <p14:creationId xmlns:p14="http://schemas.microsoft.com/office/powerpoint/2010/main" val="1599716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CONSULTANT AGREEMENT</a:t>
            </a:r>
            <a:endParaRPr lang="en-US" dirty="0"/>
          </a:p>
        </p:txBody>
      </p:sp>
      <p:sp>
        <p:nvSpPr>
          <p:cNvPr id="3" name="Content Placeholder 2"/>
          <p:cNvSpPr>
            <a:spLocks noGrp="1"/>
          </p:cNvSpPr>
          <p:nvPr>
            <p:ph idx="1"/>
          </p:nvPr>
        </p:nvSpPr>
        <p:spPr/>
        <p:txBody>
          <a:bodyPr/>
          <a:lstStyle/>
          <a:p>
            <a:pPr marL="342900" indent="-342900">
              <a:buFont typeface="+mj-lt"/>
              <a:buAutoNum type="alphaLcPeriod"/>
            </a:pPr>
            <a:r>
              <a:rPr lang="en-US" dirty="0"/>
              <a:t>Standard form Document 6 or </a:t>
            </a:r>
            <a:r>
              <a:rPr lang="en-US" dirty="0" err="1"/>
              <a:t>ACEC</a:t>
            </a:r>
            <a:r>
              <a:rPr lang="en-US" dirty="0"/>
              <a:t> 31</a:t>
            </a:r>
          </a:p>
          <a:p>
            <a:pPr marL="342900" indent="-342900">
              <a:buFont typeface="+mj-lt"/>
              <a:buAutoNum type="alphaLcPeriod"/>
            </a:pPr>
            <a:r>
              <a:rPr lang="en-US" dirty="0"/>
              <a:t>“Pro-Consultant”</a:t>
            </a:r>
          </a:p>
          <a:p>
            <a:pPr marL="342900" indent="-342900">
              <a:buFont typeface="+mj-lt"/>
              <a:buAutoNum type="alphaLcPeriod"/>
            </a:pPr>
            <a:r>
              <a:rPr lang="en-US" dirty="0"/>
              <a:t>Expect supplementary conditions  </a:t>
            </a:r>
          </a:p>
        </p:txBody>
      </p:sp>
      <p:sp>
        <p:nvSpPr>
          <p:cNvPr id="4" name="Slide Number Placeholder 3"/>
          <p:cNvSpPr>
            <a:spLocks noGrp="1"/>
          </p:cNvSpPr>
          <p:nvPr>
            <p:ph type="sldNum" sz="quarter" idx="4"/>
          </p:nvPr>
        </p:nvSpPr>
        <p:spPr/>
        <p:txBody>
          <a:bodyPr/>
          <a:lstStyle/>
          <a:p>
            <a:fld id="{5715752E-B8F0-447B-A4D5-C694D8A9C43C}" type="slidenum">
              <a:rPr lang="en-US" smtClean="0"/>
              <a:t>5</a:t>
            </a:fld>
            <a:endParaRPr lang="en-US"/>
          </a:p>
        </p:txBody>
      </p:sp>
    </p:spTree>
    <p:extLst>
      <p:ext uri="{BB962C8B-B14F-4D97-AF65-F5344CB8AC3E}">
        <p14:creationId xmlns:p14="http://schemas.microsoft.com/office/powerpoint/2010/main" val="8794390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a:t>CONSTRUCTION CONTRACT ADMINISTRATION </a:t>
            </a:r>
            <a:r>
              <a:rPr lang="en-US" sz="1600" i="1" dirty="0"/>
              <a:t>(cont’d)</a:t>
            </a:r>
          </a:p>
        </p:txBody>
      </p:sp>
      <p:sp>
        <p:nvSpPr>
          <p:cNvPr id="3" name="Content Placeholder 2"/>
          <p:cNvSpPr>
            <a:spLocks noGrp="1"/>
          </p:cNvSpPr>
          <p:nvPr>
            <p:ph idx="1"/>
          </p:nvPr>
        </p:nvSpPr>
        <p:spPr>
          <a:xfrm>
            <a:off x="1091967" y="2286000"/>
            <a:ext cx="7137633" cy="4038600"/>
          </a:xfrm>
        </p:spPr>
        <p:txBody>
          <a:bodyPr/>
          <a:lstStyle/>
          <a:p>
            <a:pPr marL="0" indent="0">
              <a:buNone/>
            </a:pPr>
            <a:r>
              <a:rPr lang="en-US" b="1" dirty="0" smtClean="0"/>
              <a:t>C. IMPARTIAL ADJUDICATOR OF DISPUTES </a:t>
            </a:r>
            <a:r>
              <a:rPr lang="en-US" sz="1400" b="1" i="1" dirty="0" smtClean="0"/>
              <a:t>(cont’d)</a:t>
            </a:r>
          </a:p>
          <a:p>
            <a:pPr marL="0" indent="0">
              <a:buNone/>
            </a:pPr>
            <a:r>
              <a:rPr lang="en-US" b="1" i="1" dirty="0" err="1" smtClean="0"/>
              <a:t>Kamlee</a:t>
            </a:r>
            <a:r>
              <a:rPr lang="en-US" b="1" i="1" dirty="0" smtClean="0"/>
              <a:t> </a:t>
            </a:r>
            <a:r>
              <a:rPr lang="en-US" b="1" i="1" dirty="0"/>
              <a:t>Construction Ltd. v. Oakville (Town), </a:t>
            </a:r>
            <a:r>
              <a:rPr lang="en-US" b="1" i="1" dirty="0" smtClean="0"/>
              <a:t>supra</a:t>
            </a:r>
            <a:endParaRPr lang="en-US" b="1" i="1" dirty="0"/>
          </a:p>
          <a:p>
            <a:pPr marL="0" indent="0">
              <a:buNone/>
            </a:pPr>
            <a:r>
              <a:rPr lang="en-US" u="sng" dirty="0" smtClean="0"/>
              <a:t>DECISION</a:t>
            </a:r>
            <a:endParaRPr lang="en-CA" dirty="0" smtClean="0"/>
          </a:p>
          <a:p>
            <a:r>
              <a:rPr lang="en-CA" sz="1400" dirty="0" smtClean="0"/>
              <a:t>An </a:t>
            </a:r>
            <a:r>
              <a:rPr lang="en-CA" sz="1400" dirty="0"/>
              <a:t>engineer is required to act judicially. The engineer’s decisions must be dictated by his or her best judgment of the most efficient and effective way to carry out the contract. He or she must not be influenced by extraneous considerations and, particularly, that his judgment must not be affected by the fact that he is being paid by the owner. </a:t>
            </a:r>
            <a:endParaRPr lang="en-US" sz="1400" dirty="0"/>
          </a:p>
        </p:txBody>
      </p:sp>
      <p:sp>
        <p:nvSpPr>
          <p:cNvPr id="4" name="Slide Number Placeholder 3"/>
          <p:cNvSpPr>
            <a:spLocks noGrp="1"/>
          </p:cNvSpPr>
          <p:nvPr>
            <p:ph type="sldNum" sz="quarter" idx="4"/>
          </p:nvPr>
        </p:nvSpPr>
        <p:spPr/>
        <p:txBody>
          <a:bodyPr/>
          <a:lstStyle/>
          <a:p>
            <a:fld id="{5715752E-B8F0-447B-A4D5-C694D8A9C43C}" type="slidenum">
              <a:rPr lang="en-US" smtClean="0"/>
              <a:t>50</a:t>
            </a:fld>
            <a:endParaRPr lang="en-US"/>
          </a:p>
        </p:txBody>
      </p:sp>
    </p:spTree>
    <p:extLst>
      <p:ext uri="{BB962C8B-B14F-4D97-AF65-F5344CB8AC3E}">
        <p14:creationId xmlns:p14="http://schemas.microsoft.com/office/powerpoint/2010/main" val="21449495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967" y="579438"/>
            <a:ext cx="7213833" cy="1630362"/>
          </a:xfrm>
        </p:spPr>
        <p:txBody>
          <a:bodyPr/>
          <a:lstStyle/>
          <a:p>
            <a:r>
              <a:rPr lang="en-US" dirty="0" smtClean="0"/>
              <a:t>WHAT IS THE CONSULTANTS ROLE?</a:t>
            </a:r>
            <a:endParaRPr lang="en-US" sz="1600" i="1" dirty="0"/>
          </a:p>
        </p:txBody>
      </p:sp>
      <p:sp>
        <p:nvSpPr>
          <p:cNvPr id="3" name="Content Placeholder 2"/>
          <p:cNvSpPr>
            <a:spLocks noGrp="1"/>
          </p:cNvSpPr>
          <p:nvPr>
            <p:ph idx="1"/>
          </p:nvPr>
        </p:nvSpPr>
        <p:spPr>
          <a:xfrm>
            <a:off x="1091967" y="2286000"/>
            <a:ext cx="6985233" cy="3962400"/>
          </a:xfrm>
        </p:spPr>
        <p:txBody>
          <a:bodyPr/>
          <a:lstStyle/>
          <a:p>
            <a:pPr marL="342900" indent="-342900">
              <a:buFont typeface="+mj-lt"/>
              <a:buAutoNum type="arabicPeriod" startAt="5"/>
            </a:pPr>
            <a:r>
              <a:rPr lang="en-US" b="1" dirty="0" smtClean="0"/>
              <a:t>POST-COMPLETION INSPECTION</a:t>
            </a:r>
            <a:endParaRPr lang="en-US" b="1" dirty="0"/>
          </a:p>
          <a:p>
            <a:pPr marL="346075" lvl="1" indent="0">
              <a:buNone/>
            </a:pPr>
            <a:r>
              <a:rPr lang="en-US" dirty="0"/>
              <a:t>Inspections to ensure the work was constructed as required by the contract documents </a:t>
            </a:r>
          </a:p>
        </p:txBody>
      </p:sp>
      <p:sp>
        <p:nvSpPr>
          <p:cNvPr id="4" name="Slide Number Placeholder 3"/>
          <p:cNvSpPr>
            <a:spLocks noGrp="1"/>
          </p:cNvSpPr>
          <p:nvPr>
            <p:ph type="sldNum" sz="quarter" idx="4"/>
          </p:nvPr>
        </p:nvSpPr>
        <p:spPr/>
        <p:txBody>
          <a:bodyPr/>
          <a:lstStyle/>
          <a:p>
            <a:fld id="{5715752E-B8F0-447B-A4D5-C694D8A9C43C}" type="slidenum">
              <a:rPr lang="en-US" smtClean="0"/>
              <a:t>51</a:t>
            </a:fld>
            <a:endParaRPr lang="en-US"/>
          </a:p>
        </p:txBody>
      </p:sp>
    </p:spTree>
    <p:extLst>
      <p:ext uri="{BB962C8B-B14F-4D97-AF65-F5344CB8AC3E}">
        <p14:creationId xmlns:p14="http://schemas.microsoft.com/office/powerpoint/2010/main" val="35581953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04800"/>
            <a:ext cx="3276600" cy="563562"/>
          </a:xfrm>
        </p:spPr>
        <p:txBody>
          <a:bodyPr/>
          <a:lstStyle/>
          <a:p>
            <a:r>
              <a:rPr lang="en-US" dirty="0" smtClean="0">
                <a:latin typeface="Roboto "/>
              </a:rPr>
              <a:t>SAMANTHA IP </a:t>
            </a:r>
            <a:r>
              <a:rPr lang="en-US" sz="1400" b="1" dirty="0" smtClean="0">
                <a:solidFill>
                  <a:schemeClr val="tx1"/>
                </a:solidFill>
                <a:latin typeface="Roboto "/>
              </a:rPr>
              <a:t>Partner</a:t>
            </a:r>
            <a:endParaRPr lang="en-US" sz="1400" b="1" dirty="0">
              <a:solidFill>
                <a:schemeClr val="tx1"/>
              </a:solidFill>
              <a:latin typeface="Roboto "/>
            </a:endParaRPr>
          </a:p>
        </p:txBody>
      </p:sp>
      <p:sp>
        <p:nvSpPr>
          <p:cNvPr id="3" name="Content Placeholder 2"/>
          <p:cNvSpPr>
            <a:spLocks noGrp="1"/>
          </p:cNvSpPr>
          <p:nvPr>
            <p:ph idx="1"/>
          </p:nvPr>
        </p:nvSpPr>
        <p:spPr>
          <a:xfrm>
            <a:off x="4191000" y="792162"/>
            <a:ext cx="3962401" cy="304800"/>
          </a:xfrm>
        </p:spPr>
        <p:txBody>
          <a:bodyPr>
            <a:normAutofit/>
          </a:bodyPr>
          <a:lstStyle/>
          <a:p>
            <a:r>
              <a:rPr lang="en-US" sz="1400" dirty="0" smtClean="0"/>
              <a:t>604 643 3172 | sip@cwilson.com</a:t>
            </a:r>
            <a:endParaRPr lang="en-US" sz="1400" dirty="0"/>
          </a:p>
        </p:txBody>
      </p:sp>
      <p:sp>
        <p:nvSpPr>
          <p:cNvPr id="4" name="Content Placeholder 3"/>
          <p:cNvSpPr>
            <a:spLocks noGrp="1"/>
          </p:cNvSpPr>
          <p:nvPr>
            <p:ph idx="10"/>
          </p:nvPr>
        </p:nvSpPr>
        <p:spPr>
          <a:xfrm>
            <a:off x="4191000" y="1173162"/>
            <a:ext cx="3962401" cy="1905000"/>
          </a:xfrm>
        </p:spPr>
        <p:txBody>
          <a:bodyPr>
            <a:noAutofit/>
          </a:bodyPr>
          <a:lstStyle/>
          <a:p>
            <a:r>
              <a:rPr lang="en-US" sz="1600" dirty="0"/>
              <a:t>Sam’s perspective in life is that nothing is impossible. She sees opportunities where others may see limitations. Known as a tireless champion for our clients, Sam thinks beyond the box to solve problems laterally and to achieve objectives with lucrative and protective solutions.</a:t>
            </a:r>
          </a:p>
        </p:txBody>
      </p:sp>
      <p:sp>
        <p:nvSpPr>
          <p:cNvPr id="15" name="Slide Number Placeholder 14"/>
          <p:cNvSpPr>
            <a:spLocks noGrp="1"/>
          </p:cNvSpPr>
          <p:nvPr>
            <p:ph type="sldNum" sz="quarter" idx="4"/>
          </p:nvPr>
        </p:nvSpPr>
        <p:spPr/>
        <p:txBody>
          <a:bodyPr/>
          <a:lstStyle/>
          <a:p>
            <a:fld id="{5715752E-B8F0-447B-A4D5-C694D8A9C43C}" type="slidenum">
              <a:rPr lang="en-US" smtClean="0"/>
              <a:t>52</a:t>
            </a:fld>
            <a:endParaRPr lang="en-US"/>
          </a:p>
        </p:txBody>
      </p:sp>
      <p:sp>
        <p:nvSpPr>
          <p:cNvPr id="16" name="Content Placeholder 15"/>
          <p:cNvSpPr>
            <a:spLocks noGrp="1"/>
          </p:cNvSpPr>
          <p:nvPr>
            <p:ph idx="21"/>
          </p:nvPr>
        </p:nvSpPr>
        <p:spPr>
          <a:xfrm>
            <a:off x="914400" y="5943600"/>
            <a:ext cx="7620000" cy="304800"/>
          </a:xfrm>
        </p:spPr>
        <p:txBody>
          <a:bodyPr>
            <a:noAutofit/>
          </a:bodyPr>
          <a:lstStyle/>
          <a:p>
            <a:pPr algn="l"/>
            <a:r>
              <a:rPr lang="en-US" sz="1000" dirty="0" smtClean="0"/>
              <a:t>These materials are necessarily of a general nature and do not take into consideration any specific matter, client or fact pattern</a:t>
            </a:r>
            <a:endParaRPr lang="en-US"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57200"/>
            <a:ext cx="2971800" cy="1981200"/>
          </a:xfrm>
          <a:prstGeom prst="rect">
            <a:avLst/>
          </a:prstGeom>
        </p:spPr>
      </p:pic>
      <p:sp>
        <p:nvSpPr>
          <p:cNvPr id="8" name="Title 1"/>
          <p:cNvSpPr txBox="1">
            <a:spLocks/>
          </p:cNvSpPr>
          <p:nvPr/>
        </p:nvSpPr>
        <p:spPr>
          <a:xfrm>
            <a:off x="4171950" y="3017838"/>
            <a:ext cx="6115050" cy="563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a:solidFill>
                  <a:srgbClr val="00B3DC"/>
                </a:solidFill>
                <a:latin typeface="Roboto" pitchFamily="2" charset="0"/>
                <a:ea typeface="Roboto" pitchFamily="2" charset="0"/>
                <a:cs typeface="+mj-cs"/>
              </a:defRPr>
            </a:lvl1pPr>
          </a:lstStyle>
          <a:p>
            <a:r>
              <a:rPr lang="en-US" sz="2000" dirty="0" smtClean="0">
                <a:latin typeface="Roboto "/>
              </a:rPr>
              <a:t>DAVID BUXTON-FORMAN </a:t>
            </a:r>
            <a:r>
              <a:rPr lang="en-US" sz="1400" b="1" dirty="0" smtClean="0">
                <a:solidFill>
                  <a:schemeClr val="tx1"/>
                </a:solidFill>
                <a:latin typeface="Roboto "/>
              </a:rPr>
              <a:t>Associate</a:t>
            </a:r>
            <a:endParaRPr lang="en-US" sz="1400" b="1" dirty="0">
              <a:solidFill>
                <a:schemeClr val="tx1"/>
              </a:solidFill>
              <a:latin typeface="Roboto "/>
            </a:endParaRPr>
          </a:p>
        </p:txBody>
      </p:sp>
      <p:sp>
        <p:nvSpPr>
          <p:cNvPr id="9" name="Content Placeholder 2"/>
          <p:cNvSpPr>
            <a:spLocks noGrp="1"/>
          </p:cNvSpPr>
          <p:nvPr>
            <p:ph idx="1"/>
          </p:nvPr>
        </p:nvSpPr>
        <p:spPr>
          <a:xfrm>
            <a:off x="4171950" y="3459162"/>
            <a:ext cx="3962401" cy="304800"/>
          </a:xfrm>
        </p:spPr>
        <p:txBody>
          <a:bodyPr>
            <a:normAutofit fontScale="92500"/>
          </a:bodyPr>
          <a:lstStyle/>
          <a:p>
            <a:r>
              <a:rPr lang="en-US" sz="1400" dirty="0" smtClean="0"/>
              <a:t>604 891 7765 | dbuxton-forman@cwilson.com</a:t>
            </a:r>
            <a:endParaRPr lang="en-US" sz="1400" dirty="0"/>
          </a:p>
        </p:txBody>
      </p:sp>
      <p:sp>
        <p:nvSpPr>
          <p:cNvPr id="10" name="Content Placeholder 3"/>
          <p:cNvSpPr>
            <a:spLocks noGrp="1"/>
          </p:cNvSpPr>
          <p:nvPr>
            <p:ph idx="10"/>
          </p:nvPr>
        </p:nvSpPr>
        <p:spPr>
          <a:xfrm>
            <a:off x="4171950" y="3810000"/>
            <a:ext cx="3962401" cy="1905000"/>
          </a:xfrm>
        </p:spPr>
        <p:txBody>
          <a:bodyPr>
            <a:noAutofit/>
          </a:bodyPr>
          <a:lstStyle/>
          <a:p>
            <a:r>
              <a:rPr lang="en-US" sz="1600" dirty="0" smtClean="0"/>
              <a:t>Strong relationships and practice advice drive David’s construction and insurance litigation practice. He finds his work most rewarding when strongly advocating for our client’s interests, while adhering to the high standards of civility and professionalism that govern the resolution of all disputes.</a:t>
            </a:r>
            <a:endParaRPr lang="en-US" sz="1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9" y="3252216"/>
            <a:ext cx="3010257" cy="2005584"/>
          </a:xfrm>
          <a:prstGeom prst="rect">
            <a:avLst/>
          </a:prstGeom>
        </p:spPr>
      </p:pic>
    </p:spTree>
    <p:extLst>
      <p:ext uri="{BB962C8B-B14F-4D97-AF65-F5344CB8AC3E}">
        <p14:creationId xmlns:p14="http://schemas.microsoft.com/office/powerpoint/2010/main" val="1540774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INDUSTRY STANDARDS</a:t>
            </a:r>
            <a:endParaRPr lang="en-US" dirty="0"/>
          </a:p>
        </p:txBody>
      </p:sp>
      <p:sp>
        <p:nvSpPr>
          <p:cNvPr id="3" name="Content Placeholder 2"/>
          <p:cNvSpPr>
            <a:spLocks noGrp="1"/>
          </p:cNvSpPr>
          <p:nvPr>
            <p:ph idx="1"/>
          </p:nvPr>
        </p:nvSpPr>
        <p:spPr/>
        <p:txBody>
          <a:bodyPr/>
          <a:lstStyle/>
          <a:p>
            <a:pPr marL="0" indent="0">
              <a:buNone/>
            </a:pPr>
            <a:r>
              <a:rPr lang="en-US" b="1" dirty="0" smtClean="0"/>
              <a:t>ARCHITECT  –  BYLAW 30.1</a:t>
            </a:r>
          </a:p>
          <a:p>
            <a:r>
              <a:rPr lang="en-US" dirty="0"/>
              <a:t>Bylaw 30.1 of The Code </a:t>
            </a:r>
            <a:r>
              <a:rPr lang="en-US" dirty="0" smtClean="0"/>
              <a:t>of </a:t>
            </a:r>
            <a:r>
              <a:rPr lang="en-US" dirty="0"/>
              <a:t>Ethics and Professional Conduct from the Architectural Institute of B.C. (“</a:t>
            </a:r>
            <a:r>
              <a:rPr lang="en-US" i="1" dirty="0" err="1"/>
              <a:t>AIBC</a:t>
            </a:r>
            <a:r>
              <a:rPr lang="en-US" dirty="0"/>
              <a:t>”): </a:t>
            </a:r>
          </a:p>
          <a:p>
            <a:pPr lvl="1"/>
            <a:r>
              <a:rPr lang="en-US" dirty="0"/>
              <a:t>In practicing architecture, an architect shall act with </a:t>
            </a:r>
            <a:r>
              <a:rPr lang="en-US" b="1" dirty="0"/>
              <a:t>reasonable care and competence</a:t>
            </a:r>
            <a:r>
              <a:rPr lang="en-US" dirty="0"/>
              <a:t>, and shall apply the knowledge, skill and judgment which are ordinarily applied by architects currently practicing in B.C. </a:t>
            </a:r>
          </a:p>
        </p:txBody>
      </p:sp>
      <p:sp>
        <p:nvSpPr>
          <p:cNvPr id="4" name="Slide Number Placeholder 3"/>
          <p:cNvSpPr>
            <a:spLocks noGrp="1"/>
          </p:cNvSpPr>
          <p:nvPr>
            <p:ph type="sldNum" sz="quarter" idx="4"/>
          </p:nvPr>
        </p:nvSpPr>
        <p:spPr/>
        <p:txBody>
          <a:bodyPr/>
          <a:lstStyle/>
          <a:p>
            <a:fld id="{5715752E-B8F0-447B-A4D5-C694D8A9C43C}" type="slidenum">
              <a:rPr lang="en-US" smtClean="0"/>
              <a:t>6</a:t>
            </a:fld>
            <a:endParaRPr lang="en-US"/>
          </a:p>
        </p:txBody>
      </p:sp>
    </p:spTree>
    <p:extLst>
      <p:ext uri="{BB962C8B-B14F-4D97-AF65-F5344CB8AC3E}">
        <p14:creationId xmlns:p14="http://schemas.microsoft.com/office/powerpoint/2010/main" val="398124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INDUSTRY STANDARDS </a:t>
            </a:r>
            <a:r>
              <a:rPr lang="en-US" sz="1600" i="1" dirty="0" smtClean="0"/>
              <a:t>(cont’d)</a:t>
            </a:r>
            <a:endParaRPr lang="en-US" sz="1600" i="1" dirty="0"/>
          </a:p>
        </p:txBody>
      </p:sp>
      <p:sp>
        <p:nvSpPr>
          <p:cNvPr id="3" name="Content Placeholder 2"/>
          <p:cNvSpPr>
            <a:spLocks noGrp="1"/>
          </p:cNvSpPr>
          <p:nvPr>
            <p:ph idx="1"/>
          </p:nvPr>
        </p:nvSpPr>
        <p:spPr>
          <a:xfrm>
            <a:off x="1091967" y="2286000"/>
            <a:ext cx="6985233" cy="4038600"/>
          </a:xfrm>
        </p:spPr>
        <p:txBody>
          <a:bodyPr/>
          <a:lstStyle/>
          <a:p>
            <a:pPr marL="0" indent="0">
              <a:buNone/>
            </a:pPr>
            <a:r>
              <a:rPr lang="en-US" b="1" dirty="0" smtClean="0"/>
              <a:t>ARCHITECT  –  BYLAW 30.1 </a:t>
            </a:r>
            <a:r>
              <a:rPr lang="en-US" sz="1200" b="1" i="1" dirty="0" smtClean="0"/>
              <a:t>(cont’d)</a:t>
            </a:r>
          </a:p>
          <a:p>
            <a:r>
              <a:rPr lang="en-US" dirty="0"/>
              <a:t>An architect shall remain informed with respect to the practice of architecture in British Columbia.</a:t>
            </a:r>
          </a:p>
          <a:p>
            <a:pPr lvl="1"/>
            <a:r>
              <a:rPr lang="en-US" dirty="0"/>
              <a:t>This Bylaw approximates the “reasonable architect” test for negligence.</a:t>
            </a:r>
          </a:p>
          <a:p>
            <a:pPr lvl="1"/>
            <a:r>
              <a:rPr lang="en-US" dirty="0"/>
              <a:t>It is an architect’s responsibility to recognize personal impairment to the ability to function competently and, when so impaired, to withdraw from practicing architecture until competence is restored. This includes impairment arising from physical or mental health issues, financial difficulties and personal or family matters serious enough to cause an architect to be unable to satisfy competency standards. </a:t>
            </a:r>
          </a:p>
        </p:txBody>
      </p:sp>
      <p:sp>
        <p:nvSpPr>
          <p:cNvPr id="4" name="Slide Number Placeholder 3"/>
          <p:cNvSpPr>
            <a:spLocks noGrp="1"/>
          </p:cNvSpPr>
          <p:nvPr>
            <p:ph type="sldNum" sz="quarter" idx="4"/>
          </p:nvPr>
        </p:nvSpPr>
        <p:spPr/>
        <p:txBody>
          <a:bodyPr/>
          <a:lstStyle/>
          <a:p>
            <a:fld id="{5715752E-B8F0-447B-A4D5-C694D8A9C43C}" type="slidenum">
              <a:rPr lang="en-US" smtClean="0"/>
              <a:t>7</a:t>
            </a:fld>
            <a:endParaRPr lang="en-US"/>
          </a:p>
        </p:txBody>
      </p:sp>
    </p:spTree>
    <p:extLst>
      <p:ext uri="{BB962C8B-B14F-4D97-AF65-F5344CB8AC3E}">
        <p14:creationId xmlns:p14="http://schemas.microsoft.com/office/powerpoint/2010/main" val="680171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INDUSTRY STANDARDS </a:t>
            </a:r>
            <a:r>
              <a:rPr lang="en-US" sz="1600" i="1" dirty="0" smtClean="0"/>
              <a:t>(cont’d)</a:t>
            </a:r>
            <a:endParaRPr lang="en-US" sz="1600" i="1" dirty="0"/>
          </a:p>
        </p:txBody>
      </p:sp>
      <p:sp>
        <p:nvSpPr>
          <p:cNvPr id="3" name="Content Placeholder 2"/>
          <p:cNvSpPr>
            <a:spLocks noGrp="1"/>
          </p:cNvSpPr>
          <p:nvPr>
            <p:ph idx="1"/>
          </p:nvPr>
        </p:nvSpPr>
        <p:spPr/>
        <p:txBody>
          <a:bodyPr/>
          <a:lstStyle/>
          <a:p>
            <a:pPr marL="0" indent="0">
              <a:buNone/>
            </a:pPr>
            <a:r>
              <a:rPr lang="en-US" b="1" dirty="0" smtClean="0"/>
              <a:t>ARCHITECT  –  BYLAW 30.3</a:t>
            </a:r>
          </a:p>
          <a:p>
            <a:r>
              <a:rPr lang="en-US" dirty="0"/>
              <a:t>Bylaw 30.3 of The Code Of Ethics and Professional Conduct:  </a:t>
            </a:r>
          </a:p>
          <a:p>
            <a:pPr lvl="1"/>
            <a:r>
              <a:rPr lang="en-US" dirty="0"/>
              <a:t>An architect shall undertake to perform professional services only when qualified, together with those whom the architect may engage as consultants, by education, training and experience in the specific areas involved  </a:t>
            </a:r>
          </a:p>
        </p:txBody>
      </p:sp>
      <p:sp>
        <p:nvSpPr>
          <p:cNvPr id="4" name="Slide Number Placeholder 3"/>
          <p:cNvSpPr>
            <a:spLocks noGrp="1"/>
          </p:cNvSpPr>
          <p:nvPr>
            <p:ph type="sldNum" sz="quarter" idx="4"/>
          </p:nvPr>
        </p:nvSpPr>
        <p:spPr/>
        <p:txBody>
          <a:bodyPr/>
          <a:lstStyle/>
          <a:p>
            <a:fld id="{5715752E-B8F0-447B-A4D5-C694D8A9C43C}" type="slidenum">
              <a:rPr lang="en-US" smtClean="0"/>
              <a:t>8</a:t>
            </a:fld>
            <a:endParaRPr lang="en-US"/>
          </a:p>
        </p:txBody>
      </p:sp>
    </p:spTree>
    <p:extLst>
      <p:ext uri="{BB962C8B-B14F-4D97-AF65-F5344CB8AC3E}">
        <p14:creationId xmlns:p14="http://schemas.microsoft.com/office/powerpoint/2010/main" val="2485506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INDUSTRY STANDARDS </a:t>
            </a:r>
            <a:r>
              <a:rPr lang="en-US" sz="1600" i="1" dirty="0" smtClean="0"/>
              <a:t>(cont’d)</a:t>
            </a:r>
            <a:endParaRPr lang="en-US" sz="1600" i="1" dirty="0"/>
          </a:p>
        </p:txBody>
      </p:sp>
      <p:sp>
        <p:nvSpPr>
          <p:cNvPr id="3" name="Content Placeholder 2"/>
          <p:cNvSpPr>
            <a:spLocks noGrp="1"/>
          </p:cNvSpPr>
          <p:nvPr>
            <p:ph idx="1"/>
          </p:nvPr>
        </p:nvSpPr>
        <p:spPr>
          <a:xfrm>
            <a:off x="1091967" y="2286000"/>
            <a:ext cx="6985233" cy="4038600"/>
          </a:xfrm>
        </p:spPr>
        <p:txBody>
          <a:bodyPr/>
          <a:lstStyle/>
          <a:p>
            <a:pPr marL="0" indent="0">
              <a:buNone/>
            </a:pPr>
            <a:r>
              <a:rPr lang="en-US" b="1" dirty="0" smtClean="0"/>
              <a:t>ARCHITECT  –  BYLAW 30.3 </a:t>
            </a:r>
            <a:r>
              <a:rPr lang="en-US" sz="1200" b="1" i="1" dirty="0" smtClean="0"/>
              <a:t>(cont’d)</a:t>
            </a:r>
          </a:p>
          <a:p>
            <a:r>
              <a:rPr lang="en-US" sz="1600" dirty="0"/>
              <a:t>An architect shall limit professional practice to areas of personal competence or shall engage others (including staff) who are competent in supplementary areas.</a:t>
            </a:r>
          </a:p>
          <a:p>
            <a:r>
              <a:rPr lang="en-US" sz="1600" dirty="0"/>
              <a:t>Where so governed under Provincial statute, other professionals must be engaged to practice their professions. </a:t>
            </a:r>
          </a:p>
          <a:p>
            <a:pPr lvl="1">
              <a:spcBef>
                <a:spcPts val="600"/>
              </a:spcBef>
            </a:pPr>
            <a:r>
              <a:rPr lang="en-US" sz="1600" dirty="0"/>
              <a:t>An architect is authorized to undertake architectural services for any project, but must recognize personal and professional limitations and must refrain from rendering service in those areas until such limitations are overcome.</a:t>
            </a:r>
          </a:p>
          <a:p>
            <a:pPr lvl="1">
              <a:spcBef>
                <a:spcPts val="600"/>
              </a:spcBef>
            </a:pPr>
            <a:r>
              <a:rPr lang="en-US" sz="1600" dirty="0"/>
              <a:t>An architect must be able to manage and coordinate the provision of other design professionals’ services competently, whether the other professionals are engaged by the architect or the client</a:t>
            </a:r>
            <a:r>
              <a:rPr lang="en-US" sz="1600" dirty="0" smtClean="0"/>
              <a:t>.</a:t>
            </a:r>
            <a:endParaRPr lang="en-US" sz="1600" dirty="0"/>
          </a:p>
        </p:txBody>
      </p:sp>
      <p:sp>
        <p:nvSpPr>
          <p:cNvPr id="4" name="Slide Number Placeholder 3"/>
          <p:cNvSpPr>
            <a:spLocks noGrp="1"/>
          </p:cNvSpPr>
          <p:nvPr>
            <p:ph type="sldNum" sz="quarter" idx="4"/>
          </p:nvPr>
        </p:nvSpPr>
        <p:spPr/>
        <p:txBody>
          <a:bodyPr/>
          <a:lstStyle/>
          <a:p>
            <a:fld id="{5715752E-B8F0-447B-A4D5-C694D8A9C43C}" type="slidenum">
              <a:rPr lang="en-US" smtClean="0"/>
              <a:t>9</a:t>
            </a:fld>
            <a:endParaRPr lang="en-US"/>
          </a:p>
        </p:txBody>
      </p:sp>
    </p:spTree>
    <p:extLst>
      <p:ext uri="{BB962C8B-B14F-4D97-AF65-F5344CB8AC3E}">
        <p14:creationId xmlns:p14="http://schemas.microsoft.com/office/powerpoint/2010/main" val="2551949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BOTO">
      <a:majorFont>
        <a:latin typeface="Roboto Bk"/>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BOTO">
      <a:majorFont>
        <a:latin typeface="Roboto Bk"/>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3581</Words>
  <Application>Microsoft Office PowerPoint</Application>
  <PresentationFormat>On-screen Show (4:3)</PresentationFormat>
  <Paragraphs>360</Paragraphs>
  <Slides>52</Slides>
  <Notes>52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Roboto Bk</vt:lpstr>
      <vt:lpstr>Roboto</vt:lpstr>
      <vt:lpstr>Roboto </vt:lpstr>
      <vt:lpstr>Calibri</vt:lpstr>
      <vt:lpstr>Calibri Light</vt:lpstr>
      <vt:lpstr>Office Theme</vt:lpstr>
      <vt:lpstr>1_Office Theme</vt:lpstr>
      <vt:lpstr>PowerPoint Presentation</vt:lpstr>
      <vt:lpstr>THE ROLE OF THE CONSULTANT</vt:lpstr>
      <vt:lpstr>GENERAL COMMENTS</vt:lpstr>
      <vt:lpstr>HOW IS THE ROLE OF THE CONSULTANT DEFINED?</vt:lpstr>
      <vt:lpstr>THE CONSULTANT AGREEMENT</vt:lpstr>
      <vt:lpstr>THE INDUSTRY STANDARDS</vt:lpstr>
      <vt:lpstr>THE INDUSTRY STANDARDS (cont’d)</vt:lpstr>
      <vt:lpstr>THE INDUSTRY STANDARDS (cont’d)</vt:lpstr>
      <vt:lpstr>THE INDUSTRY STANDARDS (cont’d)</vt:lpstr>
      <vt:lpstr>THE INDUSTRY STANDARDS (cont’d)</vt:lpstr>
      <vt:lpstr>THE INDUSTRY STANDARDS (cont’d)</vt:lpstr>
      <vt:lpstr>THE INDUSTRY STANDARDS (cont’d)</vt:lpstr>
      <vt:lpstr>THE INDUSTRY STANDARDS (cont’d)</vt:lpstr>
      <vt:lpstr>CONSULTANT’S LEGAL OBLIGATIONS</vt:lpstr>
      <vt:lpstr>CONSULTANT’S LEGAL OBLIGATIONS (cont’d)</vt:lpstr>
      <vt:lpstr>CONSULTANT’S LEGAL OBLIGATIONS (cont’d)</vt:lpstr>
      <vt:lpstr>WHAT IS THE CONSULTANT’S ROLE?</vt:lpstr>
      <vt:lpstr>Salt Spring Island</vt:lpstr>
      <vt:lpstr>PRE-DESIGN (cont’d)</vt:lpstr>
      <vt:lpstr>PRE-DESIGN (cont’d)</vt:lpstr>
      <vt:lpstr>PRE-DESIGN (cont’d)</vt:lpstr>
      <vt:lpstr>WHAT IS THE CONSULTANT’S ROLE?</vt:lpstr>
      <vt:lpstr>Kamloops</vt:lpstr>
      <vt:lpstr>DESIGN STAGE (cont’d)</vt:lpstr>
      <vt:lpstr>DESIGN STAGE (cont’d)</vt:lpstr>
      <vt:lpstr>DESIGN STAGE (cont’d)</vt:lpstr>
      <vt:lpstr>Vancouver’s Chinatown</vt:lpstr>
      <vt:lpstr>DESIGN STAGE (cont’d)</vt:lpstr>
      <vt:lpstr>DESIGN STAGE (cont’d)</vt:lpstr>
      <vt:lpstr>DESIGN STAGE (cont’d)</vt:lpstr>
      <vt:lpstr>WHAT IS THE CONSULTANTS ROLE?</vt:lpstr>
      <vt:lpstr>Vancouver to Whistler</vt:lpstr>
      <vt:lpstr>BIDDING &amp; TENDERING (cont’d)</vt:lpstr>
      <vt:lpstr>BIDDING &amp; TENDERING (cont’d)</vt:lpstr>
      <vt:lpstr>WHAT IS THE CONSULTANTS ROLE?</vt:lpstr>
      <vt:lpstr>White Rock</vt:lpstr>
      <vt:lpstr>CONSTRUCTION CONTRACT ADMINISTRATION (cont’d)</vt:lpstr>
      <vt:lpstr>CONSTRUCTION CONTRACT ADMINISTRATION (cont’d)</vt:lpstr>
      <vt:lpstr>CONSTRUCTION CONTRACT ADMINISTRATION (cont’d)</vt:lpstr>
      <vt:lpstr>CONSTRUCTION CONTRACT ADMINISTRATION (cont’d)</vt:lpstr>
      <vt:lpstr>CONSTRUCTION CONTRACT ADMINISTRATION (cont’d)</vt:lpstr>
      <vt:lpstr>Vancouver</vt:lpstr>
      <vt:lpstr>CONSTRUCTION CONTRACT ADMINISTRATION (cont’d)</vt:lpstr>
      <vt:lpstr>CONSTRUCTION CONTRACT ADMINISTRATION (cont’d)</vt:lpstr>
      <vt:lpstr>CONSTRUCTION CONTRACT ADMINISTRATION (cont’d)</vt:lpstr>
      <vt:lpstr>CONSTRUCTION CONTRACT ADMINISTRATION (cont’d)</vt:lpstr>
      <vt:lpstr>Oakville</vt:lpstr>
      <vt:lpstr>CONSTRUCTION CONTRACT ADMINISTRATION (cont’d)</vt:lpstr>
      <vt:lpstr>CONSTRUCTION CONTRACT ADMINISTRATION (cont’d)</vt:lpstr>
      <vt:lpstr>CONSTRUCTION CONTRACT ADMINISTRATION (cont’d)</vt:lpstr>
      <vt:lpstr>WHAT IS THE CONSULTANTS ROLE?</vt:lpstr>
      <vt:lpstr>SAMANTHA IP Partner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2018-06-08T16:58:40Z</cp:lastPrinted>
  <dcterms:created xsi:type="dcterms:W3CDTF">2018-06-08T16:58:40Z</dcterms:created>
  <dcterms:modified xsi:type="dcterms:W3CDTF">2018-06-27T20:37:35Z</dcterms:modified>
</cp:coreProperties>
</file>